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1"/>
  </p:notesMasterIdLst>
  <p:sldIdLst>
    <p:sldId id="287" r:id="rId2"/>
    <p:sldId id="260" r:id="rId3"/>
    <p:sldId id="284" r:id="rId4"/>
    <p:sldId id="349" r:id="rId5"/>
    <p:sldId id="350" r:id="rId6"/>
    <p:sldId id="351" r:id="rId7"/>
    <p:sldId id="352" r:id="rId8"/>
    <p:sldId id="343" r:id="rId9"/>
    <p:sldId id="344" r:id="rId10"/>
    <p:sldId id="345" r:id="rId11"/>
    <p:sldId id="346" r:id="rId12"/>
    <p:sldId id="347" r:id="rId13"/>
    <p:sldId id="315" r:id="rId14"/>
    <p:sldId id="316" r:id="rId15"/>
    <p:sldId id="297" r:id="rId16"/>
    <p:sldId id="309" r:id="rId17"/>
    <p:sldId id="317" r:id="rId18"/>
    <p:sldId id="304" r:id="rId19"/>
    <p:sldId id="324" r:id="rId20"/>
    <p:sldId id="325" r:id="rId21"/>
    <p:sldId id="326" r:id="rId22"/>
    <p:sldId id="353" r:id="rId23"/>
    <p:sldId id="320" r:id="rId24"/>
    <p:sldId id="341" r:id="rId25"/>
    <p:sldId id="340" r:id="rId26"/>
    <p:sldId id="329" r:id="rId27"/>
    <p:sldId id="334" r:id="rId28"/>
    <p:sldId id="328" r:id="rId29"/>
    <p:sldId id="342" r:id="rId30"/>
    <p:sldId id="323" r:id="rId31"/>
    <p:sldId id="322" r:id="rId32"/>
    <p:sldId id="348" r:id="rId33"/>
    <p:sldId id="339" r:id="rId34"/>
    <p:sldId id="305" r:id="rId35"/>
    <p:sldId id="306" r:id="rId36"/>
    <p:sldId id="307" r:id="rId37"/>
    <p:sldId id="308" r:id="rId38"/>
    <p:sldId id="302" r:id="rId39"/>
    <p:sldId id="314" r:id="rId40"/>
    <p:sldId id="319" r:id="rId41"/>
    <p:sldId id="277" r:id="rId42"/>
    <p:sldId id="262" r:id="rId43"/>
    <p:sldId id="265" r:id="rId44"/>
    <p:sldId id="266" r:id="rId45"/>
    <p:sldId id="271" r:id="rId46"/>
    <p:sldId id="272" r:id="rId47"/>
    <p:sldId id="280" r:id="rId48"/>
    <p:sldId id="278" r:id="rId49"/>
    <p:sldId id="285" r:id="rId50"/>
    <p:sldId id="291" r:id="rId51"/>
    <p:sldId id="293" r:id="rId52"/>
    <p:sldId id="294" r:id="rId53"/>
    <p:sldId id="295" r:id="rId54"/>
    <p:sldId id="296" r:id="rId55"/>
    <p:sldId id="281" r:id="rId56"/>
    <p:sldId id="290" r:id="rId57"/>
    <p:sldId id="298" r:id="rId58"/>
    <p:sldId id="299" r:id="rId59"/>
    <p:sldId id="300" r:id="rId60"/>
    <p:sldId id="301" r:id="rId61"/>
    <p:sldId id="310" r:id="rId62"/>
    <p:sldId id="311" r:id="rId63"/>
    <p:sldId id="312" r:id="rId64"/>
    <p:sldId id="313" r:id="rId65"/>
    <p:sldId id="289" r:id="rId66"/>
    <p:sldId id="288" r:id="rId67"/>
    <p:sldId id="282" r:id="rId68"/>
    <p:sldId id="274" r:id="rId69"/>
    <p:sldId id="257" r:id="rId70"/>
  </p:sldIdLst>
  <p:sldSz cx="17610138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ge" id="{9A0A30A9-33BD-F042-A59F-870AC728C34B}">
          <p14:sldIdLst>
            <p14:sldId id="287"/>
            <p14:sldId id="260"/>
            <p14:sldId id="284"/>
          </p14:sldIdLst>
        </p14:section>
        <p14:section name="Viki" id="{0AAE1F49-C516-7347-8D33-C007950F37CA}">
          <p14:sldIdLst>
            <p14:sldId id="349"/>
            <p14:sldId id="350"/>
            <p14:sldId id="351"/>
            <p14:sldId id="352"/>
          </p14:sldIdLst>
        </p14:section>
        <p14:section name="Tobias" id="{A49B265D-0E08-7A49-A82A-1C58AD364758}">
          <p14:sldIdLst>
            <p14:sldId id="343"/>
            <p14:sldId id="344"/>
            <p14:sldId id="345"/>
            <p14:sldId id="346"/>
            <p14:sldId id="347"/>
            <p14:sldId id="315"/>
          </p14:sldIdLst>
        </p14:section>
        <p14:section name="Jonas" id="{344A2403-81B4-5E42-AE1D-60D3379A71EB}">
          <p14:sldIdLst>
            <p14:sldId id="316"/>
            <p14:sldId id="297"/>
            <p14:sldId id="309"/>
            <p14:sldId id="317"/>
            <p14:sldId id="304"/>
            <p14:sldId id="324"/>
            <p14:sldId id="325"/>
            <p14:sldId id="326"/>
          </p14:sldIdLst>
        </p14:section>
        <p14:section name="Viki" id="{58A33E3F-A189-334E-8430-97F44A21D5B7}">
          <p14:sldIdLst>
            <p14:sldId id="353"/>
            <p14:sldId id="320"/>
          </p14:sldIdLst>
        </p14:section>
        <p14:section name="Sebastian" id="{37167A79-9F44-544F-8B61-6A25251C4BEF}">
          <p14:sldIdLst>
            <p14:sldId id="341"/>
            <p14:sldId id="340"/>
            <p14:sldId id="329"/>
            <p14:sldId id="334"/>
            <p14:sldId id="328"/>
            <p14:sldId id="342"/>
          </p14:sldIdLst>
        </p14:section>
        <p14:section name="Sebastian/Jonas" id="{3784700A-AA22-DA45-990A-667B80C46C67}">
          <p14:sldIdLst>
            <p14:sldId id="323"/>
            <p14:sldId id="322"/>
            <p14:sldId id="348"/>
            <p14:sldId id="339"/>
          </p14:sldIdLst>
        </p14:section>
        <p14:section name="Backup" id="{58D252FD-6CFC-244A-92CB-02DE75A64F0A}">
          <p14:sldIdLst>
            <p14:sldId id="305"/>
            <p14:sldId id="306"/>
            <p14:sldId id="307"/>
            <p14:sldId id="308"/>
            <p14:sldId id="302"/>
            <p14:sldId id="314"/>
            <p14:sldId id="319"/>
            <p14:sldId id="277"/>
            <p14:sldId id="262"/>
            <p14:sldId id="265"/>
            <p14:sldId id="266"/>
            <p14:sldId id="271"/>
            <p14:sldId id="272"/>
            <p14:sldId id="280"/>
            <p14:sldId id="278"/>
            <p14:sldId id="285"/>
            <p14:sldId id="291"/>
            <p14:sldId id="293"/>
            <p14:sldId id="294"/>
            <p14:sldId id="295"/>
            <p14:sldId id="296"/>
            <p14:sldId id="281"/>
            <p14:sldId id="290"/>
            <p14:sldId id="298"/>
            <p14:sldId id="299"/>
            <p14:sldId id="300"/>
            <p14:sldId id="301"/>
            <p14:sldId id="310"/>
            <p14:sldId id="311"/>
            <p14:sldId id="312"/>
            <p14:sldId id="313"/>
            <p14:sldId id="289"/>
            <p14:sldId id="288"/>
            <p14:sldId id="282"/>
            <p14:sldId id="274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87xen" initials="r" lastIdx="1" clrIdx="0">
    <p:extLst>
      <p:ext uri="{19B8F6BF-5375-455C-9EA6-DF929625EA0E}">
        <p15:presenceInfo xmlns:p15="http://schemas.microsoft.com/office/powerpoint/2012/main" userId="ru87x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BA"/>
    <a:srgbClr val="4472C4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707"/>
  </p:normalViewPr>
  <p:slideViewPr>
    <p:cSldViewPr snapToGrid="0" snapToObjects="1">
      <p:cViewPr varScale="1">
        <p:scale>
          <a:sx n="80" d="100"/>
          <a:sy n="80" d="100"/>
        </p:scale>
        <p:origin x="4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1:23:27.485"/>
    </inkml:context>
    <inkml:brush xml:id="br0">
      <inkml:brushProperty name="width" value="0.15875" units="cm"/>
      <inkml:brushProperty name="height" value="0.15875" units="cm"/>
      <inkml:brushProperty name="color" value="#0033BA"/>
    </inkml:brush>
  </inkml:definitions>
  <inkml:trace contextRef="#ctx0" brushRef="#br0">3593 268 8027,'-23'-14'0,"1"1"0,-1-1 0,3 4 0,1 1 0,-1 0 0,-6-1 0,-1 2 0,-1 0 0,-1 0 0,5 2 0,-3-1 0,0 0-384,-2 0 1,-2 0 0,0-1-1,4 2 1,-1 0 0,-1 0 0,0 0 383,-4 0 0,-1-1 0,-1 1 0,1 0 0,-1 1 0,0-1 0,0 1 0,0 0-163,4 1 1,0 0-1,-1 0 1,1 0 0,-2 0-1,-1 1 1,-2-1-1,0 1 1,0 0 0,0 0 162,0 1 0,0-1 0,-1 1 0,1 0 0,-1 1 0,0-1 0,0 1 0,0 0 0,-1 0 0,0 0 0,3 1 0,0-1 0,-1 1 0,0 0 0,0 0 0,0 1 0,1 1 0,0 0 0,0 0 0,1 1 0,-1 0 0,0 1 0,-1 0 0,1 1 0,-1 0 0,1 1 0,0 0 0,-1 0 0,5 0 0,-1 0 0,1 0 0,-1 1 0,1 0 0,0 0 0,0 0 0,0 1 0,-1 1 0,1-1 0,0 1 0,1 1 0,0-1 0,1 1-81,-4 1 0,2 1 0,0 0 0,0 1 0,1-1 0,1 1 0,2-2 0,1 1 0,1 0 1,0 0-1,0 1 0,1 0 81,-1 0 0,1 0 0,0 1 0,0 0 0,1 0 0,1 0 0,1-1 0,1 1 0,1 0 0,0 0 0,0 0 0,0 0 0,0 1 0,-1-1 0,1 1 0,1 0 0,-1-1 0,1 2 0,0-1 0,0 1 0,0 1 0,1-1 0,1 0 0,0 0-112,0 2 0,1 0 0,0 0 1,1-1-1,1 2 0,-1-1 0,1 1 1,0 1-1,1-1 0,1 0 112,1 0 0,1 0 0,0 1 0,1-1 0,1 1 0,2-3 0,-1 1 0,2 0 0,0-1 0,0 1 0,1 0 0,0 3 0,1-1 0,0 1 0,2 0 0,1-1 0,2 0 0,2 1 0,0-1 0,2-1 0,1 1 0,1-3 0,0 0 0,1 0 0,2 0 0,1-1 0,1 0 0,3 0 0,0 0 0,2 0 0,0-1 0,2 0 0,2 0 0,0 0 0,1 0 0,2-1 0,-3-3 0,0 1 0,2-1 0,0 0 0,1-1 0,0 1 0,2-1 0,1 0 0,0 1 0,2-2 0,-1 1 0,1-1 0,2-1 0,1 0 0,0 0 0,0 0 0,1-1 0,1-1-29,-5 0 1,2 0-1,0-1 1,0 0-1,0-1 1,1 0-1,0 0 1,1 0-1,0-1 1,1 0-1,0 0 1,0-1-1,1 1 1,-1-2-1,-2 1 1,-1-1-1,1 0 1,0 0-1,1-1 1,-1 0-1,0 0 1,1 0 28,0 0 0,0-1 0,0 1 0,1-1 0,-1 0 0,1-1 0,-1 1 0,0-1 0,0-1 0,0 1 0,0-1 0,0-1 0,-1 1 0,0-1 0,0-1 0,-1 1 0,3-2 0,0-1 0,-1 0 0,0 0 0,-1-1 0,0 1 0,-1-1 0,2 0 0,-1-1 0,0 1 0,-1-1 0,0 0 0,0 0 0,0 0 0,-1-1 0,0 0 0,-1 0 0,1 0 0,-2 0 0,0 0 0,-1 0 0,0 0 0,-1-1 0,1 1 0,-1-1 0,3-1 0,-1 0 0,1 0 0,-1 0 0,0 0 0,-1 0 0,1-1 0,-1 0 0,0 0 0,-2 0 0,1 0 23,-2 0 0,-1 0 0,0 0 0,0 0 1,-2 0-1,3-2 0,-1 0 0,-1-1 1,-1 1-24,0 0 0,-1-1 0,0 1 0,-1-1 0,-1 0 0,0-1 0,-1 1 0,-1-1 86,-5 3 0,0 0 0,-2-1 0,0 1 0,0-2 0,-2 1 0,0 0 0,-1-1-86,1-4 0,-2-1 0,-2 1 0,0 0 0,-3 1 0,0-1 117,-3 2 1,0-1 0,-3 1 0,-2 1 0,-1 0 0,-2 0-118,-3 1 0,-1 1 0,-3 0 0,0 1 0,-3 0 0,0 1 0,-2 0 0,-2 1 0,-1 1 0,-5-1 0,-1 1 0,-4 0 0,4 3 0,-3 1 0,-1-1 0,-1 1 0,3 1 0,-1 0 0,1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CD4E-EDB3-8347-8AF9-8FA5501CE4D4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CACC6-653F-8E41-9705-91318E908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5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1267" y="1621191"/>
            <a:ext cx="13207604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1267" y="5202944"/>
            <a:ext cx="13207604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97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54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562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2" y="660400"/>
            <a:ext cx="5679727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6603" y="1426281"/>
            <a:ext cx="8915132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2992" y="2971800"/>
            <a:ext cx="5679727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2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2" y="660400"/>
            <a:ext cx="5679727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6603" y="1426281"/>
            <a:ext cx="8915132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2992" y="2971800"/>
            <a:ext cx="5679727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933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799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602255" y="527403"/>
            <a:ext cx="379718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0697" y="527403"/>
            <a:ext cx="11171431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2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56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1A294E9-CC36-7A41-9C24-47DA3DADE77E}"/>
              </a:ext>
            </a:extLst>
          </p:cNvPr>
          <p:cNvSpPr>
            <a:spLocks noChangeAspect="1"/>
          </p:cNvSpPr>
          <p:nvPr userDrawn="1"/>
        </p:nvSpPr>
        <p:spPr>
          <a:xfrm>
            <a:off x="-32931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72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525" y="2469622"/>
            <a:ext cx="15188744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1525" y="6629225"/>
            <a:ext cx="15188744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66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0788D9-AED1-8C41-9673-BA61F721B080}"/>
              </a:ext>
            </a:extLst>
          </p:cNvPr>
          <p:cNvGrpSpPr/>
          <p:nvPr userDrawn="1"/>
        </p:nvGrpSpPr>
        <p:grpSpPr>
          <a:xfrm>
            <a:off x="10537248" y="-2"/>
            <a:ext cx="7072890" cy="9927773"/>
            <a:chOff x="3039428" y="-5838"/>
            <a:chExt cx="3668567" cy="5149338"/>
          </a:xfrm>
        </p:grpSpPr>
        <p:sp>
          <p:nvSpPr>
            <p:cNvPr id="14" name="Picture Placeholder 8">
              <a:extLst>
                <a:ext uri="{FF2B5EF4-FFF2-40B4-BE49-F238E27FC236}">
                  <a16:creationId xmlns:a16="http://schemas.microsoft.com/office/drawing/2014/main" id="{DAF1A1BE-A453-5D4A-8134-6A862C861ECE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9" y="0"/>
              <a:ext cx="362665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2963CB-E1FF-1F4E-9AB8-2954E05B2DAB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6" name="Isosceles Triangle 12">
                <a:extLst>
                  <a:ext uri="{FF2B5EF4-FFF2-40B4-BE49-F238E27FC236}">
                    <a16:creationId xmlns:a16="http://schemas.microsoft.com/office/drawing/2014/main" id="{4B32A4ED-0977-B34E-B7FC-AB81FE2FEA38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9F2A7C8-9DA5-C044-9CF8-CE4F4B21D3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rgbClr val="0033B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11C0878-2680-F849-A3D9-A189752BC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596" b="35612"/>
          <a:stretch/>
        </p:blipFill>
        <p:spPr>
          <a:xfrm>
            <a:off x="13775454" y="527404"/>
            <a:ext cx="2640883" cy="4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0788D9-AED1-8C41-9673-BA61F721B080}"/>
              </a:ext>
            </a:extLst>
          </p:cNvPr>
          <p:cNvGrpSpPr/>
          <p:nvPr userDrawn="1"/>
        </p:nvGrpSpPr>
        <p:grpSpPr>
          <a:xfrm>
            <a:off x="1" y="-2"/>
            <a:ext cx="10798695" cy="9927773"/>
            <a:chOff x="-2426032" y="-5838"/>
            <a:chExt cx="5601068" cy="5149338"/>
          </a:xfrm>
        </p:grpSpPr>
        <p:sp>
          <p:nvSpPr>
            <p:cNvPr id="14" name="Picture Placeholder 8">
              <a:extLst>
                <a:ext uri="{FF2B5EF4-FFF2-40B4-BE49-F238E27FC236}">
                  <a16:creationId xmlns:a16="http://schemas.microsoft.com/office/drawing/2014/main" id="{DAF1A1BE-A453-5D4A-8134-6A862C861ECE}"/>
                </a:ext>
              </a:extLst>
            </p:cNvPr>
            <p:cNvSpPr txBox="1">
              <a:spLocks/>
            </p:cNvSpPr>
            <p:nvPr/>
          </p:nvSpPr>
          <p:spPr bwMode="white">
            <a:xfrm flipH="1">
              <a:off x="-2426032" y="0"/>
              <a:ext cx="5507371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2963CB-E1FF-1F4E-9AB8-2954E05B2DAB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6" name="Isosceles Triangle 12">
                <a:extLst>
                  <a:ext uri="{FF2B5EF4-FFF2-40B4-BE49-F238E27FC236}">
                    <a16:creationId xmlns:a16="http://schemas.microsoft.com/office/drawing/2014/main" id="{4B32A4ED-0977-B34E-B7FC-AB81FE2FEA38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9F2A7C8-9DA5-C044-9CF8-CE4F4B21D3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rgbClr val="0033B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900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0788D9-AED1-8C41-9673-BA61F721B080}"/>
              </a:ext>
            </a:extLst>
          </p:cNvPr>
          <p:cNvGrpSpPr/>
          <p:nvPr userDrawn="1"/>
        </p:nvGrpSpPr>
        <p:grpSpPr>
          <a:xfrm>
            <a:off x="5098654" y="-2"/>
            <a:ext cx="12511481" cy="9927773"/>
            <a:chOff x="3039428" y="-5838"/>
            <a:chExt cx="6489456" cy="5149338"/>
          </a:xfrm>
        </p:grpSpPr>
        <p:sp>
          <p:nvSpPr>
            <p:cNvPr id="14" name="Picture Placeholder 8">
              <a:extLst>
                <a:ext uri="{FF2B5EF4-FFF2-40B4-BE49-F238E27FC236}">
                  <a16:creationId xmlns:a16="http://schemas.microsoft.com/office/drawing/2014/main" id="{DAF1A1BE-A453-5D4A-8134-6A862C861ECE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3081338" y="0"/>
              <a:ext cx="6447546" cy="51435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2963CB-E1FF-1F4E-9AB8-2954E05B2DAB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6" name="Isosceles Triangle 12">
                <a:extLst>
                  <a:ext uri="{FF2B5EF4-FFF2-40B4-BE49-F238E27FC236}">
                    <a16:creationId xmlns:a16="http://schemas.microsoft.com/office/drawing/2014/main" id="{4B32A4ED-0977-B34E-B7FC-AB81FE2FEA38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9F2A7C8-9DA5-C044-9CF8-CE4F4B21D3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rgbClr val="0033B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AF8FBC2-6242-2544-A01D-C7D1A5908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596" b="35612"/>
          <a:stretch/>
        </p:blipFill>
        <p:spPr>
          <a:xfrm>
            <a:off x="13775454" y="527404"/>
            <a:ext cx="2640883" cy="4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7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0788D9-AED1-8C41-9673-BA61F721B080}"/>
              </a:ext>
            </a:extLst>
          </p:cNvPr>
          <p:cNvGrpSpPr/>
          <p:nvPr userDrawn="1"/>
        </p:nvGrpSpPr>
        <p:grpSpPr>
          <a:xfrm>
            <a:off x="1" y="-2"/>
            <a:ext cx="5360102" cy="9927773"/>
            <a:chOff x="394858" y="-5838"/>
            <a:chExt cx="2780178" cy="5149338"/>
          </a:xfrm>
        </p:grpSpPr>
        <p:sp>
          <p:nvSpPr>
            <p:cNvPr id="14" name="Picture Placeholder 8">
              <a:extLst>
                <a:ext uri="{FF2B5EF4-FFF2-40B4-BE49-F238E27FC236}">
                  <a16:creationId xmlns:a16="http://schemas.microsoft.com/office/drawing/2014/main" id="{DAF1A1BE-A453-5D4A-8134-6A862C861ECE}"/>
                </a:ext>
              </a:extLst>
            </p:cNvPr>
            <p:cNvSpPr txBox="1">
              <a:spLocks/>
            </p:cNvSpPr>
            <p:nvPr/>
          </p:nvSpPr>
          <p:spPr bwMode="white">
            <a:xfrm flipH="1">
              <a:off x="394858" y="0"/>
              <a:ext cx="2686480" cy="5143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0" tIns="0" rIns="0" bIns="0" numCol="1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108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Wingdings" panose="05000000000000000000" pitchFamily="2" charset="2"/>
                <a:buChar char="§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216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324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432000" indent="-108000" algn="l" defTabSz="914400" rtl="0" eaLnBrk="1" latinLnBrk="0" hangingPunct="1">
                <a:spcBef>
                  <a:spcPts val="0"/>
                </a:spcBef>
                <a:spcAft>
                  <a:spcPts val="400"/>
                </a:spcAft>
                <a:buFont typeface="Arial" panose="020B0604020202020204" pitchFamily="34" charset="0"/>
                <a:buChar char="–"/>
                <a:defRPr sz="800" kern="1200">
                  <a:solidFill>
                    <a:schemeClr val="bg2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2963CB-E1FF-1F4E-9AB8-2954E05B2DAB}"/>
                </a:ext>
              </a:extLst>
            </p:cNvPr>
            <p:cNvGrpSpPr/>
            <p:nvPr/>
          </p:nvGrpSpPr>
          <p:grpSpPr>
            <a:xfrm>
              <a:off x="3039428" y="-5838"/>
              <a:ext cx="135608" cy="5148119"/>
              <a:chOff x="3039428" y="-5838"/>
              <a:chExt cx="135608" cy="5148119"/>
            </a:xfrm>
          </p:grpSpPr>
          <p:sp>
            <p:nvSpPr>
              <p:cNvPr id="16" name="Isosceles Triangle 12">
                <a:extLst>
                  <a:ext uri="{FF2B5EF4-FFF2-40B4-BE49-F238E27FC236}">
                    <a16:creationId xmlns:a16="http://schemas.microsoft.com/office/drawing/2014/main" id="{4B32A4ED-0977-B34E-B7FC-AB81FE2FEA38}"/>
                  </a:ext>
                </a:extLst>
              </p:cNvPr>
              <p:cNvSpPr/>
              <p:nvPr userDrawn="1"/>
            </p:nvSpPr>
            <p:spPr bwMode="white">
              <a:xfrm rot="5400000">
                <a:off x="2992932" y="2522999"/>
                <a:ext cx="228599" cy="13560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9F2A7C8-9DA5-C044-9CF8-CE4F4B21D3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16200000">
                <a:off x="550555" y="2518612"/>
                <a:ext cx="5148119" cy="99220"/>
              </a:xfrm>
              <a:custGeom>
                <a:avLst/>
                <a:gdLst>
                  <a:gd name="T0" fmla="*/ 5760 w 5760"/>
                  <a:gd name="T1" fmla="*/ 0 h 61"/>
                  <a:gd name="T2" fmla="*/ 996 w 5760"/>
                  <a:gd name="T3" fmla="*/ 0 h 61"/>
                  <a:gd name="T4" fmla="*/ 945 w 5760"/>
                  <a:gd name="T5" fmla="*/ 61 h 61"/>
                  <a:gd name="T6" fmla="*/ 888 w 5760"/>
                  <a:gd name="T7" fmla="*/ 0 h 61"/>
                  <a:gd name="T8" fmla="*/ 0 w 5760"/>
                  <a:gd name="T9" fmla="*/ 0 h 61"/>
                  <a:gd name="connsiteX0" fmla="*/ 8208 w 8208"/>
                  <a:gd name="connsiteY0" fmla="*/ 0 h 10246"/>
                  <a:gd name="connsiteX1" fmla="*/ 1729 w 8208"/>
                  <a:gd name="connsiteY1" fmla="*/ 246 h 10246"/>
                  <a:gd name="connsiteX2" fmla="*/ 1641 w 8208"/>
                  <a:gd name="connsiteY2" fmla="*/ 10246 h 10246"/>
                  <a:gd name="connsiteX3" fmla="*/ 1542 w 8208"/>
                  <a:gd name="connsiteY3" fmla="*/ 246 h 10246"/>
                  <a:gd name="connsiteX4" fmla="*/ 0 w 8208"/>
                  <a:gd name="connsiteY4" fmla="*/ 246 h 10246"/>
                  <a:gd name="connsiteX0" fmla="*/ 8265 w 8265"/>
                  <a:gd name="connsiteY0" fmla="*/ 0 h 10000"/>
                  <a:gd name="connsiteX1" fmla="*/ 2106 w 8265"/>
                  <a:gd name="connsiteY1" fmla="*/ 240 h 10000"/>
                  <a:gd name="connsiteX2" fmla="*/ 1999 w 8265"/>
                  <a:gd name="connsiteY2" fmla="*/ 10000 h 10000"/>
                  <a:gd name="connsiteX3" fmla="*/ 1879 w 8265"/>
                  <a:gd name="connsiteY3" fmla="*/ 240 h 10000"/>
                  <a:gd name="connsiteX4" fmla="*/ 0 w 8265"/>
                  <a:gd name="connsiteY4" fmla="*/ 240 h 10000"/>
                  <a:gd name="connsiteX0" fmla="*/ 7374 w 7374"/>
                  <a:gd name="connsiteY0" fmla="*/ 0 h 10000"/>
                  <a:gd name="connsiteX1" fmla="*/ 2548 w 7374"/>
                  <a:gd name="connsiteY1" fmla="*/ 240 h 10000"/>
                  <a:gd name="connsiteX2" fmla="*/ 2419 w 7374"/>
                  <a:gd name="connsiteY2" fmla="*/ 10000 h 10000"/>
                  <a:gd name="connsiteX3" fmla="*/ 2273 w 7374"/>
                  <a:gd name="connsiteY3" fmla="*/ 240 h 10000"/>
                  <a:gd name="connsiteX4" fmla="*/ 0 w 7374"/>
                  <a:gd name="connsiteY4" fmla="*/ 240 h 10000"/>
                  <a:gd name="connsiteX0" fmla="*/ 8928 w 8928"/>
                  <a:gd name="connsiteY0" fmla="*/ 0 h 10240"/>
                  <a:gd name="connsiteX1" fmla="*/ 3455 w 8928"/>
                  <a:gd name="connsiteY1" fmla="*/ 480 h 10240"/>
                  <a:gd name="connsiteX2" fmla="*/ 3280 w 8928"/>
                  <a:gd name="connsiteY2" fmla="*/ 10240 h 10240"/>
                  <a:gd name="connsiteX3" fmla="*/ 3082 w 8928"/>
                  <a:gd name="connsiteY3" fmla="*/ 480 h 10240"/>
                  <a:gd name="connsiteX4" fmla="*/ 0 w 8928"/>
                  <a:gd name="connsiteY4" fmla="*/ 480 h 10240"/>
                  <a:gd name="connsiteX0" fmla="*/ 11411 w 11411"/>
                  <a:gd name="connsiteY0" fmla="*/ 0 h 10000"/>
                  <a:gd name="connsiteX1" fmla="*/ 5281 w 11411"/>
                  <a:gd name="connsiteY1" fmla="*/ 469 h 10000"/>
                  <a:gd name="connsiteX2" fmla="*/ 5085 w 11411"/>
                  <a:gd name="connsiteY2" fmla="*/ 10000 h 10000"/>
                  <a:gd name="connsiteX3" fmla="*/ 4863 w 11411"/>
                  <a:gd name="connsiteY3" fmla="*/ 469 h 10000"/>
                  <a:gd name="connsiteX4" fmla="*/ 0 w 11411"/>
                  <a:gd name="connsiteY4" fmla="*/ 469 h 10000"/>
                  <a:gd name="connsiteX0" fmla="*/ 12583 w 12583"/>
                  <a:gd name="connsiteY0" fmla="*/ 0 h 10000"/>
                  <a:gd name="connsiteX1" fmla="*/ 6453 w 12583"/>
                  <a:gd name="connsiteY1" fmla="*/ 469 h 10000"/>
                  <a:gd name="connsiteX2" fmla="*/ 6257 w 12583"/>
                  <a:gd name="connsiteY2" fmla="*/ 10000 h 10000"/>
                  <a:gd name="connsiteX3" fmla="*/ 6035 w 12583"/>
                  <a:gd name="connsiteY3" fmla="*/ 469 h 10000"/>
                  <a:gd name="connsiteX4" fmla="*/ 0 w 12583"/>
                  <a:gd name="connsiteY4" fmla="*/ 469 h 10000"/>
                  <a:gd name="connsiteX0" fmla="*/ 12577 w 12577"/>
                  <a:gd name="connsiteY0" fmla="*/ 46 h 9577"/>
                  <a:gd name="connsiteX1" fmla="*/ 6453 w 12577"/>
                  <a:gd name="connsiteY1" fmla="*/ 46 h 9577"/>
                  <a:gd name="connsiteX2" fmla="*/ 6257 w 12577"/>
                  <a:gd name="connsiteY2" fmla="*/ 9577 h 9577"/>
                  <a:gd name="connsiteX3" fmla="*/ 6035 w 12577"/>
                  <a:gd name="connsiteY3" fmla="*/ 46 h 9577"/>
                  <a:gd name="connsiteX4" fmla="*/ 0 w 12577"/>
                  <a:gd name="connsiteY4" fmla="*/ 46 h 9577"/>
                  <a:gd name="connsiteX0" fmla="*/ 10023 w 10023"/>
                  <a:gd name="connsiteY0" fmla="*/ 0 h 10197"/>
                  <a:gd name="connsiteX1" fmla="*/ 5131 w 10023"/>
                  <a:gd name="connsiteY1" fmla="*/ 245 h 10197"/>
                  <a:gd name="connsiteX2" fmla="*/ 4975 w 10023"/>
                  <a:gd name="connsiteY2" fmla="*/ 10197 h 10197"/>
                  <a:gd name="connsiteX3" fmla="*/ 4798 w 10023"/>
                  <a:gd name="connsiteY3" fmla="*/ 245 h 10197"/>
                  <a:gd name="connsiteX4" fmla="*/ 0 w 10023"/>
                  <a:gd name="connsiteY4" fmla="*/ 245 h 10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3" h="10197">
                    <a:moveTo>
                      <a:pt x="10023" y="0"/>
                    </a:moveTo>
                    <a:cubicBezTo>
                      <a:pt x="8399" y="163"/>
                      <a:pt x="6755" y="82"/>
                      <a:pt x="5131" y="245"/>
                    </a:cubicBezTo>
                    <a:cubicBezTo>
                      <a:pt x="5080" y="3562"/>
                      <a:pt x="5027" y="6880"/>
                      <a:pt x="4975" y="10197"/>
                    </a:cubicBezTo>
                    <a:cubicBezTo>
                      <a:pt x="4916" y="6880"/>
                      <a:pt x="4858" y="3562"/>
                      <a:pt x="4798" y="245"/>
                    </a:cubicBezTo>
                    <a:lnTo>
                      <a:pt x="0" y="245"/>
                    </a:lnTo>
                  </a:path>
                </a:pathLst>
              </a:custGeom>
              <a:noFill/>
              <a:ln w="7938" cap="rnd">
                <a:solidFill>
                  <a:srgbClr val="0033BA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408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1" y="527404"/>
            <a:ext cx="15188744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2991" y="2428347"/>
            <a:ext cx="7449913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2991" y="3618442"/>
            <a:ext cx="744991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15133" y="2428347"/>
            <a:ext cx="7486602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15133" y="3618442"/>
            <a:ext cx="7486602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15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0697" y="527404"/>
            <a:ext cx="15188744" cy="1649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0697" y="2637014"/>
            <a:ext cx="15188744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0697" y="91813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AA2F5-309A-E74F-B776-629F57D86CDF}" type="datetimeFigureOut">
              <a:rPr lang="de-DE" smtClean="0"/>
              <a:t>08.07.2021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33358" y="9181395"/>
            <a:ext cx="5943422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7160" y="91813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8C53F-9A8F-634D-9A45-6AA3A656DAC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EEEEA8-92EB-EB41-80A8-EA2554C69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t="35596" b="35612"/>
          <a:stretch/>
        </p:blipFill>
        <p:spPr>
          <a:xfrm>
            <a:off x="13775454" y="527404"/>
            <a:ext cx="2640883" cy="4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71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5" r:id="rId4"/>
    <p:sldLayoutId id="2147483676" r:id="rId5"/>
    <p:sldLayoutId id="2147483686" r:id="rId6"/>
    <p:sldLayoutId id="2147483684" r:id="rId7"/>
    <p:sldLayoutId id="2147483685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txStyles>
    <p:titleStyle>
      <a:lvl1pPr algn="l" defTabSz="1320759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46" userDrawn="1">
          <p15:clr>
            <a:srgbClr val="F26B43"/>
          </p15:clr>
        </p15:guide>
        <p15:guide id="2" orient="horz" pos="3120" userDrawn="1">
          <p15:clr>
            <a:srgbClr val="F26B43"/>
          </p15:clr>
        </p15:guide>
        <p15:guide id="3" pos="741" userDrawn="1">
          <p15:clr>
            <a:srgbClr val="F26B43"/>
          </p15:clr>
        </p15:guide>
        <p15:guide id="4" pos="10341" userDrawn="1">
          <p15:clr>
            <a:srgbClr val="F26B43"/>
          </p15:clr>
        </p15:guide>
        <p15:guide id="5" orient="horz" pos="1646" userDrawn="1">
          <p15:clr>
            <a:srgbClr val="F26B43"/>
          </p15:clr>
        </p15:guide>
        <p15:guide id="6" orient="horz" pos="5623" userDrawn="1">
          <p15:clr>
            <a:srgbClr val="F26B43"/>
          </p15:clr>
        </p15:guide>
        <p15:guide id="7" orient="horz" pos="13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01.png"/><Relationship Id="rId4" Type="http://schemas.openxmlformats.org/officeDocument/2006/relationships/image" Target="../media/image1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20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21.png"/><Relationship Id="rId10" Type="http://schemas.openxmlformats.org/officeDocument/2006/relationships/image" Target="../media/image16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5.svg"/><Relationship Id="rId7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43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39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8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4" Type="http://schemas.openxmlformats.org/officeDocument/2006/relationships/image" Target="../media/image1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98EFEC-DFA9-CD42-8F42-03834484D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354" y="1472336"/>
            <a:ext cx="14800190" cy="3448756"/>
          </a:xfrm>
        </p:spPr>
        <p:txBody>
          <a:bodyPr>
            <a:normAutofit/>
          </a:bodyPr>
          <a:lstStyle/>
          <a:p>
            <a:pPr algn="l"/>
            <a:r>
              <a:rPr lang="de-DE" sz="7200" dirty="0"/>
              <a:t>Lösen eines realistischen flexiblen </a:t>
            </a:r>
            <a:br>
              <a:rPr lang="de-DE" sz="7200" dirty="0"/>
            </a:br>
            <a:r>
              <a:rPr lang="de-DE" sz="7200" dirty="0"/>
              <a:t>Job Shop </a:t>
            </a:r>
            <a:r>
              <a:rPr lang="de-DE" sz="7200" dirty="0" err="1"/>
              <a:t>Scheduling</a:t>
            </a:r>
            <a:r>
              <a:rPr lang="de-DE" sz="7200" dirty="0"/>
              <a:t> Problems mit diversen Quantum Computing Ansätzen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4BA381-D024-3742-BA71-820B750E1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4091" y="5244589"/>
            <a:ext cx="9719580" cy="2391656"/>
          </a:xfrm>
        </p:spPr>
        <p:txBody>
          <a:bodyPr anchor="ctr"/>
          <a:lstStyle/>
          <a:p>
            <a:pPr algn="l"/>
            <a:r>
              <a:rPr lang="de-DE" i="1" dirty="0"/>
              <a:t>Quantum Computing </a:t>
            </a:r>
            <a:r>
              <a:rPr lang="de-DE" i="1" dirty="0" err="1"/>
              <a:t>Programming</a:t>
            </a:r>
            <a:r>
              <a:rPr lang="de-DE" i="1" dirty="0"/>
              <a:t> at QAR Lab </a:t>
            </a:r>
          </a:p>
          <a:p>
            <a:pPr algn="l"/>
            <a:r>
              <a:rPr lang="de-DE" b="1" i="1" dirty="0"/>
              <a:t>Marktplatz</a:t>
            </a:r>
          </a:p>
          <a:p>
            <a:pPr algn="l"/>
            <a:r>
              <a:rPr lang="de-DE" i="1" dirty="0"/>
              <a:t>15.07.2021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E97D85A-91AE-B242-B376-22B9536FF9F8}"/>
              </a:ext>
            </a:extLst>
          </p:cNvPr>
          <p:cNvSpPr/>
          <p:nvPr/>
        </p:nvSpPr>
        <p:spPr>
          <a:xfrm>
            <a:off x="1416242" y="5449393"/>
            <a:ext cx="1976952" cy="1982048"/>
          </a:xfrm>
          <a:custGeom>
            <a:avLst/>
            <a:gdLst>
              <a:gd name="connsiteX0" fmla="*/ 2340106 w 3303660"/>
              <a:gd name="connsiteY0" fmla="*/ 2926173 h 3312176"/>
              <a:gd name="connsiteX1" fmla="*/ 2442283 w 3303660"/>
              <a:gd name="connsiteY1" fmla="*/ 2926173 h 3312176"/>
              <a:gd name="connsiteX2" fmla="*/ 2442283 w 3303660"/>
              <a:gd name="connsiteY2" fmla="*/ 3271106 h 3312176"/>
              <a:gd name="connsiteX3" fmla="*/ 2401212 w 3303660"/>
              <a:gd name="connsiteY3" fmla="*/ 3312176 h 3312176"/>
              <a:gd name="connsiteX4" fmla="*/ 2381177 w 3303660"/>
              <a:gd name="connsiteY4" fmla="*/ 3312176 h 3312176"/>
              <a:gd name="connsiteX5" fmla="*/ 2340106 w 3303660"/>
              <a:gd name="connsiteY5" fmla="*/ 3271106 h 3312176"/>
              <a:gd name="connsiteX6" fmla="*/ 1840574 w 3303660"/>
              <a:gd name="connsiteY6" fmla="*/ 2926173 h 3312176"/>
              <a:gd name="connsiteX7" fmla="*/ 1942751 w 3303660"/>
              <a:gd name="connsiteY7" fmla="*/ 2926173 h 3312176"/>
              <a:gd name="connsiteX8" fmla="*/ 1942751 w 3303660"/>
              <a:gd name="connsiteY8" fmla="*/ 3271106 h 3312176"/>
              <a:gd name="connsiteX9" fmla="*/ 1901680 w 3303660"/>
              <a:gd name="connsiteY9" fmla="*/ 3312176 h 3312176"/>
              <a:gd name="connsiteX10" fmla="*/ 1881644 w 3303660"/>
              <a:gd name="connsiteY10" fmla="*/ 3312176 h 3312176"/>
              <a:gd name="connsiteX11" fmla="*/ 1840574 w 3303660"/>
              <a:gd name="connsiteY11" fmla="*/ 3271106 h 3312176"/>
              <a:gd name="connsiteX12" fmla="*/ 1341040 w 3303660"/>
              <a:gd name="connsiteY12" fmla="*/ 2926173 h 3312176"/>
              <a:gd name="connsiteX13" fmla="*/ 1443217 w 3303660"/>
              <a:gd name="connsiteY13" fmla="*/ 2926173 h 3312176"/>
              <a:gd name="connsiteX14" fmla="*/ 1443217 w 3303660"/>
              <a:gd name="connsiteY14" fmla="*/ 3271106 h 3312176"/>
              <a:gd name="connsiteX15" fmla="*/ 1402147 w 3303660"/>
              <a:gd name="connsiteY15" fmla="*/ 3312176 h 3312176"/>
              <a:gd name="connsiteX16" fmla="*/ 1382111 w 3303660"/>
              <a:gd name="connsiteY16" fmla="*/ 3312176 h 3312176"/>
              <a:gd name="connsiteX17" fmla="*/ 1341040 w 3303660"/>
              <a:gd name="connsiteY17" fmla="*/ 3271106 h 3312176"/>
              <a:gd name="connsiteX18" fmla="*/ 841507 w 3303660"/>
              <a:gd name="connsiteY18" fmla="*/ 2926173 h 3312176"/>
              <a:gd name="connsiteX19" fmla="*/ 943684 w 3303660"/>
              <a:gd name="connsiteY19" fmla="*/ 2926173 h 3312176"/>
              <a:gd name="connsiteX20" fmla="*/ 943684 w 3303660"/>
              <a:gd name="connsiteY20" fmla="*/ 3271106 h 3312176"/>
              <a:gd name="connsiteX21" fmla="*/ 902613 w 3303660"/>
              <a:gd name="connsiteY21" fmla="*/ 3312176 h 3312176"/>
              <a:gd name="connsiteX22" fmla="*/ 882578 w 3303660"/>
              <a:gd name="connsiteY22" fmla="*/ 3312176 h 3312176"/>
              <a:gd name="connsiteX23" fmla="*/ 841507 w 3303660"/>
              <a:gd name="connsiteY23" fmla="*/ 3271106 h 3312176"/>
              <a:gd name="connsiteX24" fmla="*/ 1651207 w 3303660"/>
              <a:gd name="connsiteY24" fmla="*/ 2183637 h 3312176"/>
              <a:gd name="connsiteX25" fmla="*/ 1509043 w 3303660"/>
              <a:gd name="connsiteY25" fmla="*/ 2241617 h 3312176"/>
              <a:gd name="connsiteX26" fmla="*/ 1329868 w 3303660"/>
              <a:gd name="connsiteY26" fmla="*/ 2294723 h 3312176"/>
              <a:gd name="connsiteX27" fmla="*/ 1320487 w 3303660"/>
              <a:gd name="connsiteY27" fmla="*/ 2296371 h 3312176"/>
              <a:gd name="connsiteX28" fmla="*/ 1358526 w 3303660"/>
              <a:gd name="connsiteY28" fmla="*/ 2386643 h 3312176"/>
              <a:gd name="connsiteX29" fmla="*/ 1651830 w 3303660"/>
              <a:gd name="connsiteY29" fmla="*/ 2643033 h 3312176"/>
              <a:gd name="connsiteX30" fmla="*/ 1960283 w 3303660"/>
              <a:gd name="connsiteY30" fmla="*/ 2353964 h 3312176"/>
              <a:gd name="connsiteX31" fmla="*/ 1981399 w 3303660"/>
              <a:gd name="connsiteY31" fmla="*/ 2296060 h 3312176"/>
              <a:gd name="connsiteX32" fmla="*/ 1973792 w 3303660"/>
              <a:gd name="connsiteY32" fmla="*/ 2294723 h 3312176"/>
              <a:gd name="connsiteX33" fmla="*/ 1701544 w 3303660"/>
              <a:gd name="connsiteY33" fmla="*/ 2206242 h 3312176"/>
              <a:gd name="connsiteX34" fmla="*/ 1237814 w 3303660"/>
              <a:gd name="connsiteY34" fmla="*/ 1952225 h 3312176"/>
              <a:gd name="connsiteX35" fmla="*/ 1249891 w 3303660"/>
              <a:gd name="connsiteY35" fmla="*/ 2040252 h 3312176"/>
              <a:gd name="connsiteX36" fmla="*/ 1278764 w 3303660"/>
              <a:gd name="connsiteY36" fmla="*/ 2167855 h 3312176"/>
              <a:gd name="connsiteX37" fmla="*/ 1305791 w 3303660"/>
              <a:gd name="connsiteY37" fmla="*/ 2253863 h 3312176"/>
              <a:gd name="connsiteX38" fmla="*/ 1354809 w 3303660"/>
              <a:gd name="connsiteY38" fmla="*/ 2245251 h 3312176"/>
              <a:gd name="connsiteX39" fmla="*/ 1520105 w 3303660"/>
              <a:gd name="connsiteY39" fmla="*/ 2196258 h 3312176"/>
              <a:gd name="connsiteX40" fmla="*/ 1603539 w 3303660"/>
              <a:gd name="connsiteY40" fmla="*/ 2162230 h 3312176"/>
              <a:gd name="connsiteX41" fmla="*/ 1559225 w 3303660"/>
              <a:gd name="connsiteY41" fmla="*/ 2142330 h 3312176"/>
              <a:gd name="connsiteX42" fmla="*/ 1415406 w 3303660"/>
              <a:gd name="connsiteY42" fmla="*/ 2065587 h 3312176"/>
              <a:gd name="connsiteX43" fmla="*/ 2068243 w 3303660"/>
              <a:gd name="connsiteY43" fmla="*/ 1950695 h 3312176"/>
              <a:gd name="connsiteX44" fmla="*/ 1888254 w 3303660"/>
              <a:gd name="connsiteY44" fmla="*/ 2065587 h 3312176"/>
              <a:gd name="connsiteX45" fmla="*/ 1698761 w 3303660"/>
              <a:gd name="connsiteY45" fmla="*/ 2164015 h 3312176"/>
              <a:gd name="connsiteX46" fmla="*/ 1825785 w 3303660"/>
              <a:gd name="connsiteY46" fmla="*/ 2210553 h 3312176"/>
              <a:gd name="connsiteX47" fmla="*/ 1948852 w 3303660"/>
              <a:gd name="connsiteY47" fmla="*/ 2245252 h 3312176"/>
              <a:gd name="connsiteX48" fmla="*/ 1996853 w 3303660"/>
              <a:gd name="connsiteY48" fmla="*/ 2253685 h 3312176"/>
              <a:gd name="connsiteX49" fmla="*/ 2013550 w 3303660"/>
              <a:gd name="connsiteY49" fmla="*/ 2207899 h 3312176"/>
              <a:gd name="connsiteX50" fmla="*/ 2045033 w 3303660"/>
              <a:gd name="connsiteY50" fmla="*/ 2083970 h 3312176"/>
              <a:gd name="connsiteX51" fmla="*/ 933416 w 3303660"/>
              <a:gd name="connsiteY51" fmla="*/ 1689940 h 3312176"/>
              <a:gd name="connsiteX52" fmla="*/ 893226 w 3303660"/>
              <a:gd name="connsiteY52" fmla="*/ 1737898 h 3312176"/>
              <a:gd name="connsiteX53" fmla="*/ 797111 w 3303660"/>
              <a:gd name="connsiteY53" fmla="*/ 2149560 h 3312176"/>
              <a:gd name="connsiteX54" fmla="*/ 1201680 w 3303660"/>
              <a:gd name="connsiteY54" fmla="*/ 2272154 h 3312176"/>
              <a:gd name="connsiteX55" fmla="*/ 1263307 w 3303660"/>
              <a:gd name="connsiteY55" fmla="*/ 2261327 h 3312176"/>
              <a:gd name="connsiteX56" fmla="*/ 1247438 w 3303660"/>
              <a:gd name="connsiteY56" fmla="*/ 2210827 h 3312176"/>
              <a:gd name="connsiteX57" fmla="*/ 1216141 w 3303660"/>
              <a:gd name="connsiteY57" fmla="*/ 2072509 h 3312176"/>
              <a:gd name="connsiteX58" fmla="*/ 1195180 w 3303660"/>
              <a:gd name="connsiteY58" fmla="*/ 1919735 h 3312176"/>
              <a:gd name="connsiteX59" fmla="*/ 1073354 w 3303660"/>
              <a:gd name="connsiteY59" fmla="*/ 1825196 h 3312176"/>
              <a:gd name="connsiteX60" fmla="*/ 969216 w 3303660"/>
              <a:gd name="connsiteY60" fmla="*/ 1728933 h 3312176"/>
              <a:gd name="connsiteX61" fmla="*/ 2372181 w 3303660"/>
              <a:gd name="connsiteY61" fmla="*/ 1689515 h 3312176"/>
              <a:gd name="connsiteX62" fmla="*/ 2365885 w 3303660"/>
              <a:gd name="connsiteY62" fmla="*/ 1696578 h 3312176"/>
              <a:gd name="connsiteX63" fmla="*/ 2230306 w 3303660"/>
              <a:gd name="connsiteY63" fmla="*/ 1825196 h 3312176"/>
              <a:gd name="connsiteX64" fmla="*/ 2109012 w 3303660"/>
              <a:gd name="connsiteY64" fmla="*/ 1919323 h 3312176"/>
              <a:gd name="connsiteX65" fmla="*/ 2103420 w 3303660"/>
              <a:gd name="connsiteY65" fmla="*/ 1974219 h 3312176"/>
              <a:gd name="connsiteX66" fmla="*/ 2043923 w 3303660"/>
              <a:gd name="connsiteY66" fmla="*/ 2254233 h 3312176"/>
              <a:gd name="connsiteX67" fmla="*/ 2041277 w 3303660"/>
              <a:gd name="connsiteY67" fmla="*/ 2261489 h 3312176"/>
              <a:gd name="connsiteX68" fmla="*/ 2101981 w 3303660"/>
              <a:gd name="connsiteY68" fmla="*/ 2272154 h 3312176"/>
              <a:gd name="connsiteX69" fmla="*/ 2506549 w 3303660"/>
              <a:gd name="connsiteY69" fmla="*/ 2149561 h 3312176"/>
              <a:gd name="connsiteX70" fmla="*/ 2431161 w 3303660"/>
              <a:gd name="connsiteY70" fmla="*/ 1767358 h 3312176"/>
              <a:gd name="connsiteX71" fmla="*/ 1651830 w 3303660"/>
              <a:gd name="connsiteY71" fmla="*/ 1510830 h 3312176"/>
              <a:gd name="connsiteX72" fmla="*/ 1506572 w 3303660"/>
              <a:gd name="connsiteY72" fmla="*/ 1656088 h 3312176"/>
              <a:gd name="connsiteX73" fmla="*/ 1651830 w 3303660"/>
              <a:gd name="connsiteY73" fmla="*/ 1801346 h 3312176"/>
              <a:gd name="connsiteX74" fmla="*/ 1797088 w 3303660"/>
              <a:gd name="connsiteY74" fmla="*/ 1656088 h 3312176"/>
              <a:gd name="connsiteX75" fmla="*/ 1651830 w 3303660"/>
              <a:gd name="connsiteY75" fmla="*/ 1510830 h 3312176"/>
              <a:gd name="connsiteX76" fmla="*/ 1651830 w 3303660"/>
              <a:gd name="connsiteY76" fmla="*/ 1455128 h 3312176"/>
              <a:gd name="connsiteX77" fmla="*/ 1852790 w 3303660"/>
              <a:gd name="connsiteY77" fmla="*/ 1656088 h 3312176"/>
              <a:gd name="connsiteX78" fmla="*/ 1651830 w 3303660"/>
              <a:gd name="connsiteY78" fmla="*/ 1857048 h 3312176"/>
              <a:gd name="connsiteX79" fmla="*/ 1450870 w 3303660"/>
              <a:gd name="connsiteY79" fmla="*/ 1656088 h 3312176"/>
              <a:gd name="connsiteX80" fmla="*/ 1651830 w 3303660"/>
              <a:gd name="connsiteY80" fmla="*/ 1455128 h 3312176"/>
              <a:gd name="connsiteX81" fmla="*/ 2115300 w 3303660"/>
              <a:gd name="connsiteY81" fmla="*/ 1445608 h 3312176"/>
              <a:gd name="connsiteX82" fmla="*/ 2124678 w 3303660"/>
              <a:gd name="connsiteY82" fmla="*/ 1656088 h 3312176"/>
              <a:gd name="connsiteX83" fmla="*/ 2119230 w 3303660"/>
              <a:gd name="connsiteY83" fmla="*/ 1819011 h 3312176"/>
              <a:gd name="connsiteX84" fmla="*/ 2114307 w 3303660"/>
              <a:gd name="connsiteY84" fmla="*/ 1867338 h 3312176"/>
              <a:gd name="connsiteX85" fmla="*/ 2185495 w 3303660"/>
              <a:gd name="connsiteY85" fmla="*/ 1812095 h 3312176"/>
              <a:gd name="connsiteX86" fmla="*/ 2310572 w 3303660"/>
              <a:gd name="connsiteY86" fmla="*/ 1693441 h 3312176"/>
              <a:gd name="connsiteX87" fmla="*/ 2342538 w 3303660"/>
              <a:gd name="connsiteY87" fmla="*/ 1655297 h 3312176"/>
              <a:gd name="connsiteX88" fmla="*/ 2281566 w 3303660"/>
              <a:gd name="connsiteY88" fmla="*/ 1588888 h 3312176"/>
              <a:gd name="connsiteX89" fmla="*/ 2185495 w 3303660"/>
              <a:gd name="connsiteY89" fmla="*/ 1500082 h 3312176"/>
              <a:gd name="connsiteX90" fmla="*/ 1189353 w 3303660"/>
              <a:gd name="connsiteY90" fmla="*/ 1444838 h 3312176"/>
              <a:gd name="connsiteX91" fmla="*/ 1118166 w 3303660"/>
              <a:gd name="connsiteY91" fmla="*/ 1500081 h 3312176"/>
              <a:gd name="connsiteX92" fmla="*/ 993089 w 3303660"/>
              <a:gd name="connsiteY92" fmla="*/ 1618735 h 3312176"/>
              <a:gd name="connsiteX93" fmla="*/ 961123 w 3303660"/>
              <a:gd name="connsiteY93" fmla="*/ 1656879 h 3312176"/>
              <a:gd name="connsiteX94" fmla="*/ 1022095 w 3303660"/>
              <a:gd name="connsiteY94" fmla="*/ 1723290 h 3312176"/>
              <a:gd name="connsiteX95" fmla="*/ 1118166 w 3303660"/>
              <a:gd name="connsiteY95" fmla="*/ 1812096 h 3312176"/>
              <a:gd name="connsiteX96" fmla="*/ 1188360 w 3303660"/>
              <a:gd name="connsiteY96" fmla="*/ 1866568 h 3312176"/>
              <a:gd name="connsiteX97" fmla="*/ 1178982 w 3303660"/>
              <a:gd name="connsiteY97" fmla="*/ 1656088 h 3312176"/>
              <a:gd name="connsiteX98" fmla="*/ 1184430 w 3303660"/>
              <a:gd name="connsiteY98" fmla="*/ 1493166 h 3312176"/>
              <a:gd name="connsiteX99" fmla="*/ 1650494 w 3303660"/>
              <a:gd name="connsiteY99" fmla="*/ 1168749 h 3312176"/>
              <a:gd name="connsiteX100" fmla="*/ 1433721 w 3303660"/>
              <a:gd name="connsiteY100" fmla="*/ 1278311 h 3312176"/>
              <a:gd name="connsiteX101" fmla="*/ 1265897 w 3303660"/>
              <a:gd name="connsiteY101" fmla="*/ 1385438 h 3312176"/>
              <a:gd name="connsiteX102" fmla="*/ 1230064 w 3303660"/>
              <a:gd name="connsiteY102" fmla="*/ 1413245 h 3312176"/>
              <a:gd name="connsiteX103" fmla="*/ 1220637 w 3303660"/>
              <a:gd name="connsiteY103" fmla="*/ 1505786 h 3312176"/>
              <a:gd name="connsiteX104" fmla="*/ 1215611 w 3303660"/>
              <a:gd name="connsiteY104" fmla="*/ 1656088 h 3312176"/>
              <a:gd name="connsiteX105" fmla="*/ 1224473 w 3303660"/>
              <a:gd name="connsiteY105" fmla="*/ 1854992 h 3312176"/>
              <a:gd name="connsiteX106" fmla="*/ 1230554 w 3303660"/>
              <a:gd name="connsiteY106" fmla="*/ 1899311 h 3312176"/>
              <a:gd name="connsiteX107" fmla="*/ 1265897 w 3303660"/>
              <a:gd name="connsiteY107" fmla="*/ 1926738 h 3312176"/>
              <a:gd name="connsiteX108" fmla="*/ 1433721 w 3303660"/>
              <a:gd name="connsiteY108" fmla="*/ 2033865 h 3312176"/>
              <a:gd name="connsiteX109" fmla="*/ 1566399 w 3303660"/>
              <a:gd name="connsiteY109" fmla="*/ 2104663 h 3312176"/>
              <a:gd name="connsiteX110" fmla="*/ 1651255 w 3303660"/>
              <a:gd name="connsiteY110" fmla="*/ 2142770 h 3312176"/>
              <a:gd name="connsiteX111" fmla="*/ 1693253 w 3303660"/>
              <a:gd name="connsiteY111" fmla="*/ 2125641 h 3312176"/>
              <a:gd name="connsiteX112" fmla="*/ 1869940 w 3303660"/>
              <a:gd name="connsiteY112" fmla="*/ 2033864 h 3312176"/>
              <a:gd name="connsiteX113" fmla="*/ 2037764 w 3303660"/>
              <a:gd name="connsiteY113" fmla="*/ 1926737 h 3312176"/>
              <a:gd name="connsiteX114" fmla="*/ 2073596 w 3303660"/>
              <a:gd name="connsiteY114" fmla="*/ 1898931 h 3312176"/>
              <a:gd name="connsiteX115" fmla="*/ 2083023 w 3303660"/>
              <a:gd name="connsiteY115" fmla="*/ 1806390 h 3312176"/>
              <a:gd name="connsiteX116" fmla="*/ 2088049 w 3303660"/>
              <a:gd name="connsiteY116" fmla="*/ 1656088 h 3312176"/>
              <a:gd name="connsiteX117" fmla="*/ 2079187 w 3303660"/>
              <a:gd name="connsiteY117" fmla="*/ 1457184 h 3312176"/>
              <a:gd name="connsiteX118" fmla="*/ 2073106 w 3303660"/>
              <a:gd name="connsiteY118" fmla="*/ 1412865 h 3312176"/>
              <a:gd name="connsiteX119" fmla="*/ 2037764 w 3303660"/>
              <a:gd name="connsiteY119" fmla="*/ 1385439 h 3312176"/>
              <a:gd name="connsiteX120" fmla="*/ 1869940 w 3303660"/>
              <a:gd name="connsiteY120" fmla="*/ 1278312 h 3312176"/>
              <a:gd name="connsiteX121" fmla="*/ 1731751 w 3303660"/>
              <a:gd name="connsiteY121" fmla="*/ 1204819 h 3312176"/>
              <a:gd name="connsiteX122" fmla="*/ 1307255 w 3303660"/>
              <a:gd name="connsiteY122" fmla="*/ 1057264 h 3312176"/>
              <a:gd name="connsiteX123" fmla="*/ 1290110 w 3303660"/>
              <a:gd name="connsiteY123" fmla="*/ 1104277 h 3312176"/>
              <a:gd name="connsiteX124" fmla="*/ 1258627 w 3303660"/>
              <a:gd name="connsiteY124" fmla="*/ 1228206 h 3312176"/>
              <a:gd name="connsiteX125" fmla="*/ 1235417 w 3303660"/>
              <a:gd name="connsiteY125" fmla="*/ 1361481 h 3312176"/>
              <a:gd name="connsiteX126" fmla="*/ 1415406 w 3303660"/>
              <a:gd name="connsiteY126" fmla="*/ 1246589 h 3312176"/>
              <a:gd name="connsiteX127" fmla="*/ 1535306 w 3303660"/>
              <a:gd name="connsiteY127" fmla="*/ 1181751 h 3312176"/>
              <a:gd name="connsiteX128" fmla="*/ 1605495 w 3303660"/>
              <a:gd name="connsiteY128" fmla="*/ 1148774 h 3312176"/>
              <a:gd name="connsiteX129" fmla="*/ 1595145 w 3303660"/>
              <a:gd name="connsiteY129" fmla="*/ 1144179 h 3312176"/>
              <a:gd name="connsiteX130" fmla="*/ 1334913 w 3303660"/>
              <a:gd name="connsiteY130" fmla="*/ 1062344 h 3312176"/>
              <a:gd name="connsiteX131" fmla="*/ 1997478 w 3303660"/>
              <a:gd name="connsiteY131" fmla="*/ 1057067 h 3312176"/>
              <a:gd name="connsiteX132" fmla="*/ 1968747 w 3303660"/>
              <a:gd name="connsiteY132" fmla="*/ 1062344 h 3312176"/>
              <a:gd name="connsiteX133" fmla="*/ 1762254 w 3303660"/>
              <a:gd name="connsiteY133" fmla="*/ 1123571 h 3312176"/>
              <a:gd name="connsiteX134" fmla="*/ 1698719 w 3303660"/>
              <a:gd name="connsiteY134" fmla="*/ 1149034 h 3312176"/>
              <a:gd name="connsiteX135" fmla="*/ 1768354 w 3303660"/>
              <a:gd name="connsiteY135" fmla="*/ 1181751 h 3312176"/>
              <a:gd name="connsiteX136" fmla="*/ 1888254 w 3303660"/>
              <a:gd name="connsiteY136" fmla="*/ 1246589 h 3312176"/>
              <a:gd name="connsiteX137" fmla="*/ 2065846 w 3303660"/>
              <a:gd name="connsiteY137" fmla="*/ 1359951 h 3312176"/>
              <a:gd name="connsiteX138" fmla="*/ 2053769 w 3303660"/>
              <a:gd name="connsiteY138" fmla="*/ 1271924 h 3312176"/>
              <a:gd name="connsiteX139" fmla="*/ 2024896 w 3303660"/>
              <a:gd name="connsiteY139" fmla="*/ 1144321 h 3312176"/>
              <a:gd name="connsiteX140" fmla="*/ 2238630 w 3303660"/>
              <a:gd name="connsiteY140" fmla="*/ 1035674 h 3312176"/>
              <a:gd name="connsiteX141" fmla="*/ 2065076 w 3303660"/>
              <a:gd name="connsiteY141" fmla="*/ 1044651 h 3312176"/>
              <a:gd name="connsiteX142" fmla="*/ 2039861 w 3303660"/>
              <a:gd name="connsiteY142" fmla="*/ 1049282 h 3312176"/>
              <a:gd name="connsiteX143" fmla="*/ 2056222 w 3303660"/>
              <a:gd name="connsiteY143" fmla="*/ 1101349 h 3312176"/>
              <a:gd name="connsiteX144" fmla="*/ 2087519 w 3303660"/>
              <a:gd name="connsiteY144" fmla="*/ 1239667 h 3312176"/>
              <a:gd name="connsiteX145" fmla="*/ 2108480 w 3303660"/>
              <a:gd name="connsiteY145" fmla="*/ 1392441 h 3312176"/>
              <a:gd name="connsiteX146" fmla="*/ 2230306 w 3303660"/>
              <a:gd name="connsiteY146" fmla="*/ 1486981 h 3312176"/>
              <a:gd name="connsiteX147" fmla="*/ 2334444 w 3303660"/>
              <a:gd name="connsiteY147" fmla="*/ 1583244 h 3312176"/>
              <a:gd name="connsiteX148" fmla="*/ 2370244 w 3303660"/>
              <a:gd name="connsiteY148" fmla="*/ 1622236 h 3312176"/>
              <a:gd name="connsiteX149" fmla="*/ 2410435 w 3303660"/>
              <a:gd name="connsiteY149" fmla="*/ 1574278 h 3312176"/>
              <a:gd name="connsiteX150" fmla="*/ 2506549 w 3303660"/>
              <a:gd name="connsiteY150" fmla="*/ 1162615 h 3312176"/>
              <a:gd name="connsiteX151" fmla="*/ 2238630 w 3303660"/>
              <a:gd name="connsiteY151" fmla="*/ 1035674 h 3312176"/>
              <a:gd name="connsiteX152" fmla="*/ 1065030 w 3303660"/>
              <a:gd name="connsiteY152" fmla="*/ 1035674 h 3312176"/>
              <a:gd name="connsiteX153" fmla="*/ 797111 w 3303660"/>
              <a:gd name="connsiteY153" fmla="*/ 1162616 h 3312176"/>
              <a:gd name="connsiteX154" fmla="*/ 872500 w 3303660"/>
              <a:gd name="connsiteY154" fmla="*/ 1544819 h 3312176"/>
              <a:gd name="connsiteX155" fmla="*/ 931479 w 3303660"/>
              <a:gd name="connsiteY155" fmla="*/ 1622662 h 3312176"/>
              <a:gd name="connsiteX156" fmla="*/ 937775 w 3303660"/>
              <a:gd name="connsiteY156" fmla="*/ 1615598 h 3312176"/>
              <a:gd name="connsiteX157" fmla="*/ 1073354 w 3303660"/>
              <a:gd name="connsiteY157" fmla="*/ 1486981 h 3312176"/>
              <a:gd name="connsiteX158" fmla="*/ 1194648 w 3303660"/>
              <a:gd name="connsiteY158" fmla="*/ 1392853 h 3312176"/>
              <a:gd name="connsiteX159" fmla="*/ 1200240 w 3303660"/>
              <a:gd name="connsiteY159" fmla="*/ 1337957 h 3312176"/>
              <a:gd name="connsiteX160" fmla="*/ 1259737 w 3303660"/>
              <a:gd name="connsiteY160" fmla="*/ 1057943 h 3312176"/>
              <a:gd name="connsiteX161" fmla="*/ 1262952 w 3303660"/>
              <a:gd name="connsiteY161" fmla="*/ 1049127 h 3312176"/>
              <a:gd name="connsiteX162" fmla="*/ 1238585 w 3303660"/>
              <a:gd name="connsiteY162" fmla="*/ 1044651 h 3312176"/>
              <a:gd name="connsiteX163" fmla="*/ 1065030 w 3303660"/>
              <a:gd name="connsiteY163" fmla="*/ 1035674 h 3312176"/>
              <a:gd name="connsiteX164" fmla="*/ 1651830 w 3303660"/>
              <a:gd name="connsiteY164" fmla="*/ 669143 h 3312176"/>
              <a:gd name="connsiteX165" fmla="*/ 1343377 w 3303660"/>
              <a:gd name="connsiteY165" fmla="*/ 958212 h 3312176"/>
              <a:gd name="connsiteX166" fmla="*/ 1322260 w 3303660"/>
              <a:gd name="connsiteY166" fmla="*/ 1016118 h 3312176"/>
              <a:gd name="connsiteX167" fmla="*/ 1418099 w 3303660"/>
              <a:gd name="connsiteY167" fmla="*/ 1041044 h 3312176"/>
              <a:gd name="connsiteX168" fmla="*/ 1649267 w 3303660"/>
              <a:gd name="connsiteY168" fmla="*/ 1125799 h 3312176"/>
              <a:gd name="connsiteX169" fmla="*/ 1651830 w 3303660"/>
              <a:gd name="connsiteY169" fmla="*/ 1127004 h 3312176"/>
              <a:gd name="connsiteX170" fmla="*/ 1654393 w 3303660"/>
              <a:gd name="connsiteY170" fmla="*/ 1125799 h 3312176"/>
              <a:gd name="connsiteX171" fmla="*/ 1885561 w 3303660"/>
              <a:gd name="connsiteY171" fmla="*/ 1041044 h 3312176"/>
              <a:gd name="connsiteX172" fmla="*/ 1983117 w 3303660"/>
              <a:gd name="connsiteY172" fmla="*/ 1015672 h 3312176"/>
              <a:gd name="connsiteX173" fmla="*/ 1945134 w 3303660"/>
              <a:gd name="connsiteY173" fmla="*/ 925533 h 3312176"/>
              <a:gd name="connsiteX174" fmla="*/ 1651830 w 3303660"/>
              <a:gd name="connsiteY174" fmla="*/ 669143 h 3312176"/>
              <a:gd name="connsiteX175" fmla="*/ 1651830 w 3303660"/>
              <a:gd name="connsiteY175" fmla="*/ 586271 h 3312176"/>
              <a:gd name="connsiteX176" fmla="*/ 2016702 w 3303660"/>
              <a:gd name="connsiteY176" fmla="*/ 975585 h 3312176"/>
              <a:gd name="connsiteX177" fmla="*/ 2026501 w 3303660"/>
              <a:gd name="connsiteY177" fmla="*/ 1006768 h 3312176"/>
              <a:gd name="connsiteX178" fmla="*/ 2099775 w 3303660"/>
              <a:gd name="connsiteY178" fmla="*/ 993309 h 3312176"/>
              <a:gd name="connsiteX179" fmla="*/ 2287902 w 3303660"/>
              <a:gd name="connsiteY179" fmla="*/ 983579 h 3312176"/>
              <a:gd name="connsiteX180" fmla="*/ 2578319 w 3303660"/>
              <a:gd name="connsiteY180" fmla="*/ 1121179 h 3312176"/>
              <a:gd name="connsiteX181" fmla="*/ 2423599 w 3303660"/>
              <a:gd name="connsiteY181" fmla="*/ 1631826 h 3312176"/>
              <a:gd name="connsiteX182" fmla="*/ 2401654 w 3303660"/>
              <a:gd name="connsiteY182" fmla="*/ 1656448 h 3312176"/>
              <a:gd name="connsiteX183" fmla="*/ 2423599 w 3303660"/>
              <a:gd name="connsiteY183" fmla="*/ 1680351 h 3312176"/>
              <a:gd name="connsiteX184" fmla="*/ 2578319 w 3303660"/>
              <a:gd name="connsiteY184" fmla="*/ 2190997 h 3312176"/>
              <a:gd name="connsiteX185" fmla="*/ 2139780 w 3303660"/>
              <a:gd name="connsiteY185" fmla="*/ 2323885 h 3312176"/>
              <a:gd name="connsiteX186" fmla="*/ 2025824 w 3303660"/>
              <a:gd name="connsiteY186" fmla="*/ 2303865 h 3312176"/>
              <a:gd name="connsiteX187" fmla="*/ 1986184 w 3303660"/>
              <a:gd name="connsiteY187" fmla="*/ 2412563 h 3312176"/>
              <a:gd name="connsiteX188" fmla="*/ 1651830 w 3303660"/>
              <a:gd name="connsiteY188" fmla="*/ 2725905 h 3312176"/>
              <a:gd name="connsiteX189" fmla="*/ 1286958 w 3303660"/>
              <a:gd name="connsiteY189" fmla="*/ 2336591 h 3312176"/>
              <a:gd name="connsiteX190" fmla="*/ 1276735 w 3303660"/>
              <a:gd name="connsiteY190" fmla="*/ 2304058 h 3312176"/>
              <a:gd name="connsiteX191" fmla="*/ 1163881 w 3303660"/>
              <a:gd name="connsiteY191" fmla="*/ 2323885 h 3312176"/>
              <a:gd name="connsiteX192" fmla="*/ 725341 w 3303660"/>
              <a:gd name="connsiteY192" fmla="*/ 2190997 h 3312176"/>
              <a:gd name="connsiteX193" fmla="*/ 880061 w 3303660"/>
              <a:gd name="connsiteY193" fmla="*/ 1680351 h 3312176"/>
              <a:gd name="connsiteX194" fmla="*/ 902006 w 3303660"/>
              <a:gd name="connsiteY194" fmla="*/ 1655729 h 3312176"/>
              <a:gd name="connsiteX195" fmla="*/ 880061 w 3303660"/>
              <a:gd name="connsiteY195" fmla="*/ 1631826 h 3312176"/>
              <a:gd name="connsiteX196" fmla="*/ 725341 w 3303660"/>
              <a:gd name="connsiteY196" fmla="*/ 1121179 h 3312176"/>
              <a:gd name="connsiteX197" fmla="*/ 1015758 w 3303660"/>
              <a:gd name="connsiteY197" fmla="*/ 983579 h 3312176"/>
              <a:gd name="connsiteX198" fmla="*/ 1203885 w 3303660"/>
              <a:gd name="connsiteY198" fmla="*/ 993309 h 3312176"/>
              <a:gd name="connsiteX199" fmla="*/ 1278322 w 3303660"/>
              <a:gd name="connsiteY199" fmla="*/ 1006981 h 3312176"/>
              <a:gd name="connsiteX200" fmla="*/ 1317476 w 3303660"/>
              <a:gd name="connsiteY200" fmla="*/ 899613 h 3312176"/>
              <a:gd name="connsiteX201" fmla="*/ 1651830 w 3303660"/>
              <a:gd name="connsiteY201" fmla="*/ 586271 h 3312176"/>
              <a:gd name="connsiteX202" fmla="*/ 718552 w 3303660"/>
              <a:gd name="connsiteY202" fmla="*/ 454117 h 3312176"/>
              <a:gd name="connsiteX203" fmla="*/ 447186 w 3303660"/>
              <a:gd name="connsiteY203" fmla="*/ 725483 h 3312176"/>
              <a:gd name="connsiteX204" fmla="*/ 447186 w 3303660"/>
              <a:gd name="connsiteY204" fmla="*/ 2572166 h 3312176"/>
              <a:gd name="connsiteX205" fmla="*/ 718552 w 3303660"/>
              <a:gd name="connsiteY205" fmla="*/ 2843532 h 3312176"/>
              <a:gd name="connsiteX206" fmla="*/ 2565237 w 3303660"/>
              <a:gd name="connsiteY206" fmla="*/ 2843532 h 3312176"/>
              <a:gd name="connsiteX207" fmla="*/ 2836604 w 3303660"/>
              <a:gd name="connsiteY207" fmla="*/ 2572166 h 3312176"/>
              <a:gd name="connsiteX208" fmla="*/ 2836604 w 3303660"/>
              <a:gd name="connsiteY208" fmla="*/ 725483 h 3312176"/>
              <a:gd name="connsiteX209" fmla="*/ 2565237 w 3303660"/>
              <a:gd name="connsiteY209" fmla="*/ 454117 h 3312176"/>
              <a:gd name="connsiteX210" fmla="*/ 882578 w 3303660"/>
              <a:gd name="connsiteY210" fmla="*/ 0 h 3312176"/>
              <a:gd name="connsiteX211" fmla="*/ 902613 w 3303660"/>
              <a:gd name="connsiteY211" fmla="*/ 0 h 3312176"/>
              <a:gd name="connsiteX212" fmla="*/ 943684 w 3303660"/>
              <a:gd name="connsiteY212" fmla="*/ 41071 h 3312176"/>
              <a:gd name="connsiteX213" fmla="*/ 943684 w 3303660"/>
              <a:gd name="connsiteY213" fmla="*/ 373063 h 3312176"/>
              <a:gd name="connsiteX214" fmla="*/ 1341040 w 3303660"/>
              <a:gd name="connsiteY214" fmla="*/ 373063 h 3312176"/>
              <a:gd name="connsiteX215" fmla="*/ 1341040 w 3303660"/>
              <a:gd name="connsiteY215" fmla="*/ 41071 h 3312176"/>
              <a:gd name="connsiteX216" fmla="*/ 1382111 w 3303660"/>
              <a:gd name="connsiteY216" fmla="*/ 0 h 3312176"/>
              <a:gd name="connsiteX217" fmla="*/ 1402147 w 3303660"/>
              <a:gd name="connsiteY217" fmla="*/ 0 h 3312176"/>
              <a:gd name="connsiteX218" fmla="*/ 1443217 w 3303660"/>
              <a:gd name="connsiteY218" fmla="*/ 41071 h 3312176"/>
              <a:gd name="connsiteX219" fmla="*/ 1443217 w 3303660"/>
              <a:gd name="connsiteY219" fmla="*/ 373063 h 3312176"/>
              <a:gd name="connsiteX220" fmla="*/ 1840574 w 3303660"/>
              <a:gd name="connsiteY220" fmla="*/ 373063 h 3312176"/>
              <a:gd name="connsiteX221" fmla="*/ 1840574 w 3303660"/>
              <a:gd name="connsiteY221" fmla="*/ 41071 h 3312176"/>
              <a:gd name="connsiteX222" fmla="*/ 1881644 w 3303660"/>
              <a:gd name="connsiteY222" fmla="*/ 0 h 3312176"/>
              <a:gd name="connsiteX223" fmla="*/ 1901680 w 3303660"/>
              <a:gd name="connsiteY223" fmla="*/ 0 h 3312176"/>
              <a:gd name="connsiteX224" fmla="*/ 1942751 w 3303660"/>
              <a:gd name="connsiteY224" fmla="*/ 41071 h 3312176"/>
              <a:gd name="connsiteX225" fmla="*/ 1942751 w 3303660"/>
              <a:gd name="connsiteY225" fmla="*/ 373063 h 3312176"/>
              <a:gd name="connsiteX226" fmla="*/ 2340106 w 3303660"/>
              <a:gd name="connsiteY226" fmla="*/ 373063 h 3312176"/>
              <a:gd name="connsiteX227" fmla="*/ 2340106 w 3303660"/>
              <a:gd name="connsiteY227" fmla="*/ 41071 h 3312176"/>
              <a:gd name="connsiteX228" fmla="*/ 2381177 w 3303660"/>
              <a:gd name="connsiteY228" fmla="*/ 0 h 3312176"/>
              <a:gd name="connsiteX229" fmla="*/ 2401212 w 3303660"/>
              <a:gd name="connsiteY229" fmla="*/ 0 h 3312176"/>
              <a:gd name="connsiteX230" fmla="*/ 2442283 w 3303660"/>
              <a:gd name="connsiteY230" fmla="*/ 41071 h 3312176"/>
              <a:gd name="connsiteX231" fmla="*/ 2442283 w 3303660"/>
              <a:gd name="connsiteY231" fmla="*/ 373063 h 3312176"/>
              <a:gd name="connsiteX232" fmla="*/ 2627880 w 3303660"/>
              <a:gd name="connsiteY232" fmla="*/ 373063 h 3312176"/>
              <a:gd name="connsiteX233" fmla="*/ 2917657 w 3303660"/>
              <a:gd name="connsiteY233" fmla="*/ 662840 h 3312176"/>
              <a:gd name="connsiteX234" fmla="*/ 2917657 w 3303660"/>
              <a:gd name="connsiteY234" fmla="*/ 848438 h 3312176"/>
              <a:gd name="connsiteX235" fmla="*/ 3262590 w 3303660"/>
              <a:gd name="connsiteY235" fmla="*/ 848438 h 3312176"/>
              <a:gd name="connsiteX236" fmla="*/ 3303660 w 3303660"/>
              <a:gd name="connsiteY236" fmla="*/ 889508 h 3312176"/>
              <a:gd name="connsiteX237" fmla="*/ 3303660 w 3303660"/>
              <a:gd name="connsiteY237" fmla="*/ 909544 h 3312176"/>
              <a:gd name="connsiteX238" fmla="*/ 3262590 w 3303660"/>
              <a:gd name="connsiteY238" fmla="*/ 950615 h 3312176"/>
              <a:gd name="connsiteX239" fmla="*/ 2917657 w 3303660"/>
              <a:gd name="connsiteY239" fmla="*/ 950615 h 3312176"/>
              <a:gd name="connsiteX240" fmla="*/ 2917657 w 3303660"/>
              <a:gd name="connsiteY240" fmla="*/ 1347971 h 3312176"/>
              <a:gd name="connsiteX241" fmla="*/ 3262590 w 3303660"/>
              <a:gd name="connsiteY241" fmla="*/ 1347971 h 3312176"/>
              <a:gd name="connsiteX242" fmla="*/ 3303660 w 3303660"/>
              <a:gd name="connsiteY242" fmla="*/ 1389041 h 3312176"/>
              <a:gd name="connsiteX243" fmla="*/ 3303660 w 3303660"/>
              <a:gd name="connsiteY243" fmla="*/ 1409077 h 3312176"/>
              <a:gd name="connsiteX244" fmla="*/ 3262590 w 3303660"/>
              <a:gd name="connsiteY244" fmla="*/ 1450148 h 3312176"/>
              <a:gd name="connsiteX245" fmla="*/ 2917657 w 3303660"/>
              <a:gd name="connsiteY245" fmla="*/ 1450148 h 3312176"/>
              <a:gd name="connsiteX246" fmla="*/ 2917657 w 3303660"/>
              <a:gd name="connsiteY246" fmla="*/ 1847504 h 3312176"/>
              <a:gd name="connsiteX247" fmla="*/ 3262590 w 3303660"/>
              <a:gd name="connsiteY247" fmla="*/ 1847504 h 3312176"/>
              <a:gd name="connsiteX248" fmla="*/ 3303660 w 3303660"/>
              <a:gd name="connsiteY248" fmla="*/ 1888574 h 3312176"/>
              <a:gd name="connsiteX249" fmla="*/ 3303660 w 3303660"/>
              <a:gd name="connsiteY249" fmla="*/ 1908610 h 3312176"/>
              <a:gd name="connsiteX250" fmla="*/ 3262590 w 3303660"/>
              <a:gd name="connsiteY250" fmla="*/ 1949681 h 3312176"/>
              <a:gd name="connsiteX251" fmla="*/ 2917657 w 3303660"/>
              <a:gd name="connsiteY251" fmla="*/ 1949681 h 3312176"/>
              <a:gd name="connsiteX252" fmla="*/ 2917657 w 3303660"/>
              <a:gd name="connsiteY252" fmla="*/ 2347036 h 3312176"/>
              <a:gd name="connsiteX253" fmla="*/ 3262590 w 3303660"/>
              <a:gd name="connsiteY253" fmla="*/ 2347036 h 3312176"/>
              <a:gd name="connsiteX254" fmla="*/ 3303660 w 3303660"/>
              <a:gd name="connsiteY254" fmla="*/ 2388106 h 3312176"/>
              <a:gd name="connsiteX255" fmla="*/ 3303660 w 3303660"/>
              <a:gd name="connsiteY255" fmla="*/ 2408142 h 3312176"/>
              <a:gd name="connsiteX256" fmla="*/ 3262590 w 3303660"/>
              <a:gd name="connsiteY256" fmla="*/ 2449213 h 3312176"/>
              <a:gd name="connsiteX257" fmla="*/ 2917657 w 3303660"/>
              <a:gd name="connsiteY257" fmla="*/ 2449213 h 3312176"/>
              <a:gd name="connsiteX258" fmla="*/ 2917657 w 3303660"/>
              <a:gd name="connsiteY258" fmla="*/ 2634809 h 3312176"/>
              <a:gd name="connsiteX259" fmla="*/ 2627880 w 3303660"/>
              <a:gd name="connsiteY259" fmla="*/ 2924586 h 3312176"/>
              <a:gd name="connsiteX260" fmla="*/ 655909 w 3303660"/>
              <a:gd name="connsiteY260" fmla="*/ 2924586 h 3312176"/>
              <a:gd name="connsiteX261" fmla="*/ 366132 w 3303660"/>
              <a:gd name="connsiteY261" fmla="*/ 2634809 h 3312176"/>
              <a:gd name="connsiteX262" fmla="*/ 366132 w 3303660"/>
              <a:gd name="connsiteY262" fmla="*/ 2449213 h 3312176"/>
              <a:gd name="connsiteX263" fmla="*/ 41071 w 3303660"/>
              <a:gd name="connsiteY263" fmla="*/ 2449213 h 3312176"/>
              <a:gd name="connsiteX264" fmla="*/ 0 w 3303660"/>
              <a:gd name="connsiteY264" fmla="*/ 2408142 h 3312176"/>
              <a:gd name="connsiteX265" fmla="*/ 0 w 3303660"/>
              <a:gd name="connsiteY265" fmla="*/ 2388106 h 3312176"/>
              <a:gd name="connsiteX266" fmla="*/ 41071 w 3303660"/>
              <a:gd name="connsiteY266" fmla="*/ 2347036 h 3312176"/>
              <a:gd name="connsiteX267" fmla="*/ 366132 w 3303660"/>
              <a:gd name="connsiteY267" fmla="*/ 2347036 h 3312176"/>
              <a:gd name="connsiteX268" fmla="*/ 366132 w 3303660"/>
              <a:gd name="connsiteY268" fmla="*/ 1949681 h 3312176"/>
              <a:gd name="connsiteX269" fmla="*/ 41071 w 3303660"/>
              <a:gd name="connsiteY269" fmla="*/ 1949681 h 3312176"/>
              <a:gd name="connsiteX270" fmla="*/ 0 w 3303660"/>
              <a:gd name="connsiteY270" fmla="*/ 1908610 h 3312176"/>
              <a:gd name="connsiteX271" fmla="*/ 0 w 3303660"/>
              <a:gd name="connsiteY271" fmla="*/ 1888574 h 3312176"/>
              <a:gd name="connsiteX272" fmla="*/ 41071 w 3303660"/>
              <a:gd name="connsiteY272" fmla="*/ 1847504 h 3312176"/>
              <a:gd name="connsiteX273" fmla="*/ 366132 w 3303660"/>
              <a:gd name="connsiteY273" fmla="*/ 1847504 h 3312176"/>
              <a:gd name="connsiteX274" fmla="*/ 366132 w 3303660"/>
              <a:gd name="connsiteY274" fmla="*/ 1450148 h 3312176"/>
              <a:gd name="connsiteX275" fmla="*/ 41071 w 3303660"/>
              <a:gd name="connsiteY275" fmla="*/ 1450148 h 3312176"/>
              <a:gd name="connsiteX276" fmla="*/ 0 w 3303660"/>
              <a:gd name="connsiteY276" fmla="*/ 1409077 h 3312176"/>
              <a:gd name="connsiteX277" fmla="*/ 0 w 3303660"/>
              <a:gd name="connsiteY277" fmla="*/ 1389041 h 3312176"/>
              <a:gd name="connsiteX278" fmla="*/ 41071 w 3303660"/>
              <a:gd name="connsiteY278" fmla="*/ 1347971 h 3312176"/>
              <a:gd name="connsiteX279" fmla="*/ 366132 w 3303660"/>
              <a:gd name="connsiteY279" fmla="*/ 1347971 h 3312176"/>
              <a:gd name="connsiteX280" fmla="*/ 366132 w 3303660"/>
              <a:gd name="connsiteY280" fmla="*/ 950615 h 3312176"/>
              <a:gd name="connsiteX281" fmla="*/ 41071 w 3303660"/>
              <a:gd name="connsiteY281" fmla="*/ 950615 h 3312176"/>
              <a:gd name="connsiteX282" fmla="*/ 0 w 3303660"/>
              <a:gd name="connsiteY282" fmla="*/ 909544 h 3312176"/>
              <a:gd name="connsiteX283" fmla="*/ 0 w 3303660"/>
              <a:gd name="connsiteY283" fmla="*/ 889508 h 3312176"/>
              <a:gd name="connsiteX284" fmla="*/ 41071 w 3303660"/>
              <a:gd name="connsiteY284" fmla="*/ 848438 h 3312176"/>
              <a:gd name="connsiteX285" fmla="*/ 366132 w 3303660"/>
              <a:gd name="connsiteY285" fmla="*/ 848438 h 3312176"/>
              <a:gd name="connsiteX286" fmla="*/ 366132 w 3303660"/>
              <a:gd name="connsiteY286" fmla="*/ 662840 h 3312176"/>
              <a:gd name="connsiteX287" fmla="*/ 655909 w 3303660"/>
              <a:gd name="connsiteY287" fmla="*/ 373063 h 3312176"/>
              <a:gd name="connsiteX288" fmla="*/ 841507 w 3303660"/>
              <a:gd name="connsiteY288" fmla="*/ 373063 h 3312176"/>
              <a:gd name="connsiteX289" fmla="*/ 841507 w 3303660"/>
              <a:gd name="connsiteY289" fmla="*/ 41071 h 3312176"/>
              <a:gd name="connsiteX290" fmla="*/ 882578 w 3303660"/>
              <a:gd name="connsiteY290" fmla="*/ 0 h 331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303660" h="3312176">
                <a:moveTo>
                  <a:pt x="2340106" y="2926173"/>
                </a:moveTo>
                <a:lnTo>
                  <a:pt x="2442283" y="2926173"/>
                </a:lnTo>
                <a:lnTo>
                  <a:pt x="2442283" y="3271106"/>
                </a:lnTo>
                <a:cubicBezTo>
                  <a:pt x="2442283" y="3293788"/>
                  <a:pt x="2423895" y="3312176"/>
                  <a:pt x="2401212" y="3312176"/>
                </a:cubicBezTo>
                <a:lnTo>
                  <a:pt x="2381177" y="3312176"/>
                </a:lnTo>
                <a:cubicBezTo>
                  <a:pt x="2358494" y="3312176"/>
                  <a:pt x="2340106" y="3293788"/>
                  <a:pt x="2340106" y="3271106"/>
                </a:cubicBezTo>
                <a:close/>
                <a:moveTo>
                  <a:pt x="1840574" y="2926173"/>
                </a:moveTo>
                <a:lnTo>
                  <a:pt x="1942751" y="2926173"/>
                </a:lnTo>
                <a:lnTo>
                  <a:pt x="1942751" y="3271106"/>
                </a:lnTo>
                <a:cubicBezTo>
                  <a:pt x="1942751" y="3293788"/>
                  <a:pt x="1924363" y="3312176"/>
                  <a:pt x="1901680" y="3312176"/>
                </a:cubicBezTo>
                <a:lnTo>
                  <a:pt x="1881644" y="3312176"/>
                </a:lnTo>
                <a:cubicBezTo>
                  <a:pt x="1858962" y="3312176"/>
                  <a:pt x="1840574" y="3293788"/>
                  <a:pt x="1840574" y="3271106"/>
                </a:cubicBezTo>
                <a:close/>
                <a:moveTo>
                  <a:pt x="1341040" y="2926173"/>
                </a:moveTo>
                <a:lnTo>
                  <a:pt x="1443217" y="2926173"/>
                </a:lnTo>
                <a:lnTo>
                  <a:pt x="1443217" y="3271106"/>
                </a:lnTo>
                <a:cubicBezTo>
                  <a:pt x="1443217" y="3293788"/>
                  <a:pt x="1424830" y="3312176"/>
                  <a:pt x="1402147" y="3312176"/>
                </a:cubicBezTo>
                <a:lnTo>
                  <a:pt x="1382111" y="3312176"/>
                </a:lnTo>
                <a:cubicBezTo>
                  <a:pt x="1359428" y="3312176"/>
                  <a:pt x="1341040" y="3293788"/>
                  <a:pt x="1341040" y="3271106"/>
                </a:cubicBezTo>
                <a:close/>
                <a:moveTo>
                  <a:pt x="841507" y="2926173"/>
                </a:moveTo>
                <a:lnTo>
                  <a:pt x="943684" y="2926173"/>
                </a:lnTo>
                <a:lnTo>
                  <a:pt x="943684" y="3271106"/>
                </a:lnTo>
                <a:cubicBezTo>
                  <a:pt x="943684" y="3293788"/>
                  <a:pt x="925296" y="3312176"/>
                  <a:pt x="902613" y="3312176"/>
                </a:cubicBezTo>
                <a:lnTo>
                  <a:pt x="882578" y="3312176"/>
                </a:lnTo>
                <a:cubicBezTo>
                  <a:pt x="859895" y="3312176"/>
                  <a:pt x="841507" y="3293788"/>
                  <a:pt x="841507" y="3271106"/>
                </a:cubicBezTo>
                <a:close/>
                <a:moveTo>
                  <a:pt x="1651207" y="2183637"/>
                </a:moveTo>
                <a:lnTo>
                  <a:pt x="1509043" y="2241617"/>
                </a:lnTo>
                <a:cubicBezTo>
                  <a:pt x="1447640" y="2263254"/>
                  <a:pt x="1387655" y="2280984"/>
                  <a:pt x="1329868" y="2294723"/>
                </a:cubicBezTo>
                <a:lnTo>
                  <a:pt x="1320487" y="2296371"/>
                </a:lnTo>
                <a:lnTo>
                  <a:pt x="1358526" y="2386643"/>
                </a:lnTo>
                <a:cubicBezTo>
                  <a:pt x="1435993" y="2545942"/>
                  <a:pt x="1538900" y="2643033"/>
                  <a:pt x="1651830" y="2643033"/>
                </a:cubicBezTo>
                <a:cubicBezTo>
                  <a:pt x="1772289" y="2643033"/>
                  <a:pt x="1881343" y="2532565"/>
                  <a:pt x="1960283" y="2353964"/>
                </a:cubicBezTo>
                <a:lnTo>
                  <a:pt x="1981399" y="2296060"/>
                </a:lnTo>
                <a:lnTo>
                  <a:pt x="1973792" y="2294723"/>
                </a:lnTo>
                <a:cubicBezTo>
                  <a:pt x="1887112" y="2274114"/>
                  <a:pt x="1795486" y="2244526"/>
                  <a:pt x="1701544" y="2206242"/>
                </a:cubicBezTo>
                <a:close/>
                <a:moveTo>
                  <a:pt x="1237814" y="1952225"/>
                </a:moveTo>
                <a:lnTo>
                  <a:pt x="1249891" y="2040252"/>
                </a:lnTo>
                <a:cubicBezTo>
                  <a:pt x="1258169" y="2084530"/>
                  <a:pt x="1267834" y="2127158"/>
                  <a:pt x="1278764" y="2167855"/>
                </a:cubicBezTo>
                <a:lnTo>
                  <a:pt x="1305791" y="2253863"/>
                </a:lnTo>
                <a:lnTo>
                  <a:pt x="1354809" y="2245251"/>
                </a:lnTo>
                <a:cubicBezTo>
                  <a:pt x="1408119" y="2232576"/>
                  <a:pt x="1463458" y="2216219"/>
                  <a:pt x="1520105" y="2196258"/>
                </a:cubicBezTo>
                <a:lnTo>
                  <a:pt x="1603539" y="2162230"/>
                </a:lnTo>
                <a:lnTo>
                  <a:pt x="1559225" y="2142330"/>
                </a:lnTo>
                <a:cubicBezTo>
                  <a:pt x="1511426" y="2118875"/>
                  <a:pt x="1463377" y="2093283"/>
                  <a:pt x="1415406" y="2065587"/>
                </a:cubicBezTo>
                <a:close/>
                <a:moveTo>
                  <a:pt x="2068243" y="1950695"/>
                </a:moveTo>
                <a:lnTo>
                  <a:pt x="1888254" y="2065587"/>
                </a:lnTo>
                <a:lnTo>
                  <a:pt x="1698761" y="2164015"/>
                </a:lnTo>
                <a:lnTo>
                  <a:pt x="1825785" y="2210553"/>
                </a:lnTo>
                <a:cubicBezTo>
                  <a:pt x="1867746" y="2224168"/>
                  <a:pt x="1908869" y="2235745"/>
                  <a:pt x="1948852" y="2245252"/>
                </a:cubicBezTo>
                <a:lnTo>
                  <a:pt x="1996853" y="2253685"/>
                </a:lnTo>
                <a:lnTo>
                  <a:pt x="2013550" y="2207899"/>
                </a:lnTo>
                <a:cubicBezTo>
                  <a:pt x="2025309" y="2168519"/>
                  <a:pt x="2035844" y="2127117"/>
                  <a:pt x="2045033" y="2083970"/>
                </a:cubicBezTo>
                <a:close/>
                <a:moveTo>
                  <a:pt x="933416" y="1689940"/>
                </a:moveTo>
                <a:lnTo>
                  <a:pt x="893226" y="1737898"/>
                </a:lnTo>
                <a:cubicBezTo>
                  <a:pt x="778022" y="1895563"/>
                  <a:pt x="736882" y="2045240"/>
                  <a:pt x="797111" y="2149560"/>
                </a:cubicBezTo>
                <a:cubicBezTo>
                  <a:pt x="857341" y="2253880"/>
                  <a:pt x="1007536" y="2293091"/>
                  <a:pt x="1201680" y="2272154"/>
                </a:cubicBezTo>
                <a:lnTo>
                  <a:pt x="1263307" y="2261327"/>
                </a:lnTo>
                <a:lnTo>
                  <a:pt x="1247438" y="2210827"/>
                </a:lnTo>
                <a:cubicBezTo>
                  <a:pt x="1235591" y="2166713"/>
                  <a:pt x="1225114" y="2120506"/>
                  <a:pt x="1216141" y="2072509"/>
                </a:cubicBezTo>
                <a:lnTo>
                  <a:pt x="1195180" y="1919735"/>
                </a:lnTo>
                <a:lnTo>
                  <a:pt x="1073354" y="1825196"/>
                </a:lnTo>
                <a:cubicBezTo>
                  <a:pt x="1036274" y="1793427"/>
                  <a:pt x="1001496" y="1761250"/>
                  <a:pt x="969216" y="1728933"/>
                </a:cubicBezTo>
                <a:close/>
                <a:moveTo>
                  <a:pt x="2372181" y="1689515"/>
                </a:moveTo>
                <a:lnTo>
                  <a:pt x="2365885" y="1696578"/>
                </a:lnTo>
                <a:cubicBezTo>
                  <a:pt x="2325093" y="1739754"/>
                  <a:pt x="2279746" y="1782837"/>
                  <a:pt x="2230306" y="1825196"/>
                </a:cubicBezTo>
                <a:lnTo>
                  <a:pt x="2109012" y="1919323"/>
                </a:lnTo>
                <a:lnTo>
                  <a:pt x="2103420" y="1974219"/>
                </a:lnTo>
                <a:cubicBezTo>
                  <a:pt x="2089604" y="2074717"/>
                  <a:pt x="2069415" y="2168861"/>
                  <a:pt x="2043923" y="2254233"/>
                </a:cubicBezTo>
                <a:lnTo>
                  <a:pt x="2041277" y="2261489"/>
                </a:lnTo>
                <a:lnTo>
                  <a:pt x="2101981" y="2272154"/>
                </a:lnTo>
                <a:cubicBezTo>
                  <a:pt x="2296125" y="2293091"/>
                  <a:pt x="2446320" y="2253881"/>
                  <a:pt x="2506549" y="2149561"/>
                </a:cubicBezTo>
                <a:cubicBezTo>
                  <a:pt x="2563015" y="2051761"/>
                  <a:pt x="2530385" y="1914096"/>
                  <a:pt x="2431161" y="1767358"/>
                </a:cubicBezTo>
                <a:close/>
                <a:moveTo>
                  <a:pt x="1651830" y="1510830"/>
                </a:moveTo>
                <a:cubicBezTo>
                  <a:pt x="1571606" y="1510830"/>
                  <a:pt x="1506572" y="1575864"/>
                  <a:pt x="1506572" y="1656088"/>
                </a:cubicBezTo>
                <a:cubicBezTo>
                  <a:pt x="1506572" y="1736312"/>
                  <a:pt x="1571606" y="1801346"/>
                  <a:pt x="1651830" y="1801346"/>
                </a:cubicBezTo>
                <a:cubicBezTo>
                  <a:pt x="1732054" y="1801346"/>
                  <a:pt x="1797088" y="1736312"/>
                  <a:pt x="1797088" y="1656088"/>
                </a:cubicBezTo>
                <a:cubicBezTo>
                  <a:pt x="1797088" y="1575864"/>
                  <a:pt x="1732054" y="1510830"/>
                  <a:pt x="1651830" y="1510830"/>
                </a:cubicBezTo>
                <a:close/>
                <a:moveTo>
                  <a:pt x="1651830" y="1455128"/>
                </a:moveTo>
                <a:cubicBezTo>
                  <a:pt x="1762817" y="1455128"/>
                  <a:pt x="1852790" y="1545101"/>
                  <a:pt x="1852790" y="1656088"/>
                </a:cubicBezTo>
                <a:cubicBezTo>
                  <a:pt x="1852790" y="1767075"/>
                  <a:pt x="1762817" y="1857048"/>
                  <a:pt x="1651830" y="1857048"/>
                </a:cubicBezTo>
                <a:cubicBezTo>
                  <a:pt x="1540843" y="1857048"/>
                  <a:pt x="1450870" y="1767075"/>
                  <a:pt x="1450870" y="1656088"/>
                </a:cubicBezTo>
                <a:cubicBezTo>
                  <a:pt x="1450870" y="1545101"/>
                  <a:pt x="1540843" y="1455128"/>
                  <a:pt x="1651830" y="1455128"/>
                </a:cubicBezTo>
                <a:close/>
                <a:moveTo>
                  <a:pt x="2115300" y="1445608"/>
                </a:moveTo>
                <a:lnTo>
                  <a:pt x="2124678" y="1656088"/>
                </a:lnTo>
                <a:cubicBezTo>
                  <a:pt x="2124678" y="1711480"/>
                  <a:pt x="2122817" y="1765888"/>
                  <a:pt x="2119230" y="1819011"/>
                </a:cubicBezTo>
                <a:lnTo>
                  <a:pt x="2114307" y="1867338"/>
                </a:lnTo>
                <a:lnTo>
                  <a:pt x="2185495" y="1812095"/>
                </a:lnTo>
                <a:cubicBezTo>
                  <a:pt x="2231105" y="1773017"/>
                  <a:pt x="2272940" y="1733271"/>
                  <a:pt x="2310572" y="1693441"/>
                </a:cubicBezTo>
                <a:lnTo>
                  <a:pt x="2342538" y="1655297"/>
                </a:lnTo>
                <a:lnTo>
                  <a:pt x="2281566" y="1588888"/>
                </a:lnTo>
                <a:cubicBezTo>
                  <a:pt x="2251786" y="1559074"/>
                  <a:pt x="2219703" y="1529390"/>
                  <a:pt x="2185495" y="1500082"/>
                </a:cubicBezTo>
                <a:close/>
                <a:moveTo>
                  <a:pt x="1189353" y="1444838"/>
                </a:moveTo>
                <a:lnTo>
                  <a:pt x="1118166" y="1500081"/>
                </a:lnTo>
                <a:cubicBezTo>
                  <a:pt x="1072556" y="1539158"/>
                  <a:pt x="1030721" y="1578904"/>
                  <a:pt x="993089" y="1618735"/>
                </a:cubicBezTo>
                <a:lnTo>
                  <a:pt x="961123" y="1656879"/>
                </a:lnTo>
                <a:lnTo>
                  <a:pt x="1022095" y="1723290"/>
                </a:lnTo>
                <a:cubicBezTo>
                  <a:pt x="1051875" y="1753104"/>
                  <a:pt x="1083958" y="1782788"/>
                  <a:pt x="1118166" y="1812096"/>
                </a:cubicBezTo>
                <a:lnTo>
                  <a:pt x="1188360" y="1866568"/>
                </a:lnTo>
                <a:lnTo>
                  <a:pt x="1178982" y="1656088"/>
                </a:lnTo>
                <a:cubicBezTo>
                  <a:pt x="1178982" y="1600697"/>
                  <a:pt x="1180843" y="1546288"/>
                  <a:pt x="1184430" y="1493166"/>
                </a:cubicBezTo>
                <a:close/>
                <a:moveTo>
                  <a:pt x="1650494" y="1168749"/>
                </a:moveTo>
                <a:lnTo>
                  <a:pt x="1433721" y="1278311"/>
                </a:lnTo>
                <a:cubicBezTo>
                  <a:pt x="1374715" y="1312378"/>
                  <a:pt x="1318631" y="1348282"/>
                  <a:pt x="1265897" y="1385438"/>
                </a:cubicBezTo>
                <a:lnTo>
                  <a:pt x="1230064" y="1413245"/>
                </a:lnTo>
                <a:lnTo>
                  <a:pt x="1220637" y="1505786"/>
                </a:lnTo>
                <a:cubicBezTo>
                  <a:pt x="1217328" y="1554794"/>
                  <a:pt x="1215611" y="1604987"/>
                  <a:pt x="1215611" y="1656088"/>
                </a:cubicBezTo>
                <a:cubicBezTo>
                  <a:pt x="1215611" y="1724223"/>
                  <a:pt x="1218663" y="1790744"/>
                  <a:pt x="1224473" y="1854992"/>
                </a:cubicBezTo>
                <a:lnTo>
                  <a:pt x="1230554" y="1899311"/>
                </a:lnTo>
                <a:lnTo>
                  <a:pt x="1265897" y="1926738"/>
                </a:lnTo>
                <a:cubicBezTo>
                  <a:pt x="1318631" y="1963894"/>
                  <a:pt x="1374715" y="1999798"/>
                  <a:pt x="1433721" y="2033865"/>
                </a:cubicBezTo>
                <a:cubicBezTo>
                  <a:pt x="1477976" y="2059415"/>
                  <a:pt x="1522303" y="2083025"/>
                  <a:pt x="1566399" y="2104663"/>
                </a:cubicBezTo>
                <a:lnTo>
                  <a:pt x="1651255" y="2142770"/>
                </a:lnTo>
                <a:lnTo>
                  <a:pt x="1693253" y="2125641"/>
                </a:lnTo>
                <a:cubicBezTo>
                  <a:pt x="1751799" y="2098550"/>
                  <a:pt x="1810934" y="2067931"/>
                  <a:pt x="1869940" y="2033864"/>
                </a:cubicBezTo>
                <a:cubicBezTo>
                  <a:pt x="1928946" y="1999797"/>
                  <a:pt x="1985030" y="1963893"/>
                  <a:pt x="2037764" y="1926737"/>
                </a:cubicBezTo>
                <a:lnTo>
                  <a:pt x="2073596" y="1898931"/>
                </a:lnTo>
                <a:lnTo>
                  <a:pt x="2083023" y="1806390"/>
                </a:lnTo>
                <a:cubicBezTo>
                  <a:pt x="2086332" y="1757383"/>
                  <a:pt x="2088049" y="1707189"/>
                  <a:pt x="2088049" y="1656088"/>
                </a:cubicBezTo>
                <a:cubicBezTo>
                  <a:pt x="2088049" y="1587954"/>
                  <a:pt x="2084997" y="1521432"/>
                  <a:pt x="2079187" y="1457184"/>
                </a:cubicBezTo>
                <a:lnTo>
                  <a:pt x="2073106" y="1412865"/>
                </a:lnTo>
                <a:lnTo>
                  <a:pt x="2037764" y="1385439"/>
                </a:lnTo>
                <a:cubicBezTo>
                  <a:pt x="1985030" y="1348283"/>
                  <a:pt x="1928946" y="1312379"/>
                  <a:pt x="1869940" y="1278312"/>
                </a:cubicBezTo>
                <a:cubicBezTo>
                  <a:pt x="1823841" y="1251697"/>
                  <a:pt x="1777664" y="1227187"/>
                  <a:pt x="1731751" y="1204819"/>
                </a:cubicBezTo>
                <a:close/>
                <a:moveTo>
                  <a:pt x="1307255" y="1057264"/>
                </a:moveTo>
                <a:lnTo>
                  <a:pt x="1290110" y="1104277"/>
                </a:lnTo>
                <a:cubicBezTo>
                  <a:pt x="1278351" y="1143657"/>
                  <a:pt x="1267816" y="1185059"/>
                  <a:pt x="1258627" y="1228206"/>
                </a:cubicBezTo>
                <a:lnTo>
                  <a:pt x="1235417" y="1361481"/>
                </a:lnTo>
                <a:lnTo>
                  <a:pt x="1415406" y="1246589"/>
                </a:lnTo>
                <a:cubicBezTo>
                  <a:pt x="1455382" y="1223509"/>
                  <a:pt x="1495412" y="1201890"/>
                  <a:pt x="1535306" y="1181751"/>
                </a:cubicBezTo>
                <a:lnTo>
                  <a:pt x="1605495" y="1148774"/>
                </a:lnTo>
                <a:lnTo>
                  <a:pt x="1595145" y="1144179"/>
                </a:lnTo>
                <a:cubicBezTo>
                  <a:pt x="1505060" y="1108086"/>
                  <a:pt x="1417402" y="1080709"/>
                  <a:pt x="1334913" y="1062344"/>
                </a:cubicBezTo>
                <a:close/>
                <a:moveTo>
                  <a:pt x="1997478" y="1057067"/>
                </a:moveTo>
                <a:lnTo>
                  <a:pt x="1968747" y="1062344"/>
                </a:lnTo>
                <a:cubicBezTo>
                  <a:pt x="1902757" y="1077036"/>
                  <a:pt x="1833457" y="1097495"/>
                  <a:pt x="1762254" y="1123571"/>
                </a:cubicBezTo>
                <a:lnTo>
                  <a:pt x="1698719" y="1149034"/>
                </a:lnTo>
                <a:lnTo>
                  <a:pt x="1768354" y="1181751"/>
                </a:lnTo>
                <a:cubicBezTo>
                  <a:pt x="1808248" y="1201890"/>
                  <a:pt x="1848279" y="1223509"/>
                  <a:pt x="1888254" y="1246589"/>
                </a:cubicBezTo>
                <a:lnTo>
                  <a:pt x="2065846" y="1359951"/>
                </a:lnTo>
                <a:lnTo>
                  <a:pt x="2053769" y="1271924"/>
                </a:lnTo>
                <a:cubicBezTo>
                  <a:pt x="2045491" y="1227646"/>
                  <a:pt x="2035826" y="1185018"/>
                  <a:pt x="2024896" y="1144321"/>
                </a:cubicBezTo>
                <a:close/>
                <a:moveTo>
                  <a:pt x="2238630" y="1035674"/>
                </a:moveTo>
                <a:cubicBezTo>
                  <a:pt x="2185726" y="1032722"/>
                  <a:pt x="2127406" y="1035765"/>
                  <a:pt x="2065076" y="1044651"/>
                </a:cubicBezTo>
                <a:lnTo>
                  <a:pt x="2039861" y="1049282"/>
                </a:lnTo>
                <a:lnTo>
                  <a:pt x="2056222" y="1101349"/>
                </a:lnTo>
                <a:cubicBezTo>
                  <a:pt x="2068069" y="1145463"/>
                  <a:pt x="2078546" y="1191670"/>
                  <a:pt x="2087519" y="1239667"/>
                </a:cubicBezTo>
                <a:lnTo>
                  <a:pt x="2108480" y="1392441"/>
                </a:lnTo>
                <a:lnTo>
                  <a:pt x="2230306" y="1486981"/>
                </a:lnTo>
                <a:cubicBezTo>
                  <a:pt x="2267386" y="1518750"/>
                  <a:pt x="2302164" y="1550926"/>
                  <a:pt x="2334444" y="1583244"/>
                </a:cubicBezTo>
                <a:lnTo>
                  <a:pt x="2370244" y="1622236"/>
                </a:lnTo>
                <a:lnTo>
                  <a:pt x="2410435" y="1574278"/>
                </a:lnTo>
                <a:cubicBezTo>
                  <a:pt x="2525639" y="1416613"/>
                  <a:pt x="2566779" y="1266935"/>
                  <a:pt x="2506549" y="1162615"/>
                </a:cubicBezTo>
                <a:cubicBezTo>
                  <a:pt x="2461377" y="1084375"/>
                  <a:pt x="2365601" y="1042759"/>
                  <a:pt x="2238630" y="1035674"/>
                </a:cubicBezTo>
                <a:close/>
                <a:moveTo>
                  <a:pt x="1065030" y="1035674"/>
                </a:moveTo>
                <a:cubicBezTo>
                  <a:pt x="938060" y="1042759"/>
                  <a:pt x="842283" y="1084376"/>
                  <a:pt x="797111" y="1162616"/>
                </a:cubicBezTo>
                <a:cubicBezTo>
                  <a:pt x="740646" y="1260415"/>
                  <a:pt x="773276" y="1398081"/>
                  <a:pt x="872500" y="1544819"/>
                </a:cubicBezTo>
                <a:lnTo>
                  <a:pt x="931479" y="1622662"/>
                </a:lnTo>
                <a:lnTo>
                  <a:pt x="937775" y="1615598"/>
                </a:lnTo>
                <a:cubicBezTo>
                  <a:pt x="978567" y="1572423"/>
                  <a:pt x="1023914" y="1529339"/>
                  <a:pt x="1073354" y="1486981"/>
                </a:cubicBezTo>
                <a:lnTo>
                  <a:pt x="1194648" y="1392853"/>
                </a:lnTo>
                <a:lnTo>
                  <a:pt x="1200240" y="1337957"/>
                </a:lnTo>
                <a:cubicBezTo>
                  <a:pt x="1214056" y="1237459"/>
                  <a:pt x="1234245" y="1143315"/>
                  <a:pt x="1259737" y="1057943"/>
                </a:cubicBezTo>
                <a:lnTo>
                  <a:pt x="1262952" y="1049127"/>
                </a:lnTo>
                <a:lnTo>
                  <a:pt x="1238585" y="1044651"/>
                </a:lnTo>
                <a:cubicBezTo>
                  <a:pt x="1176254" y="1035765"/>
                  <a:pt x="1117934" y="1032722"/>
                  <a:pt x="1065030" y="1035674"/>
                </a:cubicBezTo>
                <a:close/>
                <a:moveTo>
                  <a:pt x="1651830" y="669143"/>
                </a:moveTo>
                <a:cubicBezTo>
                  <a:pt x="1531372" y="669143"/>
                  <a:pt x="1422317" y="779610"/>
                  <a:pt x="1343377" y="958212"/>
                </a:cubicBezTo>
                <a:lnTo>
                  <a:pt x="1322260" y="1016118"/>
                </a:lnTo>
                <a:lnTo>
                  <a:pt x="1418099" y="1041044"/>
                </a:lnTo>
                <a:cubicBezTo>
                  <a:pt x="1492837" y="1063181"/>
                  <a:pt x="1570400" y="1091487"/>
                  <a:pt x="1649267" y="1125799"/>
                </a:cubicBezTo>
                <a:lnTo>
                  <a:pt x="1651830" y="1127004"/>
                </a:lnTo>
                <a:lnTo>
                  <a:pt x="1654393" y="1125799"/>
                </a:lnTo>
                <a:cubicBezTo>
                  <a:pt x="1733260" y="1091487"/>
                  <a:pt x="1810823" y="1063181"/>
                  <a:pt x="1885561" y="1041044"/>
                </a:cubicBezTo>
                <a:lnTo>
                  <a:pt x="1983117" y="1015672"/>
                </a:lnTo>
                <a:lnTo>
                  <a:pt x="1945134" y="925533"/>
                </a:lnTo>
                <a:cubicBezTo>
                  <a:pt x="1867667" y="766233"/>
                  <a:pt x="1764760" y="669143"/>
                  <a:pt x="1651830" y="669143"/>
                </a:cubicBezTo>
                <a:close/>
                <a:moveTo>
                  <a:pt x="1651830" y="586271"/>
                </a:moveTo>
                <a:cubicBezTo>
                  <a:pt x="1798725" y="586271"/>
                  <a:pt x="1929975" y="737821"/>
                  <a:pt x="2016702" y="975585"/>
                </a:cubicBezTo>
                <a:lnTo>
                  <a:pt x="2026501" y="1006768"/>
                </a:lnTo>
                <a:lnTo>
                  <a:pt x="2099775" y="993309"/>
                </a:lnTo>
                <a:cubicBezTo>
                  <a:pt x="2167339" y="983677"/>
                  <a:pt x="2230556" y="980379"/>
                  <a:pt x="2287902" y="983579"/>
                </a:cubicBezTo>
                <a:cubicBezTo>
                  <a:pt x="2425533" y="991259"/>
                  <a:pt x="2529354" y="1036369"/>
                  <a:pt x="2578319" y="1121179"/>
                </a:cubicBezTo>
                <a:cubicBezTo>
                  <a:pt x="2651766" y="1248394"/>
                  <a:pt x="2586145" y="1437835"/>
                  <a:pt x="2423599" y="1631826"/>
                </a:cubicBezTo>
                <a:lnTo>
                  <a:pt x="2401654" y="1656448"/>
                </a:lnTo>
                <a:lnTo>
                  <a:pt x="2423599" y="1680351"/>
                </a:lnTo>
                <a:cubicBezTo>
                  <a:pt x="2586145" y="1874341"/>
                  <a:pt x="2651767" y="2063782"/>
                  <a:pt x="2578319" y="2190997"/>
                </a:cubicBezTo>
                <a:cubicBezTo>
                  <a:pt x="2513032" y="2304077"/>
                  <a:pt x="2350225" y="2346580"/>
                  <a:pt x="2139780" y="2323885"/>
                </a:cubicBezTo>
                <a:lnTo>
                  <a:pt x="2025824" y="2303865"/>
                </a:lnTo>
                <a:lnTo>
                  <a:pt x="1986184" y="2412563"/>
                </a:lnTo>
                <a:cubicBezTo>
                  <a:pt x="1900616" y="2606162"/>
                  <a:pt x="1782404" y="2725905"/>
                  <a:pt x="1651830" y="2725905"/>
                </a:cubicBezTo>
                <a:cubicBezTo>
                  <a:pt x="1504935" y="2725905"/>
                  <a:pt x="1373685" y="2574355"/>
                  <a:pt x="1286958" y="2336591"/>
                </a:cubicBezTo>
                <a:lnTo>
                  <a:pt x="1276735" y="2304058"/>
                </a:lnTo>
                <a:lnTo>
                  <a:pt x="1163881" y="2323885"/>
                </a:lnTo>
                <a:cubicBezTo>
                  <a:pt x="953435" y="2346580"/>
                  <a:pt x="790628" y="2304077"/>
                  <a:pt x="725341" y="2190997"/>
                </a:cubicBezTo>
                <a:cubicBezTo>
                  <a:pt x="651894" y="2063782"/>
                  <a:pt x="717515" y="1874341"/>
                  <a:pt x="880061" y="1680351"/>
                </a:cubicBezTo>
                <a:lnTo>
                  <a:pt x="902006" y="1655729"/>
                </a:lnTo>
                <a:lnTo>
                  <a:pt x="880061" y="1631826"/>
                </a:lnTo>
                <a:cubicBezTo>
                  <a:pt x="717515" y="1437835"/>
                  <a:pt x="651894" y="1248394"/>
                  <a:pt x="725341" y="1121179"/>
                </a:cubicBezTo>
                <a:cubicBezTo>
                  <a:pt x="774306" y="1036369"/>
                  <a:pt x="878126" y="991258"/>
                  <a:pt x="1015758" y="983579"/>
                </a:cubicBezTo>
                <a:cubicBezTo>
                  <a:pt x="1073105" y="980379"/>
                  <a:pt x="1136321" y="983677"/>
                  <a:pt x="1203885" y="993309"/>
                </a:cubicBezTo>
                <a:lnTo>
                  <a:pt x="1278322" y="1006981"/>
                </a:lnTo>
                <a:lnTo>
                  <a:pt x="1317476" y="899613"/>
                </a:lnTo>
                <a:cubicBezTo>
                  <a:pt x="1403045" y="706014"/>
                  <a:pt x="1521257" y="586271"/>
                  <a:pt x="1651830" y="586271"/>
                </a:cubicBezTo>
                <a:close/>
                <a:moveTo>
                  <a:pt x="718552" y="454117"/>
                </a:moveTo>
                <a:cubicBezTo>
                  <a:pt x="568681" y="454117"/>
                  <a:pt x="447186" y="575612"/>
                  <a:pt x="447186" y="725483"/>
                </a:cubicBezTo>
                <a:lnTo>
                  <a:pt x="447186" y="2572166"/>
                </a:lnTo>
                <a:cubicBezTo>
                  <a:pt x="447186" y="2722038"/>
                  <a:pt x="568681" y="2843532"/>
                  <a:pt x="718552" y="2843532"/>
                </a:cubicBezTo>
                <a:lnTo>
                  <a:pt x="2565237" y="2843532"/>
                </a:lnTo>
                <a:cubicBezTo>
                  <a:pt x="2715108" y="2843532"/>
                  <a:pt x="2836604" y="2722038"/>
                  <a:pt x="2836604" y="2572166"/>
                </a:cubicBezTo>
                <a:lnTo>
                  <a:pt x="2836604" y="725483"/>
                </a:lnTo>
                <a:cubicBezTo>
                  <a:pt x="2836604" y="575612"/>
                  <a:pt x="2715108" y="454117"/>
                  <a:pt x="2565237" y="454117"/>
                </a:cubicBezTo>
                <a:close/>
                <a:moveTo>
                  <a:pt x="882578" y="0"/>
                </a:moveTo>
                <a:lnTo>
                  <a:pt x="902613" y="0"/>
                </a:lnTo>
                <a:cubicBezTo>
                  <a:pt x="925296" y="0"/>
                  <a:pt x="943684" y="18388"/>
                  <a:pt x="943684" y="41071"/>
                </a:cubicBezTo>
                <a:lnTo>
                  <a:pt x="943684" y="373063"/>
                </a:lnTo>
                <a:lnTo>
                  <a:pt x="1341040" y="373063"/>
                </a:lnTo>
                <a:lnTo>
                  <a:pt x="1341040" y="41071"/>
                </a:lnTo>
                <a:cubicBezTo>
                  <a:pt x="1341040" y="18388"/>
                  <a:pt x="1359428" y="0"/>
                  <a:pt x="1382111" y="0"/>
                </a:cubicBezTo>
                <a:lnTo>
                  <a:pt x="1402147" y="0"/>
                </a:lnTo>
                <a:cubicBezTo>
                  <a:pt x="1424830" y="0"/>
                  <a:pt x="1443217" y="18388"/>
                  <a:pt x="1443217" y="41071"/>
                </a:cubicBezTo>
                <a:lnTo>
                  <a:pt x="1443217" y="373063"/>
                </a:lnTo>
                <a:lnTo>
                  <a:pt x="1840574" y="373063"/>
                </a:lnTo>
                <a:lnTo>
                  <a:pt x="1840574" y="41071"/>
                </a:lnTo>
                <a:cubicBezTo>
                  <a:pt x="1840574" y="18388"/>
                  <a:pt x="1858962" y="0"/>
                  <a:pt x="1881644" y="0"/>
                </a:cubicBezTo>
                <a:lnTo>
                  <a:pt x="1901680" y="0"/>
                </a:lnTo>
                <a:cubicBezTo>
                  <a:pt x="1924363" y="0"/>
                  <a:pt x="1942751" y="18388"/>
                  <a:pt x="1942751" y="41071"/>
                </a:cubicBezTo>
                <a:lnTo>
                  <a:pt x="1942751" y="373063"/>
                </a:lnTo>
                <a:lnTo>
                  <a:pt x="2340106" y="373063"/>
                </a:lnTo>
                <a:lnTo>
                  <a:pt x="2340106" y="41071"/>
                </a:lnTo>
                <a:cubicBezTo>
                  <a:pt x="2340106" y="18388"/>
                  <a:pt x="2358494" y="0"/>
                  <a:pt x="2381177" y="0"/>
                </a:cubicBezTo>
                <a:lnTo>
                  <a:pt x="2401212" y="0"/>
                </a:lnTo>
                <a:cubicBezTo>
                  <a:pt x="2423895" y="0"/>
                  <a:pt x="2442283" y="18388"/>
                  <a:pt x="2442283" y="41071"/>
                </a:cubicBezTo>
                <a:lnTo>
                  <a:pt x="2442283" y="373063"/>
                </a:lnTo>
                <a:lnTo>
                  <a:pt x="2627880" y="373063"/>
                </a:lnTo>
                <a:cubicBezTo>
                  <a:pt x="2787920" y="373063"/>
                  <a:pt x="2917657" y="502801"/>
                  <a:pt x="2917657" y="662840"/>
                </a:cubicBezTo>
                <a:lnTo>
                  <a:pt x="2917657" y="848438"/>
                </a:lnTo>
                <a:lnTo>
                  <a:pt x="3262590" y="848438"/>
                </a:lnTo>
                <a:cubicBezTo>
                  <a:pt x="3285273" y="848438"/>
                  <a:pt x="3303660" y="866826"/>
                  <a:pt x="3303660" y="889508"/>
                </a:cubicBezTo>
                <a:lnTo>
                  <a:pt x="3303660" y="909544"/>
                </a:lnTo>
                <a:cubicBezTo>
                  <a:pt x="3303660" y="932227"/>
                  <a:pt x="3285273" y="950615"/>
                  <a:pt x="3262590" y="950615"/>
                </a:cubicBezTo>
                <a:lnTo>
                  <a:pt x="2917657" y="950615"/>
                </a:lnTo>
                <a:lnTo>
                  <a:pt x="2917657" y="1347971"/>
                </a:lnTo>
                <a:lnTo>
                  <a:pt x="3262590" y="1347971"/>
                </a:lnTo>
                <a:cubicBezTo>
                  <a:pt x="3285273" y="1347971"/>
                  <a:pt x="3303660" y="1366359"/>
                  <a:pt x="3303660" y="1389041"/>
                </a:cubicBezTo>
                <a:lnTo>
                  <a:pt x="3303660" y="1409077"/>
                </a:lnTo>
                <a:cubicBezTo>
                  <a:pt x="3303660" y="1431760"/>
                  <a:pt x="3285273" y="1450148"/>
                  <a:pt x="3262590" y="1450148"/>
                </a:cubicBezTo>
                <a:lnTo>
                  <a:pt x="2917657" y="1450148"/>
                </a:lnTo>
                <a:lnTo>
                  <a:pt x="2917657" y="1847504"/>
                </a:lnTo>
                <a:lnTo>
                  <a:pt x="3262590" y="1847504"/>
                </a:lnTo>
                <a:cubicBezTo>
                  <a:pt x="3285273" y="1847504"/>
                  <a:pt x="3303660" y="1865892"/>
                  <a:pt x="3303660" y="1888574"/>
                </a:cubicBezTo>
                <a:lnTo>
                  <a:pt x="3303660" y="1908610"/>
                </a:lnTo>
                <a:cubicBezTo>
                  <a:pt x="3303660" y="1931293"/>
                  <a:pt x="3285273" y="1949681"/>
                  <a:pt x="3262590" y="1949681"/>
                </a:cubicBezTo>
                <a:lnTo>
                  <a:pt x="2917657" y="1949681"/>
                </a:lnTo>
                <a:lnTo>
                  <a:pt x="2917657" y="2347036"/>
                </a:lnTo>
                <a:lnTo>
                  <a:pt x="3262590" y="2347036"/>
                </a:lnTo>
                <a:cubicBezTo>
                  <a:pt x="3285273" y="2347036"/>
                  <a:pt x="3303660" y="2365424"/>
                  <a:pt x="3303660" y="2388106"/>
                </a:cubicBezTo>
                <a:lnTo>
                  <a:pt x="3303660" y="2408142"/>
                </a:lnTo>
                <a:cubicBezTo>
                  <a:pt x="3303660" y="2430825"/>
                  <a:pt x="3285273" y="2449213"/>
                  <a:pt x="3262590" y="2449213"/>
                </a:cubicBezTo>
                <a:lnTo>
                  <a:pt x="2917657" y="2449213"/>
                </a:lnTo>
                <a:lnTo>
                  <a:pt x="2917657" y="2634809"/>
                </a:lnTo>
                <a:cubicBezTo>
                  <a:pt x="2917657" y="2794848"/>
                  <a:pt x="2787920" y="2924586"/>
                  <a:pt x="2627880" y="2924586"/>
                </a:cubicBezTo>
                <a:lnTo>
                  <a:pt x="655909" y="2924586"/>
                </a:lnTo>
                <a:cubicBezTo>
                  <a:pt x="495870" y="2924586"/>
                  <a:pt x="366132" y="2794848"/>
                  <a:pt x="366132" y="2634809"/>
                </a:cubicBezTo>
                <a:lnTo>
                  <a:pt x="366132" y="2449213"/>
                </a:lnTo>
                <a:lnTo>
                  <a:pt x="41071" y="2449213"/>
                </a:lnTo>
                <a:cubicBezTo>
                  <a:pt x="18388" y="2449213"/>
                  <a:pt x="0" y="2430825"/>
                  <a:pt x="0" y="2408142"/>
                </a:cubicBezTo>
                <a:lnTo>
                  <a:pt x="0" y="2388106"/>
                </a:lnTo>
                <a:cubicBezTo>
                  <a:pt x="0" y="2365424"/>
                  <a:pt x="18388" y="2347036"/>
                  <a:pt x="41071" y="2347036"/>
                </a:cubicBezTo>
                <a:lnTo>
                  <a:pt x="366132" y="2347036"/>
                </a:lnTo>
                <a:lnTo>
                  <a:pt x="366132" y="1949681"/>
                </a:lnTo>
                <a:lnTo>
                  <a:pt x="41071" y="1949681"/>
                </a:lnTo>
                <a:cubicBezTo>
                  <a:pt x="18388" y="1949681"/>
                  <a:pt x="0" y="1931293"/>
                  <a:pt x="0" y="1908610"/>
                </a:cubicBezTo>
                <a:lnTo>
                  <a:pt x="0" y="1888574"/>
                </a:lnTo>
                <a:cubicBezTo>
                  <a:pt x="0" y="1865892"/>
                  <a:pt x="18388" y="1847504"/>
                  <a:pt x="41071" y="1847504"/>
                </a:cubicBezTo>
                <a:lnTo>
                  <a:pt x="366132" y="1847504"/>
                </a:lnTo>
                <a:lnTo>
                  <a:pt x="366132" y="1450148"/>
                </a:lnTo>
                <a:lnTo>
                  <a:pt x="41071" y="1450148"/>
                </a:lnTo>
                <a:cubicBezTo>
                  <a:pt x="18388" y="1450148"/>
                  <a:pt x="0" y="1431760"/>
                  <a:pt x="0" y="1409077"/>
                </a:cubicBezTo>
                <a:lnTo>
                  <a:pt x="0" y="1389041"/>
                </a:lnTo>
                <a:cubicBezTo>
                  <a:pt x="0" y="1366359"/>
                  <a:pt x="18388" y="1347971"/>
                  <a:pt x="41071" y="1347971"/>
                </a:cubicBezTo>
                <a:lnTo>
                  <a:pt x="366132" y="1347971"/>
                </a:lnTo>
                <a:lnTo>
                  <a:pt x="366132" y="950615"/>
                </a:lnTo>
                <a:lnTo>
                  <a:pt x="41071" y="950615"/>
                </a:lnTo>
                <a:cubicBezTo>
                  <a:pt x="18388" y="950615"/>
                  <a:pt x="0" y="932227"/>
                  <a:pt x="0" y="909544"/>
                </a:cubicBezTo>
                <a:lnTo>
                  <a:pt x="0" y="889508"/>
                </a:lnTo>
                <a:cubicBezTo>
                  <a:pt x="0" y="866826"/>
                  <a:pt x="18388" y="848438"/>
                  <a:pt x="41071" y="848438"/>
                </a:cubicBezTo>
                <a:lnTo>
                  <a:pt x="366132" y="848438"/>
                </a:lnTo>
                <a:lnTo>
                  <a:pt x="366132" y="662840"/>
                </a:lnTo>
                <a:cubicBezTo>
                  <a:pt x="366132" y="502801"/>
                  <a:pt x="495870" y="373063"/>
                  <a:pt x="655909" y="373063"/>
                </a:cubicBezTo>
                <a:lnTo>
                  <a:pt x="841507" y="373063"/>
                </a:lnTo>
                <a:lnTo>
                  <a:pt x="841507" y="41071"/>
                </a:lnTo>
                <a:cubicBezTo>
                  <a:pt x="841507" y="18388"/>
                  <a:pt x="859895" y="0"/>
                  <a:pt x="882578" y="0"/>
                </a:cubicBezTo>
                <a:close/>
              </a:path>
            </a:pathLst>
          </a:custGeom>
          <a:gradFill flip="none" rotWithShape="1">
            <a:gsLst>
              <a:gs pos="41000">
                <a:schemeClr val="tx1"/>
              </a:gs>
              <a:gs pos="100000">
                <a:schemeClr val="bg1"/>
              </a:gs>
              <a:gs pos="84000">
                <a:schemeClr val="bg1">
                  <a:alpha val="50414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98287D7-11C1-834B-9689-06B4CDEF2580}"/>
              </a:ext>
            </a:extLst>
          </p:cNvPr>
          <p:cNvSpPr/>
          <p:nvPr/>
        </p:nvSpPr>
        <p:spPr>
          <a:xfrm>
            <a:off x="3355711" y="8221015"/>
            <a:ext cx="283918" cy="390386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539C4B-3E0E-1640-9510-A1D116A9578D}"/>
              </a:ext>
            </a:extLst>
          </p:cNvPr>
          <p:cNvSpPr txBox="1"/>
          <p:nvPr/>
        </p:nvSpPr>
        <p:spPr>
          <a:xfrm>
            <a:off x="1109024" y="8224749"/>
            <a:ext cx="197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TRUMPF und JSSP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4892B-B82B-9D4F-805F-1101AD1AA185}"/>
              </a:ext>
            </a:extLst>
          </p:cNvPr>
          <p:cNvSpPr txBox="1"/>
          <p:nvPr/>
        </p:nvSpPr>
        <p:spPr>
          <a:xfrm>
            <a:off x="3909364" y="8224749"/>
            <a:ext cx="218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QUBO Formulierung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3F7EBEC-0227-314C-89DC-BD319A96E1AC}"/>
              </a:ext>
            </a:extLst>
          </p:cNvPr>
          <p:cNvSpPr/>
          <p:nvPr/>
        </p:nvSpPr>
        <p:spPr>
          <a:xfrm>
            <a:off x="6365721" y="8221015"/>
            <a:ext cx="283918" cy="390386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78865-A691-4348-8258-13A415790B77}"/>
              </a:ext>
            </a:extLst>
          </p:cNvPr>
          <p:cNvSpPr txBox="1"/>
          <p:nvPr/>
        </p:nvSpPr>
        <p:spPr>
          <a:xfrm>
            <a:off x="6919374" y="8224749"/>
            <a:ext cx="25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Komplexität und </a:t>
            </a:r>
            <a:r>
              <a:rPr lang="de-DE" dirty="0" err="1"/>
              <a:t>Pruning</a:t>
            </a:r>
            <a:endParaRPr lang="de-DE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76B6270-E070-854D-B60F-9E1E1854C775}"/>
              </a:ext>
            </a:extLst>
          </p:cNvPr>
          <p:cNvSpPr/>
          <p:nvPr/>
        </p:nvSpPr>
        <p:spPr>
          <a:xfrm>
            <a:off x="13985302" y="8221015"/>
            <a:ext cx="283918" cy="390386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490F4-2B81-BB43-B152-518B601D9D82}"/>
              </a:ext>
            </a:extLst>
          </p:cNvPr>
          <p:cNvSpPr txBox="1"/>
          <p:nvPr/>
        </p:nvSpPr>
        <p:spPr>
          <a:xfrm>
            <a:off x="14538959" y="8224749"/>
            <a:ext cx="188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Q&amp;A und Ausblick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0391357-6145-FE44-A637-E87323E79710}"/>
              </a:ext>
            </a:extLst>
          </p:cNvPr>
          <p:cNvSpPr/>
          <p:nvPr/>
        </p:nvSpPr>
        <p:spPr>
          <a:xfrm>
            <a:off x="11780696" y="8221015"/>
            <a:ext cx="283918" cy="390386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9F006-020E-A24D-B9F5-89A9C2E39CF7}"/>
              </a:ext>
            </a:extLst>
          </p:cNvPr>
          <p:cNvSpPr txBox="1"/>
          <p:nvPr/>
        </p:nvSpPr>
        <p:spPr>
          <a:xfrm>
            <a:off x="12334349" y="8224749"/>
            <a:ext cx="138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Gate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32EC1-EBA1-CC41-9FA0-6EFBD2AD0CC7}"/>
              </a:ext>
            </a:extLst>
          </p:cNvPr>
          <p:cNvSpPr txBox="1"/>
          <p:nvPr/>
        </p:nvSpPr>
        <p:spPr>
          <a:xfrm>
            <a:off x="10300970" y="8224749"/>
            <a:ext cx="12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Annealing</a:t>
            </a:r>
            <a:endParaRPr lang="de-DE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B2932E6-1D09-2D43-8D5C-E89710C70D11}"/>
              </a:ext>
            </a:extLst>
          </p:cNvPr>
          <p:cNvSpPr/>
          <p:nvPr/>
        </p:nvSpPr>
        <p:spPr>
          <a:xfrm>
            <a:off x="9747317" y="8221015"/>
            <a:ext cx="283918" cy="390386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482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0">
            <a:extLst>
              <a:ext uri="{FF2B5EF4-FFF2-40B4-BE49-F238E27FC236}">
                <a16:creationId xmlns:a16="http://schemas.microsoft.com/office/drawing/2014/main" id="{BA460C6F-1CA7-4691-9D59-0DF48EDF64CE}"/>
              </a:ext>
            </a:extLst>
          </p:cNvPr>
          <p:cNvSpPr/>
          <p:nvPr/>
        </p:nvSpPr>
        <p:spPr>
          <a:xfrm>
            <a:off x="8520842" y="5181613"/>
            <a:ext cx="568453" cy="985384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866EF-832A-E045-8559-7B6462554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r="23476"/>
          <a:stretch/>
        </p:blipFill>
        <p:spPr>
          <a:xfrm>
            <a:off x="9089295" y="2470480"/>
            <a:ext cx="6428969" cy="644914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C5C48C8-9FD2-2946-A0A8-ECE264F4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10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D810F8B-B020-4B3D-AE3A-3E0C72D8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97" y="527404"/>
            <a:ext cx="15188744" cy="1649059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Mathematische Formulierung des JSSP:  Constraints und Kostenfunktion</a:t>
            </a:r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A3DCF8AE-A76E-4FFA-983E-6C887CBD7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55"/>
          <a:stretch/>
        </p:blipFill>
        <p:spPr>
          <a:xfrm>
            <a:off x="1889492" y="5185761"/>
            <a:ext cx="4824669" cy="601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13">
                <a:extLst>
                  <a:ext uri="{FF2B5EF4-FFF2-40B4-BE49-F238E27FC236}">
                    <a16:creationId xmlns:a16="http://schemas.microsoft.com/office/drawing/2014/main" id="{58CCF6E8-E588-45B7-A00B-A8C018AA64FA}"/>
                  </a:ext>
                </a:extLst>
              </p:cNvPr>
              <p:cNvSpPr txBox="1"/>
              <p:nvPr/>
            </p:nvSpPr>
            <p:spPr>
              <a:xfrm>
                <a:off x="2497568" y="4754576"/>
                <a:ext cx="20933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𝑅𝑒𝑖h𝑒𝑛𝑓𝑜𝑙𝑔𝑒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13">
                <a:extLst>
                  <a:ext uri="{FF2B5EF4-FFF2-40B4-BE49-F238E27FC236}">
                    <a16:creationId xmlns:a16="http://schemas.microsoft.com/office/drawing/2014/main" id="{58CCF6E8-E588-45B7-A00B-A8C018AA6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568" y="4754576"/>
                <a:ext cx="209339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14">
                <a:extLst>
                  <a:ext uri="{FF2B5EF4-FFF2-40B4-BE49-F238E27FC236}">
                    <a16:creationId xmlns:a16="http://schemas.microsoft.com/office/drawing/2014/main" id="{5D8362CA-CB1F-499F-A5C3-6A712626663B}"/>
                  </a:ext>
                </a:extLst>
              </p:cNvPr>
              <p:cNvSpPr txBox="1"/>
              <p:nvPr/>
            </p:nvSpPr>
            <p:spPr>
              <a:xfrm>
                <a:off x="2376894" y="6303207"/>
                <a:ext cx="36545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𝑀𝑎𝑠𝑐h𝑖𝑛𝑒𝑛𝑎𝑢𝑠𝑙𝑎𝑠𝑡𝑢𝑛𝑔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14">
                <a:extLst>
                  <a:ext uri="{FF2B5EF4-FFF2-40B4-BE49-F238E27FC236}">
                    <a16:creationId xmlns:a16="http://schemas.microsoft.com/office/drawing/2014/main" id="{5D8362CA-CB1F-499F-A5C3-6A7126266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94" y="6303207"/>
                <a:ext cx="365459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1">
            <a:extLst>
              <a:ext uri="{FF2B5EF4-FFF2-40B4-BE49-F238E27FC236}">
                <a16:creationId xmlns:a16="http://schemas.microsoft.com/office/drawing/2014/main" id="{62025CA3-6BAD-4CC5-BCA3-6513394F8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492" y="6734094"/>
            <a:ext cx="5878678" cy="608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6E8B75CF-C571-4CBA-8EBA-0EE6991871F3}"/>
                  </a:ext>
                </a:extLst>
              </p:cNvPr>
              <p:cNvSpPr txBox="1"/>
              <p:nvPr/>
            </p:nvSpPr>
            <p:spPr>
              <a:xfrm>
                <a:off x="2497568" y="3186958"/>
                <a:ext cx="2334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𝐸𝑖𝑛𝑑𝑒𝑢𝑡𝑖𝑔𝑘𝑒𝑖𝑡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6E8B75CF-C571-4CBA-8EBA-0EE699187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568" y="3186958"/>
                <a:ext cx="233474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00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0">
            <a:extLst>
              <a:ext uri="{FF2B5EF4-FFF2-40B4-BE49-F238E27FC236}">
                <a16:creationId xmlns:a16="http://schemas.microsoft.com/office/drawing/2014/main" id="{BA460C6F-1CA7-4691-9D59-0DF48EDF64CE}"/>
              </a:ext>
            </a:extLst>
          </p:cNvPr>
          <p:cNvSpPr/>
          <p:nvPr/>
        </p:nvSpPr>
        <p:spPr>
          <a:xfrm>
            <a:off x="8520842" y="5181613"/>
            <a:ext cx="568453" cy="985384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08E644-D917-4042-A7E5-EFCDC955E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r="23476"/>
          <a:stretch/>
        </p:blipFill>
        <p:spPr>
          <a:xfrm>
            <a:off x="9089295" y="2470480"/>
            <a:ext cx="6428969" cy="644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EFBCC9-2E5E-6045-B57D-D727341694E9}"/>
                  </a:ext>
                </a:extLst>
              </p:cNvPr>
              <p:cNvSpPr txBox="1"/>
              <p:nvPr/>
            </p:nvSpPr>
            <p:spPr>
              <a:xfrm>
                <a:off x="2376894" y="7924410"/>
                <a:ext cx="26815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𝐾𝑜𝑠𝑡𝑒𝑛𝑓𝑢𝑛𝑘𝑡𝑖𝑜𝑛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EFBCC9-2E5E-6045-B57D-D72734169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94" y="7924410"/>
                <a:ext cx="26815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416420A-EC80-6F4A-B825-896522AD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11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7584BEA-5891-4DFA-859E-805C9707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97" y="527404"/>
            <a:ext cx="15188744" cy="1649059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Mathematische Formulierung des JSSP:  Constraints und Kostenfunktion</a:t>
            </a:r>
          </a:p>
        </p:txBody>
      </p:sp>
      <p:pic>
        <p:nvPicPr>
          <p:cNvPr id="22" name="Picture 9">
            <a:extLst>
              <a:ext uri="{FF2B5EF4-FFF2-40B4-BE49-F238E27FC236}">
                <a16:creationId xmlns:a16="http://schemas.microsoft.com/office/drawing/2014/main" id="{CCB59B19-0D36-4520-9FC0-AAD594D13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55"/>
          <a:stretch/>
        </p:blipFill>
        <p:spPr>
          <a:xfrm>
            <a:off x="1889492" y="5185761"/>
            <a:ext cx="4824669" cy="601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F4A92D95-AD3F-4380-91B4-C33A8C74349B}"/>
                  </a:ext>
                </a:extLst>
              </p:cNvPr>
              <p:cNvSpPr txBox="1"/>
              <p:nvPr/>
            </p:nvSpPr>
            <p:spPr>
              <a:xfrm>
                <a:off x="2497568" y="4754576"/>
                <a:ext cx="20933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𝑅𝑒𝑖h𝑒𝑛𝑓𝑜𝑙𝑔𝑒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F4A92D95-AD3F-4380-91B4-C33A8C743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568" y="4754576"/>
                <a:ext cx="209339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4">
                <a:extLst>
                  <a:ext uri="{FF2B5EF4-FFF2-40B4-BE49-F238E27FC236}">
                    <a16:creationId xmlns:a16="http://schemas.microsoft.com/office/drawing/2014/main" id="{264EB7C3-5CD8-452E-A3F7-00B7DE317CC9}"/>
                  </a:ext>
                </a:extLst>
              </p:cNvPr>
              <p:cNvSpPr txBox="1"/>
              <p:nvPr/>
            </p:nvSpPr>
            <p:spPr>
              <a:xfrm>
                <a:off x="2376894" y="6303207"/>
                <a:ext cx="36545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𝑀𝑎𝑠𝑐h𝑖𝑛𝑒𝑛𝑎𝑢𝑠𝑙𝑎𝑠𝑡𝑢𝑛𝑔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14">
                <a:extLst>
                  <a:ext uri="{FF2B5EF4-FFF2-40B4-BE49-F238E27FC236}">
                    <a16:creationId xmlns:a16="http://schemas.microsoft.com/office/drawing/2014/main" id="{264EB7C3-5CD8-452E-A3F7-00B7DE317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894" y="6303207"/>
                <a:ext cx="365459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1">
            <a:extLst>
              <a:ext uri="{FF2B5EF4-FFF2-40B4-BE49-F238E27FC236}">
                <a16:creationId xmlns:a16="http://schemas.microsoft.com/office/drawing/2014/main" id="{D1BBEBDF-372F-46CB-AB1D-2BD687ADE0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9492" y="6734094"/>
            <a:ext cx="5878678" cy="608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12">
                <a:extLst>
                  <a:ext uri="{FF2B5EF4-FFF2-40B4-BE49-F238E27FC236}">
                    <a16:creationId xmlns:a16="http://schemas.microsoft.com/office/drawing/2014/main" id="{00279DC9-6171-4D2F-A91B-4CD912D4B97B}"/>
                  </a:ext>
                </a:extLst>
              </p:cNvPr>
              <p:cNvSpPr txBox="1"/>
              <p:nvPr/>
            </p:nvSpPr>
            <p:spPr>
              <a:xfrm>
                <a:off x="2497568" y="3186958"/>
                <a:ext cx="2334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𝐸𝑖𝑛𝑑𝑒𝑢𝑡𝑖𝑔𝑘𝑒𝑖𝑡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12">
                <a:extLst>
                  <a:ext uri="{FF2B5EF4-FFF2-40B4-BE49-F238E27FC236}">
                    <a16:creationId xmlns:a16="http://schemas.microsoft.com/office/drawing/2014/main" id="{00279DC9-6171-4D2F-A91B-4CD912D4B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568" y="3186958"/>
                <a:ext cx="233474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2D0AD-E6B8-4214-9238-4E3E1F1261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9492" y="8413333"/>
            <a:ext cx="4336962" cy="12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9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EDB6-D559-0742-8640-05A7D9A7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Parameter und finale QUBO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9F2351-701F-AE4F-8FB1-9481A10C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12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5098DC2-65CE-974D-82DB-87CF89C02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97" y="2637014"/>
            <a:ext cx="9004457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</a:rPr>
              <a:t>Finale QUBO: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3536F8-3BEE-D048-9D3B-B0B85FC945A4}"/>
              </a:ext>
            </a:extLst>
          </p:cNvPr>
          <p:cNvGrpSpPr/>
          <p:nvPr/>
        </p:nvGrpSpPr>
        <p:grpSpPr>
          <a:xfrm>
            <a:off x="9285597" y="2300748"/>
            <a:ext cx="7569436" cy="6714196"/>
            <a:chOff x="9155691" y="2104838"/>
            <a:chExt cx="7699342" cy="68294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458EAE-ED7A-244D-92C9-C38167F9C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2136" t="10174" r="24963" b="13462"/>
            <a:stretch/>
          </p:blipFill>
          <p:spPr>
            <a:xfrm>
              <a:off x="9155691" y="2104838"/>
              <a:ext cx="6562938" cy="68294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6D1588-C2E7-DB41-876E-23255AEB07A5}"/>
                </a:ext>
              </a:extLst>
            </p:cNvPr>
            <p:cNvSpPr txBox="1"/>
            <p:nvPr/>
          </p:nvSpPr>
          <p:spPr>
            <a:xfrm>
              <a:off x="9518738" y="2381007"/>
              <a:ext cx="145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𝛼   𝛼   𝛼   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C898F0-52DF-1E4F-90F0-CF6EC2918F2A}"/>
                </a:ext>
              </a:extLst>
            </p:cNvPr>
            <p:cNvSpPr txBox="1"/>
            <p:nvPr/>
          </p:nvSpPr>
          <p:spPr>
            <a:xfrm>
              <a:off x="10950174" y="267252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723BE-1B66-4C4E-992F-2A214F3E561A}"/>
                </a:ext>
              </a:extLst>
            </p:cNvPr>
            <p:cNvSpPr txBox="1"/>
            <p:nvPr/>
          </p:nvSpPr>
          <p:spPr>
            <a:xfrm>
              <a:off x="11544904" y="267252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326C4E-41E8-B443-B681-7D16CC3D09F5}"/>
                </a:ext>
              </a:extLst>
            </p:cNvPr>
            <p:cNvSpPr txBox="1"/>
            <p:nvPr/>
          </p:nvSpPr>
          <p:spPr>
            <a:xfrm>
              <a:off x="10950174" y="324218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CC2C5A-6EE7-A44E-83C0-CFCA9DB68667}"/>
                </a:ext>
              </a:extLst>
            </p:cNvPr>
            <p:cNvSpPr txBox="1"/>
            <p:nvPr/>
          </p:nvSpPr>
          <p:spPr>
            <a:xfrm>
              <a:off x="11544904" y="324218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C3F7C0-FDC8-4348-BDEA-FE1451FEAB83}"/>
                </a:ext>
              </a:extLst>
            </p:cNvPr>
            <p:cNvSpPr txBox="1"/>
            <p:nvPr/>
          </p:nvSpPr>
          <p:spPr>
            <a:xfrm>
              <a:off x="10950174" y="383487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AEA180-73F2-4841-9239-1D941C8BDC68}"/>
                </a:ext>
              </a:extLst>
            </p:cNvPr>
            <p:cNvSpPr txBox="1"/>
            <p:nvPr/>
          </p:nvSpPr>
          <p:spPr>
            <a:xfrm>
              <a:off x="11544904" y="383487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81DFB6-CD6B-AA4D-A5D9-F45132422753}"/>
                </a:ext>
              </a:extLst>
            </p:cNvPr>
            <p:cNvSpPr txBox="1"/>
            <p:nvPr/>
          </p:nvSpPr>
          <p:spPr>
            <a:xfrm>
              <a:off x="12137393" y="445337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9C78FA-C191-2C4B-862F-712899E22167}"/>
                </a:ext>
              </a:extLst>
            </p:cNvPr>
            <p:cNvSpPr txBox="1"/>
            <p:nvPr/>
          </p:nvSpPr>
          <p:spPr>
            <a:xfrm>
              <a:off x="12137393" y="502303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β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D781C7-5E23-2041-A459-E6BB6C9B0446}"/>
                </a:ext>
              </a:extLst>
            </p:cNvPr>
            <p:cNvSpPr txBox="1"/>
            <p:nvPr/>
          </p:nvSpPr>
          <p:spPr>
            <a:xfrm>
              <a:off x="12715526" y="411576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06B40C-9FFD-3640-A056-9154D625F04E}"/>
                </a:ext>
              </a:extLst>
            </p:cNvPr>
            <p:cNvSpPr txBox="1"/>
            <p:nvPr/>
          </p:nvSpPr>
          <p:spPr>
            <a:xfrm>
              <a:off x="13003379" y="411576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39E38E-6C2E-1B43-8FA1-8C3C5AD20901}"/>
                </a:ext>
              </a:extLst>
            </p:cNvPr>
            <p:cNvSpPr txBox="1"/>
            <p:nvPr/>
          </p:nvSpPr>
          <p:spPr>
            <a:xfrm>
              <a:off x="12715526" y="439445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BC8EE9-A234-B44C-8FB3-59E00D722EC8}"/>
                </a:ext>
              </a:extLst>
            </p:cNvPr>
            <p:cNvSpPr txBox="1"/>
            <p:nvPr/>
          </p:nvSpPr>
          <p:spPr>
            <a:xfrm>
              <a:off x="13003379" y="439445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5C54A-E04A-1B4F-AE34-4CED14AE13EE}"/>
                </a:ext>
              </a:extLst>
            </p:cNvPr>
            <p:cNvSpPr txBox="1"/>
            <p:nvPr/>
          </p:nvSpPr>
          <p:spPr>
            <a:xfrm>
              <a:off x="14182819" y="470055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CC4A6C-9330-0E4B-AFB1-62DEDCA1587B}"/>
                </a:ext>
              </a:extLst>
            </p:cNvPr>
            <p:cNvSpPr txBox="1"/>
            <p:nvPr/>
          </p:nvSpPr>
          <p:spPr>
            <a:xfrm>
              <a:off x="14470672" y="470055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0EEE50-2746-B449-B347-24F3C112C824}"/>
                </a:ext>
              </a:extLst>
            </p:cNvPr>
            <p:cNvSpPr txBox="1"/>
            <p:nvPr/>
          </p:nvSpPr>
          <p:spPr>
            <a:xfrm>
              <a:off x="14182819" y="49792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0C85958-6130-3144-8A6A-A3BC664EE002}"/>
                </a:ext>
              </a:extLst>
            </p:cNvPr>
            <p:cNvSpPr txBox="1"/>
            <p:nvPr/>
          </p:nvSpPr>
          <p:spPr>
            <a:xfrm>
              <a:off x="14470672" y="49792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FB78CE-7602-2E44-9073-518C842B104D}"/>
                </a:ext>
              </a:extLst>
            </p:cNvPr>
            <p:cNvSpPr txBox="1"/>
            <p:nvPr/>
          </p:nvSpPr>
          <p:spPr>
            <a:xfrm>
              <a:off x="13308015" y="439445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BCE35B7-1C5E-224D-A283-4A6AC05EFB85}"/>
                </a:ext>
              </a:extLst>
            </p:cNvPr>
            <p:cNvSpPr txBox="1"/>
            <p:nvPr/>
          </p:nvSpPr>
          <p:spPr>
            <a:xfrm>
              <a:off x="14775308" y="497925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>
                  <a:solidFill>
                    <a:schemeClr val="bg1"/>
                  </a:solidFill>
                </a:rPr>
                <a:t>𝜸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A87F25-3702-9A4F-AD62-0913FB4C5861}"/>
                </a:ext>
              </a:extLst>
            </p:cNvPr>
            <p:cNvSpPr txBox="1"/>
            <p:nvPr/>
          </p:nvSpPr>
          <p:spPr>
            <a:xfrm>
              <a:off x="9780392" y="2649498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   𝛼   𝛼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8B5683-29AB-B04B-823B-F487A16A3750}"/>
                </a:ext>
              </a:extLst>
            </p:cNvPr>
            <p:cNvSpPr txBox="1"/>
            <p:nvPr/>
          </p:nvSpPr>
          <p:spPr>
            <a:xfrm>
              <a:off x="10058951" y="2968871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   𝛼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503690-6DE8-1C47-B013-16FEFC565AFD}"/>
                </a:ext>
              </a:extLst>
            </p:cNvPr>
            <p:cNvSpPr txBox="1"/>
            <p:nvPr/>
          </p:nvSpPr>
          <p:spPr>
            <a:xfrm>
              <a:off x="10355506" y="3252895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82EA36-06EB-0244-8E11-2EC54832FA98}"/>
                </a:ext>
              </a:extLst>
            </p:cNvPr>
            <p:cNvSpPr txBox="1"/>
            <p:nvPr/>
          </p:nvSpPr>
          <p:spPr>
            <a:xfrm>
              <a:off x="10645596" y="352601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8BDA06-686A-9E48-AF2D-ECCC057CD36E}"/>
                </a:ext>
              </a:extLst>
            </p:cNvPr>
            <p:cNvSpPr txBox="1"/>
            <p:nvPr/>
          </p:nvSpPr>
          <p:spPr>
            <a:xfrm>
              <a:off x="11228685" y="4142307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   𝛼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585F31-3195-0F44-B666-51B375AA57BB}"/>
                </a:ext>
              </a:extLst>
            </p:cNvPr>
            <p:cNvSpPr txBox="1"/>
            <p:nvPr/>
          </p:nvSpPr>
          <p:spPr>
            <a:xfrm>
              <a:off x="11525240" y="442633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4ADD27-F9D7-994B-B32B-DD9CF58E8C43}"/>
                </a:ext>
              </a:extLst>
            </p:cNvPr>
            <p:cNvSpPr txBox="1"/>
            <p:nvPr/>
          </p:nvSpPr>
          <p:spPr>
            <a:xfrm>
              <a:off x="11815330" y="4699448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6A6709-8A8F-7D4E-BD0D-EEF4AA723C10}"/>
                </a:ext>
              </a:extLst>
            </p:cNvPr>
            <p:cNvSpPr txBox="1"/>
            <p:nvPr/>
          </p:nvSpPr>
          <p:spPr>
            <a:xfrm>
              <a:off x="14241515" y="7111777"/>
              <a:ext cx="145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𝛼   𝛼   𝛼   𝛼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15D0B7-32CA-8243-B589-CFC47467A0C8}"/>
                </a:ext>
              </a:extLst>
            </p:cNvPr>
            <p:cNvSpPr txBox="1"/>
            <p:nvPr/>
          </p:nvSpPr>
          <p:spPr>
            <a:xfrm>
              <a:off x="14503169" y="7380268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   𝛼   𝛼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08633F-C0FE-8049-B6B5-B488899EB212}"/>
                </a:ext>
              </a:extLst>
            </p:cNvPr>
            <p:cNvSpPr txBox="1"/>
            <p:nvPr/>
          </p:nvSpPr>
          <p:spPr>
            <a:xfrm>
              <a:off x="14781728" y="7699641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   𝛼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F9B4433-9874-674D-9076-67E97D32BB55}"/>
                </a:ext>
              </a:extLst>
            </p:cNvPr>
            <p:cNvSpPr txBox="1"/>
            <p:nvPr/>
          </p:nvSpPr>
          <p:spPr>
            <a:xfrm>
              <a:off x="15078283" y="7983665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   𝛼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F804BD8-A663-0044-A5E5-EE4B1B2EF1F2}"/>
                </a:ext>
              </a:extLst>
            </p:cNvPr>
            <p:cNvSpPr txBox="1"/>
            <p:nvPr/>
          </p:nvSpPr>
          <p:spPr>
            <a:xfrm>
              <a:off x="15368373" y="8256782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𝛼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FBE9B1-C06D-694C-A669-7FA18EB1636E}"/>
                </a:ext>
              </a:extLst>
            </p:cNvPr>
            <p:cNvSpPr txBox="1"/>
            <p:nvPr/>
          </p:nvSpPr>
          <p:spPr>
            <a:xfrm>
              <a:off x="13024645" y="5910262"/>
              <a:ext cx="294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𝛼   𝛼   𝛼   𝛼   𝛼   𝛼  𝛼   𝛼   𝛼  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F83C9A-258B-FB47-8BD0-7419F4633DFE}"/>
                </a:ext>
              </a:extLst>
            </p:cNvPr>
            <p:cNvSpPr txBox="1"/>
            <p:nvPr/>
          </p:nvSpPr>
          <p:spPr>
            <a:xfrm>
              <a:off x="13308968" y="6158748"/>
              <a:ext cx="294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𝛼   𝛼   𝛼   𝛼   𝛼  𝛼   𝛼   𝛼  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1E0804-4081-8E4E-883A-689B1F2394F3}"/>
                </a:ext>
              </a:extLst>
            </p:cNvPr>
            <p:cNvSpPr txBox="1"/>
            <p:nvPr/>
          </p:nvSpPr>
          <p:spPr>
            <a:xfrm>
              <a:off x="13593291" y="6467403"/>
              <a:ext cx="294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𝛼   𝛼   𝛼   𝛼   𝛼  𝛼   𝛼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FF97E8-3D5B-F440-AF9F-A270F20BB5C1}"/>
                </a:ext>
              </a:extLst>
            </p:cNvPr>
            <p:cNvSpPr txBox="1"/>
            <p:nvPr/>
          </p:nvSpPr>
          <p:spPr>
            <a:xfrm>
              <a:off x="13909513" y="6763497"/>
              <a:ext cx="294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𝛼   𝛼   𝛼   𝛼  𝛼   𝛼</a:t>
              </a:r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6F232A57-FA61-4C25-A05C-7D4A4E07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9" y="4451420"/>
            <a:ext cx="4004544" cy="12991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4F58E87-A4AC-4455-AB93-476BB8D9B766}"/>
              </a:ext>
            </a:extLst>
          </p:cNvPr>
          <p:cNvSpPr txBox="1"/>
          <p:nvPr/>
        </p:nvSpPr>
        <p:spPr>
          <a:xfrm>
            <a:off x="1210696" y="6069046"/>
            <a:ext cx="9880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𝛼 und 𝛾 als </a:t>
            </a:r>
            <a:r>
              <a:rPr lang="de-DE" sz="2400" b="1" dirty="0">
                <a:solidFill>
                  <a:schemeClr val="bg1"/>
                </a:solidFill>
              </a:rPr>
              <a:t>harte</a:t>
            </a:r>
            <a:r>
              <a:rPr lang="de-DE" sz="2400" dirty="0">
                <a:solidFill>
                  <a:schemeClr val="bg1"/>
                </a:solidFill>
              </a:rPr>
              <a:t> Constraints </a:t>
            </a:r>
          </a:p>
          <a:p>
            <a:r>
              <a:rPr lang="de-DE" sz="2400" dirty="0">
                <a:solidFill>
                  <a:schemeClr val="bg1"/>
                </a:solidFill>
              </a:rPr>
              <a:t>𝛽 -  </a:t>
            </a:r>
            <a:r>
              <a:rPr lang="de-DE" sz="2400" b="1" dirty="0">
                <a:solidFill>
                  <a:schemeClr val="bg1"/>
                </a:solidFill>
              </a:rPr>
              <a:t>weiche </a:t>
            </a:r>
            <a:r>
              <a:rPr lang="de-DE" sz="2400" dirty="0">
                <a:solidFill>
                  <a:schemeClr val="bg1"/>
                </a:solidFill>
              </a:rPr>
              <a:t>Constraints</a:t>
            </a:r>
          </a:p>
          <a:p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Die Kostenfunktion muss mit 𝛿 so gewählt werden, dass sie die Constraints nicht überlagert, gleichzeitig aber Verspätungen bestraft. Die Parameter wurden mit automatischer Verifikation und Random Walk in ihrem Umfeld als stabil bewiesen.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FABA290-5482-4D20-96D3-EA6BF79EF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61" y="3452091"/>
            <a:ext cx="6672713" cy="68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2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BD43-C542-F143-96EF-50332D48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97" y="527404"/>
            <a:ext cx="3841363" cy="1649059"/>
          </a:xfrm>
        </p:spPr>
        <p:txBody>
          <a:bodyPr/>
          <a:lstStyle/>
          <a:p>
            <a:r>
              <a:rPr lang="de-DE" dirty="0"/>
              <a:t>Vorgehen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8AB9-ADCC-D24B-B5AF-9F111A66F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3841363" cy="6285266"/>
          </a:xfrm>
        </p:spPr>
        <p:txBody>
          <a:bodyPr>
            <a:normAutofit/>
          </a:bodyPr>
          <a:lstStyle/>
          <a:p>
            <a:r>
              <a:rPr lang="de-DE" sz="2400" dirty="0"/>
              <a:t>Randomisierte und auf feste Komplexitäten reduzierte Job Sets zur besseren Vergleichbarkeit</a:t>
            </a:r>
          </a:p>
          <a:p>
            <a:r>
              <a:rPr lang="de-DE" sz="2400" dirty="0"/>
              <a:t>Ausführung auf generischen, klassischen, simulierten und Echten Quanten-Computern</a:t>
            </a:r>
          </a:p>
          <a:p>
            <a:r>
              <a:rPr lang="de-DE" sz="2400" dirty="0"/>
              <a:t>QGM: </a:t>
            </a:r>
            <a:r>
              <a:rPr lang="de-DE" sz="2400" dirty="0" err="1"/>
              <a:t>JobSet</a:t>
            </a:r>
            <a:r>
              <a:rPr lang="de-DE" sz="2400" dirty="0"/>
              <a:t> 10</a:t>
            </a:r>
            <a:br>
              <a:rPr lang="de-DE" sz="2400" dirty="0"/>
            </a:br>
            <a:r>
              <a:rPr lang="de-DE" sz="2400" dirty="0"/>
              <a:t>QA: </a:t>
            </a:r>
            <a:r>
              <a:rPr lang="de-DE" sz="2400" dirty="0" err="1"/>
              <a:t>JobSet</a:t>
            </a:r>
            <a:r>
              <a:rPr lang="de-DE" sz="2400" dirty="0"/>
              <a:t> 10 bis 5000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A30A6-732C-4C40-8F37-17CFA7A54F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9584400" y="85722"/>
            <a:ext cx="3916893" cy="2875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A0649-78BE-4149-ACF7-CA79468DC9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13671165" y="6817565"/>
            <a:ext cx="3525164" cy="2875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DF1CB-251D-A74C-B28F-05A148B5C8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9584400" y="6817565"/>
            <a:ext cx="3525164" cy="2875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52D764-FA1B-D143-9BE8-DDC3AFAD2E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5497635" y="6817565"/>
            <a:ext cx="3916893" cy="2875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FD9400-5F51-4145-9E67-FD9D400F35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13671165" y="3451643"/>
            <a:ext cx="3916893" cy="28750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D5E671-6569-0F49-B9D9-64AD5B40B2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9584400" y="3451643"/>
            <a:ext cx="3916893" cy="28750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A4B970-4318-5244-8965-6921025DFB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5497635" y="3451643"/>
            <a:ext cx="3916893" cy="28750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524644-0653-D949-9B08-EED18AA582E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2420"/>
          <a:stretch/>
        </p:blipFill>
        <p:spPr>
          <a:xfrm>
            <a:off x="5497635" y="85722"/>
            <a:ext cx="3916893" cy="28750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CF4C46-70A4-4142-B4D6-286A56C3A1B6}"/>
              </a:ext>
            </a:extLst>
          </p:cNvPr>
          <p:cNvSpPr txBox="1"/>
          <p:nvPr/>
        </p:nvSpPr>
        <p:spPr>
          <a:xfrm>
            <a:off x="8486163" y="141625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C65D3B-F7CE-354D-A014-E0EB4DA28EC7}"/>
              </a:ext>
            </a:extLst>
          </p:cNvPr>
          <p:cNvSpPr txBox="1"/>
          <p:nvPr/>
        </p:nvSpPr>
        <p:spPr>
          <a:xfrm>
            <a:off x="12616496" y="141625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8CA662-84FD-FA48-97B4-B1F9A525C6A2}"/>
              </a:ext>
            </a:extLst>
          </p:cNvPr>
          <p:cNvSpPr txBox="1"/>
          <p:nvPr/>
        </p:nvSpPr>
        <p:spPr>
          <a:xfrm>
            <a:off x="8486163" y="3481200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9E4-7798-D04D-8EE1-9C1E675AACD8}"/>
              </a:ext>
            </a:extLst>
          </p:cNvPr>
          <p:cNvSpPr txBox="1"/>
          <p:nvPr/>
        </p:nvSpPr>
        <p:spPr>
          <a:xfrm>
            <a:off x="12616496" y="3481200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AB1C8-6788-BA47-80BB-CF50645E9406}"/>
              </a:ext>
            </a:extLst>
          </p:cNvPr>
          <p:cNvSpPr txBox="1"/>
          <p:nvPr/>
        </p:nvSpPr>
        <p:spPr>
          <a:xfrm>
            <a:off x="16287538" y="3481200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100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8BD647-FD8D-9F4A-997B-C93E0C8EB0F3}"/>
              </a:ext>
            </a:extLst>
          </p:cNvPr>
          <p:cNvSpPr txBox="1"/>
          <p:nvPr/>
        </p:nvSpPr>
        <p:spPr>
          <a:xfrm>
            <a:off x="8486163" y="6945203"/>
            <a:ext cx="66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500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828F6D-3662-CB41-B419-20547C1E0678}"/>
              </a:ext>
            </a:extLst>
          </p:cNvPr>
          <p:cNvSpPr txBox="1"/>
          <p:nvPr/>
        </p:nvSpPr>
        <p:spPr>
          <a:xfrm>
            <a:off x="12616496" y="6945203"/>
            <a:ext cx="808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1000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605E64-6C73-F64C-955E-80891AFA78E0}"/>
              </a:ext>
            </a:extLst>
          </p:cNvPr>
          <p:cNvSpPr txBox="1"/>
          <p:nvPr/>
        </p:nvSpPr>
        <p:spPr>
          <a:xfrm>
            <a:off x="16287538" y="6945203"/>
            <a:ext cx="808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srgbClr val="0033BA"/>
                </a:solidFill>
              </a:rPr>
              <a:t>5000</a:t>
            </a:r>
          </a:p>
        </p:txBody>
      </p:sp>
    </p:spTree>
    <p:extLst>
      <p:ext uri="{BB962C8B-B14F-4D97-AF65-F5344CB8AC3E}">
        <p14:creationId xmlns:p14="http://schemas.microsoft.com/office/powerpoint/2010/main" val="306995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B811-6B83-F341-88E7-99001A2B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Quantum </a:t>
            </a:r>
            <a:r>
              <a:rPr lang="de-DE" dirty="0" err="1">
                <a:solidFill>
                  <a:schemeClr val="bg1"/>
                </a:solidFill>
              </a:rPr>
              <a:t>Annealing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6035-3466-B443-B294-8778468C2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Übersicht der Solver</a:t>
            </a:r>
          </a:p>
          <a:p>
            <a:pPr lvl="1"/>
            <a:r>
              <a:rPr lang="de-DE" b="1" dirty="0">
                <a:solidFill>
                  <a:schemeClr val="bg1"/>
                </a:solidFill>
              </a:rPr>
              <a:t>Klassisch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err="1">
                <a:solidFill>
                  <a:schemeClr val="bg1"/>
                </a:solidFill>
              </a:rPr>
              <a:t>pyschedule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QBSolv</a:t>
            </a:r>
            <a:endParaRPr lang="de-DE" dirty="0">
              <a:solidFill>
                <a:schemeClr val="bg1"/>
              </a:solidFill>
            </a:endParaRPr>
          </a:p>
          <a:p>
            <a:pPr lvl="1"/>
            <a:r>
              <a:rPr lang="de-DE" b="1" dirty="0">
                <a:solidFill>
                  <a:schemeClr val="bg1"/>
                </a:solidFill>
              </a:rPr>
              <a:t>Simuliert</a:t>
            </a:r>
            <a:r>
              <a:rPr lang="de-DE" dirty="0">
                <a:solidFill>
                  <a:schemeClr val="bg1"/>
                </a:solidFill>
              </a:rPr>
              <a:t>: D-Wave Neal</a:t>
            </a:r>
          </a:p>
          <a:p>
            <a:pPr lvl="1"/>
            <a:r>
              <a:rPr lang="de-DE" b="1" dirty="0">
                <a:solidFill>
                  <a:schemeClr val="bg1"/>
                </a:solidFill>
              </a:rPr>
              <a:t>QPU</a:t>
            </a:r>
            <a:r>
              <a:rPr lang="de-DE" dirty="0">
                <a:solidFill>
                  <a:schemeClr val="bg1"/>
                </a:solidFill>
              </a:rPr>
              <a:t>: D-Wave Advantage, Fujitsu DAU</a:t>
            </a:r>
          </a:p>
          <a:p>
            <a:pPr lvl="1"/>
            <a:r>
              <a:rPr lang="de-DE" b="1" dirty="0">
                <a:solidFill>
                  <a:schemeClr val="bg1"/>
                </a:solidFill>
              </a:rPr>
              <a:t>Hybrid</a:t>
            </a:r>
            <a:r>
              <a:rPr lang="de-DE" dirty="0">
                <a:solidFill>
                  <a:schemeClr val="bg1"/>
                </a:solidFill>
              </a:rPr>
              <a:t>: D-Wave + </a:t>
            </a:r>
            <a:r>
              <a:rPr lang="de-DE" dirty="0" err="1">
                <a:solidFill>
                  <a:schemeClr val="bg1"/>
                </a:solidFill>
              </a:rPr>
              <a:t>QBSolv</a:t>
            </a:r>
            <a:r>
              <a:rPr lang="de-DE" dirty="0">
                <a:solidFill>
                  <a:schemeClr val="bg1"/>
                </a:solidFill>
              </a:rPr>
              <a:t>, D-Wave </a:t>
            </a:r>
            <a:r>
              <a:rPr lang="de-DE" dirty="0" err="1">
                <a:solidFill>
                  <a:schemeClr val="bg1"/>
                </a:solidFill>
              </a:rPr>
              <a:t>Leap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Hardware Vergleich der QPUs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D-Wave Advantage &gt; 5.000 </a:t>
            </a:r>
            <a:r>
              <a:rPr lang="de-DE" dirty="0" err="1">
                <a:solidFill>
                  <a:schemeClr val="bg1"/>
                </a:solidFill>
              </a:rPr>
              <a:t>Qubits</a:t>
            </a:r>
            <a:r>
              <a:rPr lang="de-DE" dirty="0">
                <a:solidFill>
                  <a:schemeClr val="bg1"/>
                </a:solidFill>
              </a:rPr>
              <a:t>; Anzahl der Koppler pro </a:t>
            </a:r>
            <a:r>
              <a:rPr lang="de-DE" dirty="0" err="1">
                <a:solidFill>
                  <a:schemeClr val="bg1"/>
                </a:solidFill>
              </a:rPr>
              <a:t>Qubit</a:t>
            </a:r>
            <a:r>
              <a:rPr lang="de-DE" dirty="0">
                <a:solidFill>
                  <a:schemeClr val="bg1"/>
                </a:solidFill>
              </a:rPr>
              <a:t> liegt bei 15.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Pegasus-Einheitszelle: 48 Hälften von </a:t>
            </a:r>
            <a:r>
              <a:rPr lang="de-DE" dirty="0" err="1">
                <a:solidFill>
                  <a:schemeClr val="bg1"/>
                </a:solidFill>
              </a:rPr>
              <a:t>Qubits</a:t>
            </a:r>
            <a:r>
              <a:rPr lang="de-DE" dirty="0">
                <a:solidFill>
                  <a:schemeClr val="bg1"/>
                </a:solidFill>
              </a:rPr>
              <a:t> mit internen, externen und ungeraden Kopplern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Fujitsu DAU Version 2: 8.192 Bits und 64-Bit Abstufungen 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5920B50-17DE-984E-BC46-78AB1FC3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14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761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FCC97-706C-A245-B31B-0B37F8E3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Annealing</a:t>
            </a:r>
            <a:r>
              <a:rPr lang="de-DE" dirty="0">
                <a:solidFill>
                  <a:schemeClr val="bg1"/>
                </a:solidFill>
              </a:rPr>
              <a:t> – Übersicht der Ergebnisse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E0F70F-EAAE-C243-ACF2-7129D3F60010}"/>
              </a:ext>
            </a:extLst>
          </p:cNvPr>
          <p:cNvSpPr/>
          <p:nvPr/>
        </p:nvSpPr>
        <p:spPr>
          <a:xfrm>
            <a:off x="1210130" y="8211671"/>
            <a:ext cx="15188744" cy="73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1: Anomalie wird später genauer erklärt</a:t>
            </a:r>
          </a:p>
          <a:p>
            <a:r>
              <a:rPr lang="de-DE" dirty="0">
                <a:solidFill>
                  <a:schemeClr val="bg1"/>
                </a:solidFill>
              </a:rPr>
              <a:t>2: Aufgrund von mangelnder Zeit pro (Gratis) Account leider nicht möglich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C19E9F7-B2F1-8147-9E15-578AA748F5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3402847"/>
              </p:ext>
            </p:extLst>
          </p:nvPr>
        </p:nvGraphicFramePr>
        <p:xfrm>
          <a:off x="2286000" y="2681820"/>
          <a:ext cx="14130336" cy="5117477"/>
        </p:xfrm>
        <a:graphic>
          <a:graphicData uri="http://schemas.openxmlformats.org/drawingml/2006/table">
            <a:tbl>
              <a:tblPr firstRow="1" bandRow="1"/>
              <a:tblGrid>
                <a:gridCol w="3822206">
                  <a:extLst>
                    <a:ext uri="{9D8B030D-6E8A-4147-A177-3AD203B41FA5}">
                      <a16:colId xmlns:a16="http://schemas.microsoft.com/office/drawing/2014/main" val="2874243517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2364322573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1397591347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3546184636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2472904248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280540838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4059527770"/>
                    </a:ext>
                  </a:extLst>
                </a:gridCol>
                <a:gridCol w="1472590">
                  <a:extLst>
                    <a:ext uri="{9D8B030D-6E8A-4147-A177-3AD203B41FA5}">
                      <a16:colId xmlns:a16="http://schemas.microsoft.com/office/drawing/2014/main" val="2844471776"/>
                    </a:ext>
                  </a:extLst>
                </a:gridCol>
              </a:tblGrid>
              <a:tr h="75680">
                <a:tc>
                  <a:txBody>
                    <a:bodyPr/>
                    <a:lstStyle/>
                    <a:p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" b="1" noProof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834442"/>
                  </a:ext>
                </a:extLst>
              </a:tr>
              <a:tr h="615792">
                <a:tc>
                  <a:txBody>
                    <a:bodyPr/>
                    <a:lstStyle/>
                    <a:p>
                      <a:r>
                        <a:rPr lang="de-DE" sz="26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Solver       \      Komplexität: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>
                          <a:solidFill>
                            <a:schemeClr val="bg1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>
                          <a:solidFill>
                            <a:schemeClr val="bg1"/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>
                          <a:solidFill>
                            <a:schemeClr val="bg1"/>
                          </a:solidFill>
                          <a:latin typeface="+mj-lt"/>
                        </a:rPr>
                        <a:t>100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1000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1" noProof="0" dirty="0">
                          <a:solidFill>
                            <a:schemeClr val="bg1"/>
                          </a:solidFill>
                          <a:latin typeface="+mj-lt"/>
                        </a:rPr>
                        <a:t>5000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358094"/>
                  </a:ext>
                </a:extLst>
              </a:tr>
              <a:tr h="654279">
                <a:tc>
                  <a:txBody>
                    <a:bodyPr/>
                    <a:lstStyle/>
                    <a:p>
                      <a:r>
                        <a:rPr lang="de-DE" sz="2600" noProof="0" dirty="0" err="1">
                          <a:solidFill>
                            <a:schemeClr val="bg1"/>
                          </a:solidFill>
                          <a:latin typeface="+mj-lt"/>
                        </a:rPr>
                        <a:t>pyschedule</a:t>
                      </a:r>
                      <a:endParaRPr lang="de-DE" sz="2600" noProof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600" b="0" noProof="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✓</a:t>
                      </a:r>
                      <a:endParaRPr lang="de-DE" sz="2600" b="0" noProof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544210"/>
                  </a:ext>
                </a:extLst>
              </a:tr>
              <a:tr h="615792">
                <a:tc>
                  <a:txBody>
                    <a:bodyPr/>
                    <a:lstStyle/>
                    <a:p>
                      <a:r>
                        <a:rPr lang="de-DE" sz="2600" noProof="0">
                          <a:solidFill>
                            <a:schemeClr val="bg1"/>
                          </a:solidFill>
                          <a:latin typeface="+mj-lt"/>
                        </a:rPr>
                        <a:t>QBSolv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62.5%</a:t>
                      </a:r>
                      <a:r>
                        <a:rPr kumimoji="0" lang="de-DE" sz="2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8.0%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5.0%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324068"/>
                  </a:ext>
                </a:extLst>
              </a:tr>
              <a:tr h="654279">
                <a:tc>
                  <a:txBody>
                    <a:bodyPr/>
                    <a:lstStyle/>
                    <a:p>
                      <a:r>
                        <a:rPr lang="de-DE" sz="2600" noProof="0" dirty="0">
                          <a:solidFill>
                            <a:schemeClr val="bg1"/>
                          </a:solidFill>
                          <a:latin typeface="+mj-lt"/>
                        </a:rPr>
                        <a:t>D-Wave Neal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82.4%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79.2%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56.2%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1.6%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0.6%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0.2%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178392"/>
                  </a:ext>
                </a:extLst>
              </a:tr>
              <a:tr h="615792">
                <a:tc>
                  <a:txBody>
                    <a:bodyPr/>
                    <a:lstStyle/>
                    <a:p>
                      <a:r>
                        <a:rPr lang="de-DE" sz="2600" noProof="0">
                          <a:solidFill>
                            <a:schemeClr val="bg1"/>
                          </a:solidFill>
                          <a:latin typeface="+mj-lt"/>
                        </a:rPr>
                        <a:t>D-Wave QPU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26.6%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1.8%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0.3%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0.2%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068576"/>
                  </a:ext>
                </a:extLst>
              </a:tr>
              <a:tr h="615792">
                <a:tc>
                  <a:txBody>
                    <a:bodyPr/>
                    <a:lstStyle/>
                    <a:p>
                      <a:r>
                        <a:rPr lang="de-DE" sz="2600" noProof="0">
                          <a:solidFill>
                            <a:schemeClr val="bg1"/>
                          </a:solidFill>
                          <a:latin typeface="+mj-lt"/>
                        </a:rPr>
                        <a:t>Fujitsu QPU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99.5%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31.1%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4.4%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1.3%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0.9%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𝖷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172853"/>
                  </a:ext>
                </a:extLst>
              </a:tr>
              <a:tr h="615792">
                <a:tc>
                  <a:txBody>
                    <a:bodyPr/>
                    <a:lstStyle/>
                    <a:p>
                      <a:pPr marL="0" marR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600" noProof="0" dirty="0">
                          <a:solidFill>
                            <a:schemeClr val="bg1"/>
                          </a:solidFill>
                          <a:latin typeface="+mj-lt"/>
                        </a:rPr>
                        <a:t>Hybrid: </a:t>
                      </a:r>
                      <a:r>
                        <a:rPr lang="de-DE" sz="2600" noProof="0" dirty="0" err="1">
                          <a:solidFill>
                            <a:schemeClr val="bg1"/>
                          </a:solidFill>
                          <a:latin typeface="+mj-lt"/>
                        </a:rPr>
                        <a:t>QBSolv</a:t>
                      </a:r>
                      <a:r>
                        <a:rPr lang="de-DE" sz="2600" noProof="0" dirty="0">
                          <a:solidFill>
                            <a:schemeClr val="bg1"/>
                          </a:solidFill>
                          <a:latin typeface="+mj-lt"/>
                        </a:rPr>
                        <a:t> + D-Wave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73.2%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52%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100%</a:t>
                      </a:r>
                      <a:r>
                        <a:rPr kumimoji="0" lang="de-DE" sz="26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550651"/>
                  </a:ext>
                </a:extLst>
              </a:tr>
              <a:tr h="654279">
                <a:tc>
                  <a:txBody>
                    <a:bodyPr/>
                    <a:lstStyle/>
                    <a:p>
                      <a:pPr marL="0" marR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600" noProof="0" dirty="0">
                          <a:solidFill>
                            <a:schemeClr val="bg1"/>
                          </a:solidFill>
                          <a:latin typeface="+mj-lt"/>
                        </a:rPr>
                        <a:t>Hybrid: D-Wave </a:t>
                      </a:r>
                      <a:r>
                        <a:rPr lang="de-DE" sz="2600" noProof="0" dirty="0" err="1">
                          <a:solidFill>
                            <a:schemeClr val="bg1"/>
                          </a:solidFill>
                          <a:latin typeface="+mj-lt"/>
                        </a:rPr>
                        <a:t>Leap</a:t>
                      </a:r>
                      <a:endParaRPr lang="de-DE" sz="2600" noProof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✓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8366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1754726-CE59-194F-9B68-BA15D40EA71F}"/>
                  </a:ext>
                </a:extLst>
              </p14:cNvPr>
              <p14:cNvContentPartPr/>
              <p14:nvPr/>
            </p14:nvContentPartPr>
            <p14:xfrm>
              <a:off x="10569138" y="3982215"/>
              <a:ext cx="1354435" cy="6156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1754726-CE59-194F-9B68-BA15D40EA7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0711" y="3953791"/>
                <a:ext cx="1411290" cy="6724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17EF1D53-3AC4-F242-B14C-2BFE4F5A44C4}"/>
              </a:ext>
            </a:extLst>
          </p:cNvPr>
          <p:cNvSpPr>
            <a:spLocks noChangeAspect="1"/>
          </p:cNvSpPr>
          <p:nvPr/>
        </p:nvSpPr>
        <p:spPr>
          <a:xfrm>
            <a:off x="1223834" y="5467995"/>
            <a:ext cx="897022" cy="899332"/>
          </a:xfrm>
          <a:custGeom>
            <a:avLst/>
            <a:gdLst>
              <a:gd name="connsiteX0" fmla="*/ 2340106 w 3303660"/>
              <a:gd name="connsiteY0" fmla="*/ 2926173 h 3312176"/>
              <a:gd name="connsiteX1" fmla="*/ 2442283 w 3303660"/>
              <a:gd name="connsiteY1" fmla="*/ 2926173 h 3312176"/>
              <a:gd name="connsiteX2" fmla="*/ 2442283 w 3303660"/>
              <a:gd name="connsiteY2" fmla="*/ 3271106 h 3312176"/>
              <a:gd name="connsiteX3" fmla="*/ 2401212 w 3303660"/>
              <a:gd name="connsiteY3" fmla="*/ 3312176 h 3312176"/>
              <a:gd name="connsiteX4" fmla="*/ 2381177 w 3303660"/>
              <a:gd name="connsiteY4" fmla="*/ 3312176 h 3312176"/>
              <a:gd name="connsiteX5" fmla="*/ 2340106 w 3303660"/>
              <a:gd name="connsiteY5" fmla="*/ 3271106 h 3312176"/>
              <a:gd name="connsiteX6" fmla="*/ 1840574 w 3303660"/>
              <a:gd name="connsiteY6" fmla="*/ 2926173 h 3312176"/>
              <a:gd name="connsiteX7" fmla="*/ 1942751 w 3303660"/>
              <a:gd name="connsiteY7" fmla="*/ 2926173 h 3312176"/>
              <a:gd name="connsiteX8" fmla="*/ 1942751 w 3303660"/>
              <a:gd name="connsiteY8" fmla="*/ 3271106 h 3312176"/>
              <a:gd name="connsiteX9" fmla="*/ 1901680 w 3303660"/>
              <a:gd name="connsiteY9" fmla="*/ 3312176 h 3312176"/>
              <a:gd name="connsiteX10" fmla="*/ 1881644 w 3303660"/>
              <a:gd name="connsiteY10" fmla="*/ 3312176 h 3312176"/>
              <a:gd name="connsiteX11" fmla="*/ 1840574 w 3303660"/>
              <a:gd name="connsiteY11" fmla="*/ 3271106 h 3312176"/>
              <a:gd name="connsiteX12" fmla="*/ 1341040 w 3303660"/>
              <a:gd name="connsiteY12" fmla="*/ 2926173 h 3312176"/>
              <a:gd name="connsiteX13" fmla="*/ 1443217 w 3303660"/>
              <a:gd name="connsiteY13" fmla="*/ 2926173 h 3312176"/>
              <a:gd name="connsiteX14" fmla="*/ 1443217 w 3303660"/>
              <a:gd name="connsiteY14" fmla="*/ 3271106 h 3312176"/>
              <a:gd name="connsiteX15" fmla="*/ 1402147 w 3303660"/>
              <a:gd name="connsiteY15" fmla="*/ 3312176 h 3312176"/>
              <a:gd name="connsiteX16" fmla="*/ 1382111 w 3303660"/>
              <a:gd name="connsiteY16" fmla="*/ 3312176 h 3312176"/>
              <a:gd name="connsiteX17" fmla="*/ 1341040 w 3303660"/>
              <a:gd name="connsiteY17" fmla="*/ 3271106 h 3312176"/>
              <a:gd name="connsiteX18" fmla="*/ 841507 w 3303660"/>
              <a:gd name="connsiteY18" fmla="*/ 2926173 h 3312176"/>
              <a:gd name="connsiteX19" fmla="*/ 943684 w 3303660"/>
              <a:gd name="connsiteY19" fmla="*/ 2926173 h 3312176"/>
              <a:gd name="connsiteX20" fmla="*/ 943684 w 3303660"/>
              <a:gd name="connsiteY20" fmla="*/ 3271106 h 3312176"/>
              <a:gd name="connsiteX21" fmla="*/ 902613 w 3303660"/>
              <a:gd name="connsiteY21" fmla="*/ 3312176 h 3312176"/>
              <a:gd name="connsiteX22" fmla="*/ 882578 w 3303660"/>
              <a:gd name="connsiteY22" fmla="*/ 3312176 h 3312176"/>
              <a:gd name="connsiteX23" fmla="*/ 841507 w 3303660"/>
              <a:gd name="connsiteY23" fmla="*/ 3271106 h 3312176"/>
              <a:gd name="connsiteX24" fmla="*/ 1651207 w 3303660"/>
              <a:gd name="connsiteY24" fmla="*/ 2183637 h 3312176"/>
              <a:gd name="connsiteX25" fmla="*/ 1509043 w 3303660"/>
              <a:gd name="connsiteY25" fmla="*/ 2241617 h 3312176"/>
              <a:gd name="connsiteX26" fmla="*/ 1329868 w 3303660"/>
              <a:gd name="connsiteY26" fmla="*/ 2294723 h 3312176"/>
              <a:gd name="connsiteX27" fmla="*/ 1320487 w 3303660"/>
              <a:gd name="connsiteY27" fmla="*/ 2296371 h 3312176"/>
              <a:gd name="connsiteX28" fmla="*/ 1358526 w 3303660"/>
              <a:gd name="connsiteY28" fmla="*/ 2386643 h 3312176"/>
              <a:gd name="connsiteX29" fmla="*/ 1651830 w 3303660"/>
              <a:gd name="connsiteY29" fmla="*/ 2643033 h 3312176"/>
              <a:gd name="connsiteX30" fmla="*/ 1960283 w 3303660"/>
              <a:gd name="connsiteY30" fmla="*/ 2353964 h 3312176"/>
              <a:gd name="connsiteX31" fmla="*/ 1981399 w 3303660"/>
              <a:gd name="connsiteY31" fmla="*/ 2296060 h 3312176"/>
              <a:gd name="connsiteX32" fmla="*/ 1973792 w 3303660"/>
              <a:gd name="connsiteY32" fmla="*/ 2294723 h 3312176"/>
              <a:gd name="connsiteX33" fmla="*/ 1701544 w 3303660"/>
              <a:gd name="connsiteY33" fmla="*/ 2206242 h 3312176"/>
              <a:gd name="connsiteX34" fmla="*/ 1237814 w 3303660"/>
              <a:gd name="connsiteY34" fmla="*/ 1952225 h 3312176"/>
              <a:gd name="connsiteX35" fmla="*/ 1249891 w 3303660"/>
              <a:gd name="connsiteY35" fmla="*/ 2040252 h 3312176"/>
              <a:gd name="connsiteX36" fmla="*/ 1278764 w 3303660"/>
              <a:gd name="connsiteY36" fmla="*/ 2167855 h 3312176"/>
              <a:gd name="connsiteX37" fmla="*/ 1305791 w 3303660"/>
              <a:gd name="connsiteY37" fmla="*/ 2253863 h 3312176"/>
              <a:gd name="connsiteX38" fmla="*/ 1354809 w 3303660"/>
              <a:gd name="connsiteY38" fmla="*/ 2245251 h 3312176"/>
              <a:gd name="connsiteX39" fmla="*/ 1520105 w 3303660"/>
              <a:gd name="connsiteY39" fmla="*/ 2196258 h 3312176"/>
              <a:gd name="connsiteX40" fmla="*/ 1603539 w 3303660"/>
              <a:gd name="connsiteY40" fmla="*/ 2162230 h 3312176"/>
              <a:gd name="connsiteX41" fmla="*/ 1559225 w 3303660"/>
              <a:gd name="connsiteY41" fmla="*/ 2142330 h 3312176"/>
              <a:gd name="connsiteX42" fmla="*/ 1415406 w 3303660"/>
              <a:gd name="connsiteY42" fmla="*/ 2065587 h 3312176"/>
              <a:gd name="connsiteX43" fmla="*/ 2068243 w 3303660"/>
              <a:gd name="connsiteY43" fmla="*/ 1950695 h 3312176"/>
              <a:gd name="connsiteX44" fmla="*/ 1888254 w 3303660"/>
              <a:gd name="connsiteY44" fmla="*/ 2065587 h 3312176"/>
              <a:gd name="connsiteX45" fmla="*/ 1698761 w 3303660"/>
              <a:gd name="connsiteY45" fmla="*/ 2164015 h 3312176"/>
              <a:gd name="connsiteX46" fmla="*/ 1825785 w 3303660"/>
              <a:gd name="connsiteY46" fmla="*/ 2210553 h 3312176"/>
              <a:gd name="connsiteX47" fmla="*/ 1948852 w 3303660"/>
              <a:gd name="connsiteY47" fmla="*/ 2245252 h 3312176"/>
              <a:gd name="connsiteX48" fmla="*/ 1996853 w 3303660"/>
              <a:gd name="connsiteY48" fmla="*/ 2253685 h 3312176"/>
              <a:gd name="connsiteX49" fmla="*/ 2013550 w 3303660"/>
              <a:gd name="connsiteY49" fmla="*/ 2207899 h 3312176"/>
              <a:gd name="connsiteX50" fmla="*/ 2045033 w 3303660"/>
              <a:gd name="connsiteY50" fmla="*/ 2083970 h 3312176"/>
              <a:gd name="connsiteX51" fmla="*/ 933416 w 3303660"/>
              <a:gd name="connsiteY51" fmla="*/ 1689940 h 3312176"/>
              <a:gd name="connsiteX52" fmla="*/ 893226 w 3303660"/>
              <a:gd name="connsiteY52" fmla="*/ 1737898 h 3312176"/>
              <a:gd name="connsiteX53" fmla="*/ 797111 w 3303660"/>
              <a:gd name="connsiteY53" fmla="*/ 2149560 h 3312176"/>
              <a:gd name="connsiteX54" fmla="*/ 1201680 w 3303660"/>
              <a:gd name="connsiteY54" fmla="*/ 2272154 h 3312176"/>
              <a:gd name="connsiteX55" fmla="*/ 1263307 w 3303660"/>
              <a:gd name="connsiteY55" fmla="*/ 2261327 h 3312176"/>
              <a:gd name="connsiteX56" fmla="*/ 1247438 w 3303660"/>
              <a:gd name="connsiteY56" fmla="*/ 2210827 h 3312176"/>
              <a:gd name="connsiteX57" fmla="*/ 1216141 w 3303660"/>
              <a:gd name="connsiteY57" fmla="*/ 2072509 h 3312176"/>
              <a:gd name="connsiteX58" fmla="*/ 1195180 w 3303660"/>
              <a:gd name="connsiteY58" fmla="*/ 1919735 h 3312176"/>
              <a:gd name="connsiteX59" fmla="*/ 1073354 w 3303660"/>
              <a:gd name="connsiteY59" fmla="*/ 1825196 h 3312176"/>
              <a:gd name="connsiteX60" fmla="*/ 969216 w 3303660"/>
              <a:gd name="connsiteY60" fmla="*/ 1728933 h 3312176"/>
              <a:gd name="connsiteX61" fmla="*/ 2372181 w 3303660"/>
              <a:gd name="connsiteY61" fmla="*/ 1689515 h 3312176"/>
              <a:gd name="connsiteX62" fmla="*/ 2365885 w 3303660"/>
              <a:gd name="connsiteY62" fmla="*/ 1696578 h 3312176"/>
              <a:gd name="connsiteX63" fmla="*/ 2230306 w 3303660"/>
              <a:gd name="connsiteY63" fmla="*/ 1825196 h 3312176"/>
              <a:gd name="connsiteX64" fmla="*/ 2109012 w 3303660"/>
              <a:gd name="connsiteY64" fmla="*/ 1919323 h 3312176"/>
              <a:gd name="connsiteX65" fmla="*/ 2103420 w 3303660"/>
              <a:gd name="connsiteY65" fmla="*/ 1974219 h 3312176"/>
              <a:gd name="connsiteX66" fmla="*/ 2043923 w 3303660"/>
              <a:gd name="connsiteY66" fmla="*/ 2254233 h 3312176"/>
              <a:gd name="connsiteX67" fmla="*/ 2041277 w 3303660"/>
              <a:gd name="connsiteY67" fmla="*/ 2261489 h 3312176"/>
              <a:gd name="connsiteX68" fmla="*/ 2101981 w 3303660"/>
              <a:gd name="connsiteY68" fmla="*/ 2272154 h 3312176"/>
              <a:gd name="connsiteX69" fmla="*/ 2506549 w 3303660"/>
              <a:gd name="connsiteY69" fmla="*/ 2149561 h 3312176"/>
              <a:gd name="connsiteX70" fmla="*/ 2431161 w 3303660"/>
              <a:gd name="connsiteY70" fmla="*/ 1767358 h 3312176"/>
              <a:gd name="connsiteX71" fmla="*/ 1651830 w 3303660"/>
              <a:gd name="connsiteY71" fmla="*/ 1510830 h 3312176"/>
              <a:gd name="connsiteX72" fmla="*/ 1506572 w 3303660"/>
              <a:gd name="connsiteY72" fmla="*/ 1656088 h 3312176"/>
              <a:gd name="connsiteX73" fmla="*/ 1651830 w 3303660"/>
              <a:gd name="connsiteY73" fmla="*/ 1801346 h 3312176"/>
              <a:gd name="connsiteX74" fmla="*/ 1797088 w 3303660"/>
              <a:gd name="connsiteY74" fmla="*/ 1656088 h 3312176"/>
              <a:gd name="connsiteX75" fmla="*/ 1651830 w 3303660"/>
              <a:gd name="connsiteY75" fmla="*/ 1510830 h 3312176"/>
              <a:gd name="connsiteX76" fmla="*/ 1651830 w 3303660"/>
              <a:gd name="connsiteY76" fmla="*/ 1455128 h 3312176"/>
              <a:gd name="connsiteX77" fmla="*/ 1852790 w 3303660"/>
              <a:gd name="connsiteY77" fmla="*/ 1656088 h 3312176"/>
              <a:gd name="connsiteX78" fmla="*/ 1651830 w 3303660"/>
              <a:gd name="connsiteY78" fmla="*/ 1857048 h 3312176"/>
              <a:gd name="connsiteX79" fmla="*/ 1450870 w 3303660"/>
              <a:gd name="connsiteY79" fmla="*/ 1656088 h 3312176"/>
              <a:gd name="connsiteX80" fmla="*/ 1651830 w 3303660"/>
              <a:gd name="connsiteY80" fmla="*/ 1455128 h 3312176"/>
              <a:gd name="connsiteX81" fmla="*/ 2115300 w 3303660"/>
              <a:gd name="connsiteY81" fmla="*/ 1445608 h 3312176"/>
              <a:gd name="connsiteX82" fmla="*/ 2124678 w 3303660"/>
              <a:gd name="connsiteY82" fmla="*/ 1656088 h 3312176"/>
              <a:gd name="connsiteX83" fmla="*/ 2119230 w 3303660"/>
              <a:gd name="connsiteY83" fmla="*/ 1819011 h 3312176"/>
              <a:gd name="connsiteX84" fmla="*/ 2114307 w 3303660"/>
              <a:gd name="connsiteY84" fmla="*/ 1867338 h 3312176"/>
              <a:gd name="connsiteX85" fmla="*/ 2185495 w 3303660"/>
              <a:gd name="connsiteY85" fmla="*/ 1812095 h 3312176"/>
              <a:gd name="connsiteX86" fmla="*/ 2310572 w 3303660"/>
              <a:gd name="connsiteY86" fmla="*/ 1693441 h 3312176"/>
              <a:gd name="connsiteX87" fmla="*/ 2342538 w 3303660"/>
              <a:gd name="connsiteY87" fmla="*/ 1655297 h 3312176"/>
              <a:gd name="connsiteX88" fmla="*/ 2281566 w 3303660"/>
              <a:gd name="connsiteY88" fmla="*/ 1588888 h 3312176"/>
              <a:gd name="connsiteX89" fmla="*/ 2185495 w 3303660"/>
              <a:gd name="connsiteY89" fmla="*/ 1500082 h 3312176"/>
              <a:gd name="connsiteX90" fmla="*/ 1189353 w 3303660"/>
              <a:gd name="connsiteY90" fmla="*/ 1444838 h 3312176"/>
              <a:gd name="connsiteX91" fmla="*/ 1118166 w 3303660"/>
              <a:gd name="connsiteY91" fmla="*/ 1500081 h 3312176"/>
              <a:gd name="connsiteX92" fmla="*/ 993089 w 3303660"/>
              <a:gd name="connsiteY92" fmla="*/ 1618735 h 3312176"/>
              <a:gd name="connsiteX93" fmla="*/ 961123 w 3303660"/>
              <a:gd name="connsiteY93" fmla="*/ 1656879 h 3312176"/>
              <a:gd name="connsiteX94" fmla="*/ 1022095 w 3303660"/>
              <a:gd name="connsiteY94" fmla="*/ 1723290 h 3312176"/>
              <a:gd name="connsiteX95" fmla="*/ 1118166 w 3303660"/>
              <a:gd name="connsiteY95" fmla="*/ 1812096 h 3312176"/>
              <a:gd name="connsiteX96" fmla="*/ 1188360 w 3303660"/>
              <a:gd name="connsiteY96" fmla="*/ 1866568 h 3312176"/>
              <a:gd name="connsiteX97" fmla="*/ 1178982 w 3303660"/>
              <a:gd name="connsiteY97" fmla="*/ 1656088 h 3312176"/>
              <a:gd name="connsiteX98" fmla="*/ 1184430 w 3303660"/>
              <a:gd name="connsiteY98" fmla="*/ 1493166 h 3312176"/>
              <a:gd name="connsiteX99" fmla="*/ 1650494 w 3303660"/>
              <a:gd name="connsiteY99" fmla="*/ 1168749 h 3312176"/>
              <a:gd name="connsiteX100" fmla="*/ 1433721 w 3303660"/>
              <a:gd name="connsiteY100" fmla="*/ 1278311 h 3312176"/>
              <a:gd name="connsiteX101" fmla="*/ 1265897 w 3303660"/>
              <a:gd name="connsiteY101" fmla="*/ 1385438 h 3312176"/>
              <a:gd name="connsiteX102" fmla="*/ 1230064 w 3303660"/>
              <a:gd name="connsiteY102" fmla="*/ 1413245 h 3312176"/>
              <a:gd name="connsiteX103" fmla="*/ 1220637 w 3303660"/>
              <a:gd name="connsiteY103" fmla="*/ 1505786 h 3312176"/>
              <a:gd name="connsiteX104" fmla="*/ 1215611 w 3303660"/>
              <a:gd name="connsiteY104" fmla="*/ 1656088 h 3312176"/>
              <a:gd name="connsiteX105" fmla="*/ 1224473 w 3303660"/>
              <a:gd name="connsiteY105" fmla="*/ 1854992 h 3312176"/>
              <a:gd name="connsiteX106" fmla="*/ 1230554 w 3303660"/>
              <a:gd name="connsiteY106" fmla="*/ 1899311 h 3312176"/>
              <a:gd name="connsiteX107" fmla="*/ 1265897 w 3303660"/>
              <a:gd name="connsiteY107" fmla="*/ 1926738 h 3312176"/>
              <a:gd name="connsiteX108" fmla="*/ 1433721 w 3303660"/>
              <a:gd name="connsiteY108" fmla="*/ 2033865 h 3312176"/>
              <a:gd name="connsiteX109" fmla="*/ 1566399 w 3303660"/>
              <a:gd name="connsiteY109" fmla="*/ 2104663 h 3312176"/>
              <a:gd name="connsiteX110" fmla="*/ 1651255 w 3303660"/>
              <a:gd name="connsiteY110" fmla="*/ 2142770 h 3312176"/>
              <a:gd name="connsiteX111" fmla="*/ 1693253 w 3303660"/>
              <a:gd name="connsiteY111" fmla="*/ 2125641 h 3312176"/>
              <a:gd name="connsiteX112" fmla="*/ 1869940 w 3303660"/>
              <a:gd name="connsiteY112" fmla="*/ 2033864 h 3312176"/>
              <a:gd name="connsiteX113" fmla="*/ 2037764 w 3303660"/>
              <a:gd name="connsiteY113" fmla="*/ 1926737 h 3312176"/>
              <a:gd name="connsiteX114" fmla="*/ 2073596 w 3303660"/>
              <a:gd name="connsiteY114" fmla="*/ 1898931 h 3312176"/>
              <a:gd name="connsiteX115" fmla="*/ 2083023 w 3303660"/>
              <a:gd name="connsiteY115" fmla="*/ 1806390 h 3312176"/>
              <a:gd name="connsiteX116" fmla="*/ 2088049 w 3303660"/>
              <a:gd name="connsiteY116" fmla="*/ 1656088 h 3312176"/>
              <a:gd name="connsiteX117" fmla="*/ 2079187 w 3303660"/>
              <a:gd name="connsiteY117" fmla="*/ 1457184 h 3312176"/>
              <a:gd name="connsiteX118" fmla="*/ 2073106 w 3303660"/>
              <a:gd name="connsiteY118" fmla="*/ 1412865 h 3312176"/>
              <a:gd name="connsiteX119" fmla="*/ 2037764 w 3303660"/>
              <a:gd name="connsiteY119" fmla="*/ 1385439 h 3312176"/>
              <a:gd name="connsiteX120" fmla="*/ 1869940 w 3303660"/>
              <a:gd name="connsiteY120" fmla="*/ 1278312 h 3312176"/>
              <a:gd name="connsiteX121" fmla="*/ 1731751 w 3303660"/>
              <a:gd name="connsiteY121" fmla="*/ 1204819 h 3312176"/>
              <a:gd name="connsiteX122" fmla="*/ 1307255 w 3303660"/>
              <a:gd name="connsiteY122" fmla="*/ 1057264 h 3312176"/>
              <a:gd name="connsiteX123" fmla="*/ 1290110 w 3303660"/>
              <a:gd name="connsiteY123" fmla="*/ 1104277 h 3312176"/>
              <a:gd name="connsiteX124" fmla="*/ 1258627 w 3303660"/>
              <a:gd name="connsiteY124" fmla="*/ 1228206 h 3312176"/>
              <a:gd name="connsiteX125" fmla="*/ 1235417 w 3303660"/>
              <a:gd name="connsiteY125" fmla="*/ 1361481 h 3312176"/>
              <a:gd name="connsiteX126" fmla="*/ 1415406 w 3303660"/>
              <a:gd name="connsiteY126" fmla="*/ 1246589 h 3312176"/>
              <a:gd name="connsiteX127" fmla="*/ 1535306 w 3303660"/>
              <a:gd name="connsiteY127" fmla="*/ 1181751 h 3312176"/>
              <a:gd name="connsiteX128" fmla="*/ 1605495 w 3303660"/>
              <a:gd name="connsiteY128" fmla="*/ 1148774 h 3312176"/>
              <a:gd name="connsiteX129" fmla="*/ 1595145 w 3303660"/>
              <a:gd name="connsiteY129" fmla="*/ 1144179 h 3312176"/>
              <a:gd name="connsiteX130" fmla="*/ 1334913 w 3303660"/>
              <a:gd name="connsiteY130" fmla="*/ 1062344 h 3312176"/>
              <a:gd name="connsiteX131" fmla="*/ 1997478 w 3303660"/>
              <a:gd name="connsiteY131" fmla="*/ 1057067 h 3312176"/>
              <a:gd name="connsiteX132" fmla="*/ 1968747 w 3303660"/>
              <a:gd name="connsiteY132" fmla="*/ 1062344 h 3312176"/>
              <a:gd name="connsiteX133" fmla="*/ 1762254 w 3303660"/>
              <a:gd name="connsiteY133" fmla="*/ 1123571 h 3312176"/>
              <a:gd name="connsiteX134" fmla="*/ 1698719 w 3303660"/>
              <a:gd name="connsiteY134" fmla="*/ 1149034 h 3312176"/>
              <a:gd name="connsiteX135" fmla="*/ 1768354 w 3303660"/>
              <a:gd name="connsiteY135" fmla="*/ 1181751 h 3312176"/>
              <a:gd name="connsiteX136" fmla="*/ 1888254 w 3303660"/>
              <a:gd name="connsiteY136" fmla="*/ 1246589 h 3312176"/>
              <a:gd name="connsiteX137" fmla="*/ 2065846 w 3303660"/>
              <a:gd name="connsiteY137" fmla="*/ 1359951 h 3312176"/>
              <a:gd name="connsiteX138" fmla="*/ 2053769 w 3303660"/>
              <a:gd name="connsiteY138" fmla="*/ 1271924 h 3312176"/>
              <a:gd name="connsiteX139" fmla="*/ 2024896 w 3303660"/>
              <a:gd name="connsiteY139" fmla="*/ 1144321 h 3312176"/>
              <a:gd name="connsiteX140" fmla="*/ 2238630 w 3303660"/>
              <a:gd name="connsiteY140" fmla="*/ 1035674 h 3312176"/>
              <a:gd name="connsiteX141" fmla="*/ 2065076 w 3303660"/>
              <a:gd name="connsiteY141" fmla="*/ 1044651 h 3312176"/>
              <a:gd name="connsiteX142" fmla="*/ 2039861 w 3303660"/>
              <a:gd name="connsiteY142" fmla="*/ 1049282 h 3312176"/>
              <a:gd name="connsiteX143" fmla="*/ 2056222 w 3303660"/>
              <a:gd name="connsiteY143" fmla="*/ 1101349 h 3312176"/>
              <a:gd name="connsiteX144" fmla="*/ 2087519 w 3303660"/>
              <a:gd name="connsiteY144" fmla="*/ 1239667 h 3312176"/>
              <a:gd name="connsiteX145" fmla="*/ 2108480 w 3303660"/>
              <a:gd name="connsiteY145" fmla="*/ 1392441 h 3312176"/>
              <a:gd name="connsiteX146" fmla="*/ 2230306 w 3303660"/>
              <a:gd name="connsiteY146" fmla="*/ 1486981 h 3312176"/>
              <a:gd name="connsiteX147" fmla="*/ 2334444 w 3303660"/>
              <a:gd name="connsiteY147" fmla="*/ 1583244 h 3312176"/>
              <a:gd name="connsiteX148" fmla="*/ 2370244 w 3303660"/>
              <a:gd name="connsiteY148" fmla="*/ 1622236 h 3312176"/>
              <a:gd name="connsiteX149" fmla="*/ 2410435 w 3303660"/>
              <a:gd name="connsiteY149" fmla="*/ 1574278 h 3312176"/>
              <a:gd name="connsiteX150" fmla="*/ 2506549 w 3303660"/>
              <a:gd name="connsiteY150" fmla="*/ 1162615 h 3312176"/>
              <a:gd name="connsiteX151" fmla="*/ 2238630 w 3303660"/>
              <a:gd name="connsiteY151" fmla="*/ 1035674 h 3312176"/>
              <a:gd name="connsiteX152" fmla="*/ 1065030 w 3303660"/>
              <a:gd name="connsiteY152" fmla="*/ 1035674 h 3312176"/>
              <a:gd name="connsiteX153" fmla="*/ 797111 w 3303660"/>
              <a:gd name="connsiteY153" fmla="*/ 1162616 h 3312176"/>
              <a:gd name="connsiteX154" fmla="*/ 872500 w 3303660"/>
              <a:gd name="connsiteY154" fmla="*/ 1544819 h 3312176"/>
              <a:gd name="connsiteX155" fmla="*/ 931479 w 3303660"/>
              <a:gd name="connsiteY155" fmla="*/ 1622662 h 3312176"/>
              <a:gd name="connsiteX156" fmla="*/ 937775 w 3303660"/>
              <a:gd name="connsiteY156" fmla="*/ 1615598 h 3312176"/>
              <a:gd name="connsiteX157" fmla="*/ 1073354 w 3303660"/>
              <a:gd name="connsiteY157" fmla="*/ 1486981 h 3312176"/>
              <a:gd name="connsiteX158" fmla="*/ 1194648 w 3303660"/>
              <a:gd name="connsiteY158" fmla="*/ 1392853 h 3312176"/>
              <a:gd name="connsiteX159" fmla="*/ 1200240 w 3303660"/>
              <a:gd name="connsiteY159" fmla="*/ 1337957 h 3312176"/>
              <a:gd name="connsiteX160" fmla="*/ 1259737 w 3303660"/>
              <a:gd name="connsiteY160" fmla="*/ 1057943 h 3312176"/>
              <a:gd name="connsiteX161" fmla="*/ 1262952 w 3303660"/>
              <a:gd name="connsiteY161" fmla="*/ 1049127 h 3312176"/>
              <a:gd name="connsiteX162" fmla="*/ 1238585 w 3303660"/>
              <a:gd name="connsiteY162" fmla="*/ 1044651 h 3312176"/>
              <a:gd name="connsiteX163" fmla="*/ 1065030 w 3303660"/>
              <a:gd name="connsiteY163" fmla="*/ 1035674 h 3312176"/>
              <a:gd name="connsiteX164" fmla="*/ 1651830 w 3303660"/>
              <a:gd name="connsiteY164" fmla="*/ 669143 h 3312176"/>
              <a:gd name="connsiteX165" fmla="*/ 1343377 w 3303660"/>
              <a:gd name="connsiteY165" fmla="*/ 958212 h 3312176"/>
              <a:gd name="connsiteX166" fmla="*/ 1322260 w 3303660"/>
              <a:gd name="connsiteY166" fmla="*/ 1016118 h 3312176"/>
              <a:gd name="connsiteX167" fmla="*/ 1418099 w 3303660"/>
              <a:gd name="connsiteY167" fmla="*/ 1041044 h 3312176"/>
              <a:gd name="connsiteX168" fmla="*/ 1649267 w 3303660"/>
              <a:gd name="connsiteY168" fmla="*/ 1125799 h 3312176"/>
              <a:gd name="connsiteX169" fmla="*/ 1651830 w 3303660"/>
              <a:gd name="connsiteY169" fmla="*/ 1127004 h 3312176"/>
              <a:gd name="connsiteX170" fmla="*/ 1654393 w 3303660"/>
              <a:gd name="connsiteY170" fmla="*/ 1125799 h 3312176"/>
              <a:gd name="connsiteX171" fmla="*/ 1885561 w 3303660"/>
              <a:gd name="connsiteY171" fmla="*/ 1041044 h 3312176"/>
              <a:gd name="connsiteX172" fmla="*/ 1983117 w 3303660"/>
              <a:gd name="connsiteY172" fmla="*/ 1015672 h 3312176"/>
              <a:gd name="connsiteX173" fmla="*/ 1945134 w 3303660"/>
              <a:gd name="connsiteY173" fmla="*/ 925533 h 3312176"/>
              <a:gd name="connsiteX174" fmla="*/ 1651830 w 3303660"/>
              <a:gd name="connsiteY174" fmla="*/ 669143 h 3312176"/>
              <a:gd name="connsiteX175" fmla="*/ 1651830 w 3303660"/>
              <a:gd name="connsiteY175" fmla="*/ 586271 h 3312176"/>
              <a:gd name="connsiteX176" fmla="*/ 2016702 w 3303660"/>
              <a:gd name="connsiteY176" fmla="*/ 975585 h 3312176"/>
              <a:gd name="connsiteX177" fmla="*/ 2026501 w 3303660"/>
              <a:gd name="connsiteY177" fmla="*/ 1006768 h 3312176"/>
              <a:gd name="connsiteX178" fmla="*/ 2099775 w 3303660"/>
              <a:gd name="connsiteY178" fmla="*/ 993309 h 3312176"/>
              <a:gd name="connsiteX179" fmla="*/ 2287902 w 3303660"/>
              <a:gd name="connsiteY179" fmla="*/ 983579 h 3312176"/>
              <a:gd name="connsiteX180" fmla="*/ 2578319 w 3303660"/>
              <a:gd name="connsiteY180" fmla="*/ 1121179 h 3312176"/>
              <a:gd name="connsiteX181" fmla="*/ 2423599 w 3303660"/>
              <a:gd name="connsiteY181" fmla="*/ 1631826 h 3312176"/>
              <a:gd name="connsiteX182" fmla="*/ 2401654 w 3303660"/>
              <a:gd name="connsiteY182" fmla="*/ 1656448 h 3312176"/>
              <a:gd name="connsiteX183" fmla="*/ 2423599 w 3303660"/>
              <a:gd name="connsiteY183" fmla="*/ 1680351 h 3312176"/>
              <a:gd name="connsiteX184" fmla="*/ 2578319 w 3303660"/>
              <a:gd name="connsiteY184" fmla="*/ 2190997 h 3312176"/>
              <a:gd name="connsiteX185" fmla="*/ 2139780 w 3303660"/>
              <a:gd name="connsiteY185" fmla="*/ 2323885 h 3312176"/>
              <a:gd name="connsiteX186" fmla="*/ 2025824 w 3303660"/>
              <a:gd name="connsiteY186" fmla="*/ 2303865 h 3312176"/>
              <a:gd name="connsiteX187" fmla="*/ 1986184 w 3303660"/>
              <a:gd name="connsiteY187" fmla="*/ 2412563 h 3312176"/>
              <a:gd name="connsiteX188" fmla="*/ 1651830 w 3303660"/>
              <a:gd name="connsiteY188" fmla="*/ 2725905 h 3312176"/>
              <a:gd name="connsiteX189" fmla="*/ 1286958 w 3303660"/>
              <a:gd name="connsiteY189" fmla="*/ 2336591 h 3312176"/>
              <a:gd name="connsiteX190" fmla="*/ 1276735 w 3303660"/>
              <a:gd name="connsiteY190" fmla="*/ 2304058 h 3312176"/>
              <a:gd name="connsiteX191" fmla="*/ 1163881 w 3303660"/>
              <a:gd name="connsiteY191" fmla="*/ 2323885 h 3312176"/>
              <a:gd name="connsiteX192" fmla="*/ 725341 w 3303660"/>
              <a:gd name="connsiteY192" fmla="*/ 2190997 h 3312176"/>
              <a:gd name="connsiteX193" fmla="*/ 880061 w 3303660"/>
              <a:gd name="connsiteY193" fmla="*/ 1680351 h 3312176"/>
              <a:gd name="connsiteX194" fmla="*/ 902006 w 3303660"/>
              <a:gd name="connsiteY194" fmla="*/ 1655729 h 3312176"/>
              <a:gd name="connsiteX195" fmla="*/ 880061 w 3303660"/>
              <a:gd name="connsiteY195" fmla="*/ 1631826 h 3312176"/>
              <a:gd name="connsiteX196" fmla="*/ 725341 w 3303660"/>
              <a:gd name="connsiteY196" fmla="*/ 1121179 h 3312176"/>
              <a:gd name="connsiteX197" fmla="*/ 1015758 w 3303660"/>
              <a:gd name="connsiteY197" fmla="*/ 983579 h 3312176"/>
              <a:gd name="connsiteX198" fmla="*/ 1203885 w 3303660"/>
              <a:gd name="connsiteY198" fmla="*/ 993309 h 3312176"/>
              <a:gd name="connsiteX199" fmla="*/ 1278322 w 3303660"/>
              <a:gd name="connsiteY199" fmla="*/ 1006981 h 3312176"/>
              <a:gd name="connsiteX200" fmla="*/ 1317476 w 3303660"/>
              <a:gd name="connsiteY200" fmla="*/ 899613 h 3312176"/>
              <a:gd name="connsiteX201" fmla="*/ 1651830 w 3303660"/>
              <a:gd name="connsiteY201" fmla="*/ 586271 h 3312176"/>
              <a:gd name="connsiteX202" fmla="*/ 718552 w 3303660"/>
              <a:gd name="connsiteY202" fmla="*/ 454117 h 3312176"/>
              <a:gd name="connsiteX203" fmla="*/ 447186 w 3303660"/>
              <a:gd name="connsiteY203" fmla="*/ 725483 h 3312176"/>
              <a:gd name="connsiteX204" fmla="*/ 447186 w 3303660"/>
              <a:gd name="connsiteY204" fmla="*/ 2572166 h 3312176"/>
              <a:gd name="connsiteX205" fmla="*/ 718552 w 3303660"/>
              <a:gd name="connsiteY205" fmla="*/ 2843532 h 3312176"/>
              <a:gd name="connsiteX206" fmla="*/ 2565237 w 3303660"/>
              <a:gd name="connsiteY206" fmla="*/ 2843532 h 3312176"/>
              <a:gd name="connsiteX207" fmla="*/ 2836604 w 3303660"/>
              <a:gd name="connsiteY207" fmla="*/ 2572166 h 3312176"/>
              <a:gd name="connsiteX208" fmla="*/ 2836604 w 3303660"/>
              <a:gd name="connsiteY208" fmla="*/ 725483 h 3312176"/>
              <a:gd name="connsiteX209" fmla="*/ 2565237 w 3303660"/>
              <a:gd name="connsiteY209" fmla="*/ 454117 h 3312176"/>
              <a:gd name="connsiteX210" fmla="*/ 882578 w 3303660"/>
              <a:gd name="connsiteY210" fmla="*/ 0 h 3312176"/>
              <a:gd name="connsiteX211" fmla="*/ 902613 w 3303660"/>
              <a:gd name="connsiteY211" fmla="*/ 0 h 3312176"/>
              <a:gd name="connsiteX212" fmla="*/ 943684 w 3303660"/>
              <a:gd name="connsiteY212" fmla="*/ 41071 h 3312176"/>
              <a:gd name="connsiteX213" fmla="*/ 943684 w 3303660"/>
              <a:gd name="connsiteY213" fmla="*/ 373063 h 3312176"/>
              <a:gd name="connsiteX214" fmla="*/ 1341040 w 3303660"/>
              <a:gd name="connsiteY214" fmla="*/ 373063 h 3312176"/>
              <a:gd name="connsiteX215" fmla="*/ 1341040 w 3303660"/>
              <a:gd name="connsiteY215" fmla="*/ 41071 h 3312176"/>
              <a:gd name="connsiteX216" fmla="*/ 1382111 w 3303660"/>
              <a:gd name="connsiteY216" fmla="*/ 0 h 3312176"/>
              <a:gd name="connsiteX217" fmla="*/ 1402147 w 3303660"/>
              <a:gd name="connsiteY217" fmla="*/ 0 h 3312176"/>
              <a:gd name="connsiteX218" fmla="*/ 1443217 w 3303660"/>
              <a:gd name="connsiteY218" fmla="*/ 41071 h 3312176"/>
              <a:gd name="connsiteX219" fmla="*/ 1443217 w 3303660"/>
              <a:gd name="connsiteY219" fmla="*/ 373063 h 3312176"/>
              <a:gd name="connsiteX220" fmla="*/ 1840574 w 3303660"/>
              <a:gd name="connsiteY220" fmla="*/ 373063 h 3312176"/>
              <a:gd name="connsiteX221" fmla="*/ 1840574 w 3303660"/>
              <a:gd name="connsiteY221" fmla="*/ 41071 h 3312176"/>
              <a:gd name="connsiteX222" fmla="*/ 1881644 w 3303660"/>
              <a:gd name="connsiteY222" fmla="*/ 0 h 3312176"/>
              <a:gd name="connsiteX223" fmla="*/ 1901680 w 3303660"/>
              <a:gd name="connsiteY223" fmla="*/ 0 h 3312176"/>
              <a:gd name="connsiteX224" fmla="*/ 1942751 w 3303660"/>
              <a:gd name="connsiteY224" fmla="*/ 41071 h 3312176"/>
              <a:gd name="connsiteX225" fmla="*/ 1942751 w 3303660"/>
              <a:gd name="connsiteY225" fmla="*/ 373063 h 3312176"/>
              <a:gd name="connsiteX226" fmla="*/ 2340106 w 3303660"/>
              <a:gd name="connsiteY226" fmla="*/ 373063 h 3312176"/>
              <a:gd name="connsiteX227" fmla="*/ 2340106 w 3303660"/>
              <a:gd name="connsiteY227" fmla="*/ 41071 h 3312176"/>
              <a:gd name="connsiteX228" fmla="*/ 2381177 w 3303660"/>
              <a:gd name="connsiteY228" fmla="*/ 0 h 3312176"/>
              <a:gd name="connsiteX229" fmla="*/ 2401212 w 3303660"/>
              <a:gd name="connsiteY229" fmla="*/ 0 h 3312176"/>
              <a:gd name="connsiteX230" fmla="*/ 2442283 w 3303660"/>
              <a:gd name="connsiteY230" fmla="*/ 41071 h 3312176"/>
              <a:gd name="connsiteX231" fmla="*/ 2442283 w 3303660"/>
              <a:gd name="connsiteY231" fmla="*/ 373063 h 3312176"/>
              <a:gd name="connsiteX232" fmla="*/ 2627880 w 3303660"/>
              <a:gd name="connsiteY232" fmla="*/ 373063 h 3312176"/>
              <a:gd name="connsiteX233" fmla="*/ 2917657 w 3303660"/>
              <a:gd name="connsiteY233" fmla="*/ 662840 h 3312176"/>
              <a:gd name="connsiteX234" fmla="*/ 2917657 w 3303660"/>
              <a:gd name="connsiteY234" fmla="*/ 848438 h 3312176"/>
              <a:gd name="connsiteX235" fmla="*/ 3262590 w 3303660"/>
              <a:gd name="connsiteY235" fmla="*/ 848438 h 3312176"/>
              <a:gd name="connsiteX236" fmla="*/ 3303660 w 3303660"/>
              <a:gd name="connsiteY236" fmla="*/ 889508 h 3312176"/>
              <a:gd name="connsiteX237" fmla="*/ 3303660 w 3303660"/>
              <a:gd name="connsiteY237" fmla="*/ 909544 h 3312176"/>
              <a:gd name="connsiteX238" fmla="*/ 3262590 w 3303660"/>
              <a:gd name="connsiteY238" fmla="*/ 950615 h 3312176"/>
              <a:gd name="connsiteX239" fmla="*/ 2917657 w 3303660"/>
              <a:gd name="connsiteY239" fmla="*/ 950615 h 3312176"/>
              <a:gd name="connsiteX240" fmla="*/ 2917657 w 3303660"/>
              <a:gd name="connsiteY240" fmla="*/ 1347971 h 3312176"/>
              <a:gd name="connsiteX241" fmla="*/ 3262590 w 3303660"/>
              <a:gd name="connsiteY241" fmla="*/ 1347971 h 3312176"/>
              <a:gd name="connsiteX242" fmla="*/ 3303660 w 3303660"/>
              <a:gd name="connsiteY242" fmla="*/ 1389041 h 3312176"/>
              <a:gd name="connsiteX243" fmla="*/ 3303660 w 3303660"/>
              <a:gd name="connsiteY243" fmla="*/ 1409077 h 3312176"/>
              <a:gd name="connsiteX244" fmla="*/ 3262590 w 3303660"/>
              <a:gd name="connsiteY244" fmla="*/ 1450148 h 3312176"/>
              <a:gd name="connsiteX245" fmla="*/ 2917657 w 3303660"/>
              <a:gd name="connsiteY245" fmla="*/ 1450148 h 3312176"/>
              <a:gd name="connsiteX246" fmla="*/ 2917657 w 3303660"/>
              <a:gd name="connsiteY246" fmla="*/ 1847504 h 3312176"/>
              <a:gd name="connsiteX247" fmla="*/ 3262590 w 3303660"/>
              <a:gd name="connsiteY247" fmla="*/ 1847504 h 3312176"/>
              <a:gd name="connsiteX248" fmla="*/ 3303660 w 3303660"/>
              <a:gd name="connsiteY248" fmla="*/ 1888574 h 3312176"/>
              <a:gd name="connsiteX249" fmla="*/ 3303660 w 3303660"/>
              <a:gd name="connsiteY249" fmla="*/ 1908610 h 3312176"/>
              <a:gd name="connsiteX250" fmla="*/ 3262590 w 3303660"/>
              <a:gd name="connsiteY250" fmla="*/ 1949681 h 3312176"/>
              <a:gd name="connsiteX251" fmla="*/ 2917657 w 3303660"/>
              <a:gd name="connsiteY251" fmla="*/ 1949681 h 3312176"/>
              <a:gd name="connsiteX252" fmla="*/ 2917657 w 3303660"/>
              <a:gd name="connsiteY252" fmla="*/ 2347036 h 3312176"/>
              <a:gd name="connsiteX253" fmla="*/ 3262590 w 3303660"/>
              <a:gd name="connsiteY253" fmla="*/ 2347036 h 3312176"/>
              <a:gd name="connsiteX254" fmla="*/ 3303660 w 3303660"/>
              <a:gd name="connsiteY254" fmla="*/ 2388106 h 3312176"/>
              <a:gd name="connsiteX255" fmla="*/ 3303660 w 3303660"/>
              <a:gd name="connsiteY255" fmla="*/ 2408142 h 3312176"/>
              <a:gd name="connsiteX256" fmla="*/ 3262590 w 3303660"/>
              <a:gd name="connsiteY256" fmla="*/ 2449213 h 3312176"/>
              <a:gd name="connsiteX257" fmla="*/ 2917657 w 3303660"/>
              <a:gd name="connsiteY257" fmla="*/ 2449213 h 3312176"/>
              <a:gd name="connsiteX258" fmla="*/ 2917657 w 3303660"/>
              <a:gd name="connsiteY258" fmla="*/ 2634809 h 3312176"/>
              <a:gd name="connsiteX259" fmla="*/ 2627880 w 3303660"/>
              <a:gd name="connsiteY259" fmla="*/ 2924586 h 3312176"/>
              <a:gd name="connsiteX260" fmla="*/ 655909 w 3303660"/>
              <a:gd name="connsiteY260" fmla="*/ 2924586 h 3312176"/>
              <a:gd name="connsiteX261" fmla="*/ 366132 w 3303660"/>
              <a:gd name="connsiteY261" fmla="*/ 2634809 h 3312176"/>
              <a:gd name="connsiteX262" fmla="*/ 366132 w 3303660"/>
              <a:gd name="connsiteY262" fmla="*/ 2449213 h 3312176"/>
              <a:gd name="connsiteX263" fmla="*/ 41071 w 3303660"/>
              <a:gd name="connsiteY263" fmla="*/ 2449213 h 3312176"/>
              <a:gd name="connsiteX264" fmla="*/ 0 w 3303660"/>
              <a:gd name="connsiteY264" fmla="*/ 2408142 h 3312176"/>
              <a:gd name="connsiteX265" fmla="*/ 0 w 3303660"/>
              <a:gd name="connsiteY265" fmla="*/ 2388106 h 3312176"/>
              <a:gd name="connsiteX266" fmla="*/ 41071 w 3303660"/>
              <a:gd name="connsiteY266" fmla="*/ 2347036 h 3312176"/>
              <a:gd name="connsiteX267" fmla="*/ 366132 w 3303660"/>
              <a:gd name="connsiteY267" fmla="*/ 2347036 h 3312176"/>
              <a:gd name="connsiteX268" fmla="*/ 366132 w 3303660"/>
              <a:gd name="connsiteY268" fmla="*/ 1949681 h 3312176"/>
              <a:gd name="connsiteX269" fmla="*/ 41071 w 3303660"/>
              <a:gd name="connsiteY269" fmla="*/ 1949681 h 3312176"/>
              <a:gd name="connsiteX270" fmla="*/ 0 w 3303660"/>
              <a:gd name="connsiteY270" fmla="*/ 1908610 h 3312176"/>
              <a:gd name="connsiteX271" fmla="*/ 0 w 3303660"/>
              <a:gd name="connsiteY271" fmla="*/ 1888574 h 3312176"/>
              <a:gd name="connsiteX272" fmla="*/ 41071 w 3303660"/>
              <a:gd name="connsiteY272" fmla="*/ 1847504 h 3312176"/>
              <a:gd name="connsiteX273" fmla="*/ 366132 w 3303660"/>
              <a:gd name="connsiteY273" fmla="*/ 1847504 h 3312176"/>
              <a:gd name="connsiteX274" fmla="*/ 366132 w 3303660"/>
              <a:gd name="connsiteY274" fmla="*/ 1450148 h 3312176"/>
              <a:gd name="connsiteX275" fmla="*/ 41071 w 3303660"/>
              <a:gd name="connsiteY275" fmla="*/ 1450148 h 3312176"/>
              <a:gd name="connsiteX276" fmla="*/ 0 w 3303660"/>
              <a:gd name="connsiteY276" fmla="*/ 1409077 h 3312176"/>
              <a:gd name="connsiteX277" fmla="*/ 0 w 3303660"/>
              <a:gd name="connsiteY277" fmla="*/ 1389041 h 3312176"/>
              <a:gd name="connsiteX278" fmla="*/ 41071 w 3303660"/>
              <a:gd name="connsiteY278" fmla="*/ 1347971 h 3312176"/>
              <a:gd name="connsiteX279" fmla="*/ 366132 w 3303660"/>
              <a:gd name="connsiteY279" fmla="*/ 1347971 h 3312176"/>
              <a:gd name="connsiteX280" fmla="*/ 366132 w 3303660"/>
              <a:gd name="connsiteY280" fmla="*/ 950615 h 3312176"/>
              <a:gd name="connsiteX281" fmla="*/ 41071 w 3303660"/>
              <a:gd name="connsiteY281" fmla="*/ 950615 h 3312176"/>
              <a:gd name="connsiteX282" fmla="*/ 0 w 3303660"/>
              <a:gd name="connsiteY282" fmla="*/ 909544 h 3312176"/>
              <a:gd name="connsiteX283" fmla="*/ 0 w 3303660"/>
              <a:gd name="connsiteY283" fmla="*/ 889508 h 3312176"/>
              <a:gd name="connsiteX284" fmla="*/ 41071 w 3303660"/>
              <a:gd name="connsiteY284" fmla="*/ 848438 h 3312176"/>
              <a:gd name="connsiteX285" fmla="*/ 366132 w 3303660"/>
              <a:gd name="connsiteY285" fmla="*/ 848438 h 3312176"/>
              <a:gd name="connsiteX286" fmla="*/ 366132 w 3303660"/>
              <a:gd name="connsiteY286" fmla="*/ 662840 h 3312176"/>
              <a:gd name="connsiteX287" fmla="*/ 655909 w 3303660"/>
              <a:gd name="connsiteY287" fmla="*/ 373063 h 3312176"/>
              <a:gd name="connsiteX288" fmla="*/ 841507 w 3303660"/>
              <a:gd name="connsiteY288" fmla="*/ 373063 h 3312176"/>
              <a:gd name="connsiteX289" fmla="*/ 841507 w 3303660"/>
              <a:gd name="connsiteY289" fmla="*/ 41071 h 3312176"/>
              <a:gd name="connsiteX290" fmla="*/ 882578 w 3303660"/>
              <a:gd name="connsiteY290" fmla="*/ 0 h 331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303660" h="3312176">
                <a:moveTo>
                  <a:pt x="2340106" y="2926173"/>
                </a:moveTo>
                <a:lnTo>
                  <a:pt x="2442283" y="2926173"/>
                </a:lnTo>
                <a:lnTo>
                  <a:pt x="2442283" y="3271106"/>
                </a:lnTo>
                <a:cubicBezTo>
                  <a:pt x="2442283" y="3293788"/>
                  <a:pt x="2423895" y="3312176"/>
                  <a:pt x="2401212" y="3312176"/>
                </a:cubicBezTo>
                <a:lnTo>
                  <a:pt x="2381177" y="3312176"/>
                </a:lnTo>
                <a:cubicBezTo>
                  <a:pt x="2358494" y="3312176"/>
                  <a:pt x="2340106" y="3293788"/>
                  <a:pt x="2340106" y="3271106"/>
                </a:cubicBezTo>
                <a:close/>
                <a:moveTo>
                  <a:pt x="1840574" y="2926173"/>
                </a:moveTo>
                <a:lnTo>
                  <a:pt x="1942751" y="2926173"/>
                </a:lnTo>
                <a:lnTo>
                  <a:pt x="1942751" y="3271106"/>
                </a:lnTo>
                <a:cubicBezTo>
                  <a:pt x="1942751" y="3293788"/>
                  <a:pt x="1924363" y="3312176"/>
                  <a:pt x="1901680" y="3312176"/>
                </a:cubicBezTo>
                <a:lnTo>
                  <a:pt x="1881644" y="3312176"/>
                </a:lnTo>
                <a:cubicBezTo>
                  <a:pt x="1858962" y="3312176"/>
                  <a:pt x="1840574" y="3293788"/>
                  <a:pt x="1840574" y="3271106"/>
                </a:cubicBezTo>
                <a:close/>
                <a:moveTo>
                  <a:pt x="1341040" y="2926173"/>
                </a:moveTo>
                <a:lnTo>
                  <a:pt x="1443217" y="2926173"/>
                </a:lnTo>
                <a:lnTo>
                  <a:pt x="1443217" y="3271106"/>
                </a:lnTo>
                <a:cubicBezTo>
                  <a:pt x="1443217" y="3293788"/>
                  <a:pt x="1424830" y="3312176"/>
                  <a:pt x="1402147" y="3312176"/>
                </a:cubicBezTo>
                <a:lnTo>
                  <a:pt x="1382111" y="3312176"/>
                </a:lnTo>
                <a:cubicBezTo>
                  <a:pt x="1359428" y="3312176"/>
                  <a:pt x="1341040" y="3293788"/>
                  <a:pt x="1341040" y="3271106"/>
                </a:cubicBezTo>
                <a:close/>
                <a:moveTo>
                  <a:pt x="841507" y="2926173"/>
                </a:moveTo>
                <a:lnTo>
                  <a:pt x="943684" y="2926173"/>
                </a:lnTo>
                <a:lnTo>
                  <a:pt x="943684" y="3271106"/>
                </a:lnTo>
                <a:cubicBezTo>
                  <a:pt x="943684" y="3293788"/>
                  <a:pt x="925296" y="3312176"/>
                  <a:pt x="902613" y="3312176"/>
                </a:cubicBezTo>
                <a:lnTo>
                  <a:pt x="882578" y="3312176"/>
                </a:lnTo>
                <a:cubicBezTo>
                  <a:pt x="859895" y="3312176"/>
                  <a:pt x="841507" y="3293788"/>
                  <a:pt x="841507" y="3271106"/>
                </a:cubicBezTo>
                <a:close/>
                <a:moveTo>
                  <a:pt x="1651207" y="2183637"/>
                </a:moveTo>
                <a:lnTo>
                  <a:pt x="1509043" y="2241617"/>
                </a:lnTo>
                <a:cubicBezTo>
                  <a:pt x="1447640" y="2263254"/>
                  <a:pt x="1387655" y="2280984"/>
                  <a:pt x="1329868" y="2294723"/>
                </a:cubicBezTo>
                <a:lnTo>
                  <a:pt x="1320487" y="2296371"/>
                </a:lnTo>
                <a:lnTo>
                  <a:pt x="1358526" y="2386643"/>
                </a:lnTo>
                <a:cubicBezTo>
                  <a:pt x="1435993" y="2545942"/>
                  <a:pt x="1538900" y="2643033"/>
                  <a:pt x="1651830" y="2643033"/>
                </a:cubicBezTo>
                <a:cubicBezTo>
                  <a:pt x="1772289" y="2643033"/>
                  <a:pt x="1881343" y="2532565"/>
                  <a:pt x="1960283" y="2353964"/>
                </a:cubicBezTo>
                <a:lnTo>
                  <a:pt x="1981399" y="2296060"/>
                </a:lnTo>
                <a:lnTo>
                  <a:pt x="1973792" y="2294723"/>
                </a:lnTo>
                <a:cubicBezTo>
                  <a:pt x="1887112" y="2274114"/>
                  <a:pt x="1795486" y="2244526"/>
                  <a:pt x="1701544" y="2206242"/>
                </a:cubicBezTo>
                <a:close/>
                <a:moveTo>
                  <a:pt x="1237814" y="1952225"/>
                </a:moveTo>
                <a:lnTo>
                  <a:pt x="1249891" y="2040252"/>
                </a:lnTo>
                <a:cubicBezTo>
                  <a:pt x="1258169" y="2084530"/>
                  <a:pt x="1267834" y="2127158"/>
                  <a:pt x="1278764" y="2167855"/>
                </a:cubicBezTo>
                <a:lnTo>
                  <a:pt x="1305791" y="2253863"/>
                </a:lnTo>
                <a:lnTo>
                  <a:pt x="1354809" y="2245251"/>
                </a:lnTo>
                <a:cubicBezTo>
                  <a:pt x="1408119" y="2232576"/>
                  <a:pt x="1463458" y="2216219"/>
                  <a:pt x="1520105" y="2196258"/>
                </a:cubicBezTo>
                <a:lnTo>
                  <a:pt x="1603539" y="2162230"/>
                </a:lnTo>
                <a:lnTo>
                  <a:pt x="1559225" y="2142330"/>
                </a:lnTo>
                <a:cubicBezTo>
                  <a:pt x="1511426" y="2118875"/>
                  <a:pt x="1463377" y="2093283"/>
                  <a:pt x="1415406" y="2065587"/>
                </a:cubicBezTo>
                <a:close/>
                <a:moveTo>
                  <a:pt x="2068243" y="1950695"/>
                </a:moveTo>
                <a:lnTo>
                  <a:pt x="1888254" y="2065587"/>
                </a:lnTo>
                <a:lnTo>
                  <a:pt x="1698761" y="2164015"/>
                </a:lnTo>
                <a:lnTo>
                  <a:pt x="1825785" y="2210553"/>
                </a:lnTo>
                <a:cubicBezTo>
                  <a:pt x="1867746" y="2224168"/>
                  <a:pt x="1908869" y="2235745"/>
                  <a:pt x="1948852" y="2245252"/>
                </a:cubicBezTo>
                <a:lnTo>
                  <a:pt x="1996853" y="2253685"/>
                </a:lnTo>
                <a:lnTo>
                  <a:pt x="2013550" y="2207899"/>
                </a:lnTo>
                <a:cubicBezTo>
                  <a:pt x="2025309" y="2168519"/>
                  <a:pt x="2035844" y="2127117"/>
                  <a:pt x="2045033" y="2083970"/>
                </a:cubicBezTo>
                <a:close/>
                <a:moveTo>
                  <a:pt x="933416" y="1689940"/>
                </a:moveTo>
                <a:lnTo>
                  <a:pt x="893226" y="1737898"/>
                </a:lnTo>
                <a:cubicBezTo>
                  <a:pt x="778022" y="1895563"/>
                  <a:pt x="736882" y="2045240"/>
                  <a:pt x="797111" y="2149560"/>
                </a:cubicBezTo>
                <a:cubicBezTo>
                  <a:pt x="857341" y="2253880"/>
                  <a:pt x="1007536" y="2293091"/>
                  <a:pt x="1201680" y="2272154"/>
                </a:cubicBezTo>
                <a:lnTo>
                  <a:pt x="1263307" y="2261327"/>
                </a:lnTo>
                <a:lnTo>
                  <a:pt x="1247438" y="2210827"/>
                </a:lnTo>
                <a:cubicBezTo>
                  <a:pt x="1235591" y="2166713"/>
                  <a:pt x="1225114" y="2120506"/>
                  <a:pt x="1216141" y="2072509"/>
                </a:cubicBezTo>
                <a:lnTo>
                  <a:pt x="1195180" y="1919735"/>
                </a:lnTo>
                <a:lnTo>
                  <a:pt x="1073354" y="1825196"/>
                </a:lnTo>
                <a:cubicBezTo>
                  <a:pt x="1036274" y="1793427"/>
                  <a:pt x="1001496" y="1761250"/>
                  <a:pt x="969216" y="1728933"/>
                </a:cubicBezTo>
                <a:close/>
                <a:moveTo>
                  <a:pt x="2372181" y="1689515"/>
                </a:moveTo>
                <a:lnTo>
                  <a:pt x="2365885" y="1696578"/>
                </a:lnTo>
                <a:cubicBezTo>
                  <a:pt x="2325093" y="1739754"/>
                  <a:pt x="2279746" y="1782837"/>
                  <a:pt x="2230306" y="1825196"/>
                </a:cubicBezTo>
                <a:lnTo>
                  <a:pt x="2109012" y="1919323"/>
                </a:lnTo>
                <a:lnTo>
                  <a:pt x="2103420" y="1974219"/>
                </a:lnTo>
                <a:cubicBezTo>
                  <a:pt x="2089604" y="2074717"/>
                  <a:pt x="2069415" y="2168861"/>
                  <a:pt x="2043923" y="2254233"/>
                </a:cubicBezTo>
                <a:lnTo>
                  <a:pt x="2041277" y="2261489"/>
                </a:lnTo>
                <a:lnTo>
                  <a:pt x="2101981" y="2272154"/>
                </a:lnTo>
                <a:cubicBezTo>
                  <a:pt x="2296125" y="2293091"/>
                  <a:pt x="2446320" y="2253881"/>
                  <a:pt x="2506549" y="2149561"/>
                </a:cubicBezTo>
                <a:cubicBezTo>
                  <a:pt x="2563015" y="2051761"/>
                  <a:pt x="2530385" y="1914096"/>
                  <a:pt x="2431161" y="1767358"/>
                </a:cubicBezTo>
                <a:close/>
                <a:moveTo>
                  <a:pt x="1651830" y="1510830"/>
                </a:moveTo>
                <a:cubicBezTo>
                  <a:pt x="1571606" y="1510830"/>
                  <a:pt x="1506572" y="1575864"/>
                  <a:pt x="1506572" y="1656088"/>
                </a:cubicBezTo>
                <a:cubicBezTo>
                  <a:pt x="1506572" y="1736312"/>
                  <a:pt x="1571606" y="1801346"/>
                  <a:pt x="1651830" y="1801346"/>
                </a:cubicBezTo>
                <a:cubicBezTo>
                  <a:pt x="1732054" y="1801346"/>
                  <a:pt x="1797088" y="1736312"/>
                  <a:pt x="1797088" y="1656088"/>
                </a:cubicBezTo>
                <a:cubicBezTo>
                  <a:pt x="1797088" y="1575864"/>
                  <a:pt x="1732054" y="1510830"/>
                  <a:pt x="1651830" y="1510830"/>
                </a:cubicBezTo>
                <a:close/>
                <a:moveTo>
                  <a:pt x="1651830" y="1455128"/>
                </a:moveTo>
                <a:cubicBezTo>
                  <a:pt x="1762817" y="1455128"/>
                  <a:pt x="1852790" y="1545101"/>
                  <a:pt x="1852790" y="1656088"/>
                </a:cubicBezTo>
                <a:cubicBezTo>
                  <a:pt x="1852790" y="1767075"/>
                  <a:pt x="1762817" y="1857048"/>
                  <a:pt x="1651830" y="1857048"/>
                </a:cubicBezTo>
                <a:cubicBezTo>
                  <a:pt x="1540843" y="1857048"/>
                  <a:pt x="1450870" y="1767075"/>
                  <a:pt x="1450870" y="1656088"/>
                </a:cubicBezTo>
                <a:cubicBezTo>
                  <a:pt x="1450870" y="1545101"/>
                  <a:pt x="1540843" y="1455128"/>
                  <a:pt x="1651830" y="1455128"/>
                </a:cubicBezTo>
                <a:close/>
                <a:moveTo>
                  <a:pt x="2115300" y="1445608"/>
                </a:moveTo>
                <a:lnTo>
                  <a:pt x="2124678" y="1656088"/>
                </a:lnTo>
                <a:cubicBezTo>
                  <a:pt x="2124678" y="1711480"/>
                  <a:pt x="2122817" y="1765888"/>
                  <a:pt x="2119230" y="1819011"/>
                </a:cubicBezTo>
                <a:lnTo>
                  <a:pt x="2114307" y="1867338"/>
                </a:lnTo>
                <a:lnTo>
                  <a:pt x="2185495" y="1812095"/>
                </a:lnTo>
                <a:cubicBezTo>
                  <a:pt x="2231105" y="1773017"/>
                  <a:pt x="2272940" y="1733271"/>
                  <a:pt x="2310572" y="1693441"/>
                </a:cubicBezTo>
                <a:lnTo>
                  <a:pt x="2342538" y="1655297"/>
                </a:lnTo>
                <a:lnTo>
                  <a:pt x="2281566" y="1588888"/>
                </a:lnTo>
                <a:cubicBezTo>
                  <a:pt x="2251786" y="1559074"/>
                  <a:pt x="2219703" y="1529390"/>
                  <a:pt x="2185495" y="1500082"/>
                </a:cubicBezTo>
                <a:close/>
                <a:moveTo>
                  <a:pt x="1189353" y="1444838"/>
                </a:moveTo>
                <a:lnTo>
                  <a:pt x="1118166" y="1500081"/>
                </a:lnTo>
                <a:cubicBezTo>
                  <a:pt x="1072556" y="1539158"/>
                  <a:pt x="1030721" y="1578904"/>
                  <a:pt x="993089" y="1618735"/>
                </a:cubicBezTo>
                <a:lnTo>
                  <a:pt x="961123" y="1656879"/>
                </a:lnTo>
                <a:lnTo>
                  <a:pt x="1022095" y="1723290"/>
                </a:lnTo>
                <a:cubicBezTo>
                  <a:pt x="1051875" y="1753104"/>
                  <a:pt x="1083958" y="1782788"/>
                  <a:pt x="1118166" y="1812096"/>
                </a:cubicBezTo>
                <a:lnTo>
                  <a:pt x="1188360" y="1866568"/>
                </a:lnTo>
                <a:lnTo>
                  <a:pt x="1178982" y="1656088"/>
                </a:lnTo>
                <a:cubicBezTo>
                  <a:pt x="1178982" y="1600697"/>
                  <a:pt x="1180843" y="1546288"/>
                  <a:pt x="1184430" y="1493166"/>
                </a:cubicBezTo>
                <a:close/>
                <a:moveTo>
                  <a:pt x="1650494" y="1168749"/>
                </a:moveTo>
                <a:lnTo>
                  <a:pt x="1433721" y="1278311"/>
                </a:lnTo>
                <a:cubicBezTo>
                  <a:pt x="1374715" y="1312378"/>
                  <a:pt x="1318631" y="1348282"/>
                  <a:pt x="1265897" y="1385438"/>
                </a:cubicBezTo>
                <a:lnTo>
                  <a:pt x="1230064" y="1413245"/>
                </a:lnTo>
                <a:lnTo>
                  <a:pt x="1220637" y="1505786"/>
                </a:lnTo>
                <a:cubicBezTo>
                  <a:pt x="1217328" y="1554794"/>
                  <a:pt x="1215611" y="1604987"/>
                  <a:pt x="1215611" y="1656088"/>
                </a:cubicBezTo>
                <a:cubicBezTo>
                  <a:pt x="1215611" y="1724223"/>
                  <a:pt x="1218663" y="1790744"/>
                  <a:pt x="1224473" y="1854992"/>
                </a:cubicBezTo>
                <a:lnTo>
                  <a:pt x="1230554" y="1899311"/>
                </a:lnTo>
                <a:lnTo>
                  <a:pt x="1265897" y="1926738"/>
                </a:lnTo>
                <a:cubicBezTo>
                  <a:pt x="1318631" y="1963894"/>
                  <a:pt x="1374715" y="1999798"/>
                  <a:pt x="1433721" y="2033865"/>
                </a:cubicBezTo>
                <a:cubicBezTo>
                  <a:pt x="1477976" y="2059415"/>
                  <a:pt x="1522303" y="2083025"/>
                  <a:pt x="1566399" y="2104663"/>
                </a:cubicBezTo>
                <a:lnTo>
                  <a:pt x="1651255" y="2142770"/>
                </a:lnTo>
                <a:lnTo>
                  <a:pt x="1693253" y="2125641"/>
                </a:lnTo>
                <a:cubicBezTo>
                  <a:pt x="1751799" y="2098550"/>
                  <a:pt x="1810934" y="2067931"/>
                  <a:pt x="1869940" y="2033864"/>
                </a:cubicBezTo>
                <a:cubicBezTo>
                  <a:pt x="1928946" y="1999797"/>
                  <a:pt x="1985030" y="1963893"/>
                  <a:pt x="2037764" y="1926737"/>
                </a:cubicBezTo>
                <a:lnTo>
                  <a:pt x="2073596" y="1898931"/>
                </a:lnTo>
                <a:lnTo>
                  <a:pt x="2083023" y="1806390"/>
                </a:lnTo>
                <a:cubicBezTo>
                  <a:pt x="2086332" y="1757383"/>
                  <a:pt x="2088049" y="1707189"/>
                  <a:pt x="2088049" y="1656088"/>
                </a:cubicBezTo>
                <a:cubicBezTo>
                  <a:pt x="2088049" y="1587954"/>
                  <a:pt x="2084997" y="1521432"/>
                  <a:pt x="2079187" y="1457184"/>
                </a:cubicBezTo>
                <a:lnTo>
                  <a:pt x="2073106" y="1412865"/>
                </a:lnTo>
                <a:lnTo>
                  <a:pt x="2037764" y="1385439"/>
                </a:lnTo>
                <a:cubicBezTo>
                  <a:pt x="1985030" y="1348283"/>
                  <a:pt x="1928946" y="1312379"/>
                  <a:pt x="1869940" y="1278312"/>
                </a:cubicBezTo>
                <a:cubicBezTo>
                  <a:pt x="1823841" y="1251697"/>
                  <a:pt x="1777664" y="1227187"/>
                  <a:pt x="1731751" y="1204819"/>
                </a:cubicBezTo>
                <a:close/>
                <a:moveTo>
                  <a:pt x="1307255" y="1057264"/>
                </a:moveTo>
                <a:lnTo>
                  <a:pt x="1290110" y="1104277"/>
                </a:lnTo>
                <a:cubicBezTo>
                  <a:pt x="1278351" y="1143657"/>
                  <a:pt x="1267816" y="1185059"/>
                  <a:pt x="1258627" y="1228206"/>
                </a:cubicBezTo>
                <a:lnTo>
                  <a:pt x="1235417" y="1361481"/>
                </a:lnTo>
                <a:lnTo>
                  <a:pt x="1415406" y="1246589"/>
                </a:lnTo>
                <a:cubicBezTo>
                  <a:pt x="1455382" y="1223509"/>
                  <a:pt x="1495412" y="1201890"/>
                  <a:pt x="1535306" y="1181751"/>
                </a:cubicBezTo>
                <a:lnTo>
                  <a:pt x="1605495" y="1148774"/>
                </a:lnTo>
                <a:lnTo>
                  <a:pt x="1595145" y="1144179"/>
                </a:lnTo>
                <a:cubicBezTo>
                  <a:pt x="1505060" y="1108086"/>
                  <a:pt x="1417402" y="1080709"/>
                  <a:pt x="1334913" y="1062344"/>
                </a:cubicBezTo>
                <a:close/>
                <a:moveTo>
                  <a:pt x="1997478" y="1057067"/>
                </a:moveTo>
                <a:lnTo>
                  <a:pt x="1968747" y="1062344"/>
                </a:lnTo>
                <a:cubicBezTo>
                  <a:pt x="1902757" y="1077036"/>
                  <a:pt x="1833457" y="1097495"/>
                  <a:pt x="1762254" y="1123571"/>
                </a:cubicBezTo>
                <a:lnTo>
                  <a:pt x="1698719" y="1149034"/>
                </a:lnTo>
                <a:lnTo>
                  <a:pt x="1768354" y="1181751"/>
                </a:lnTo>
                <a:cubicBezTo>
                  <a:pt x="1808248" y="1201890"/>
                  <a:pt x="1848279" y="1223509"/>
                  <a:pt x="1888254" y="1246589"/>
                </a:cubicBezTo>
                <a:lnTo>
                  <a:pt x="2065846" y="1359951"/>
                </a:lnTo>
                <a:lnTo>
                  <a:pt x="2053769" y="1271924"/>
                </a:lnTo>
                <a:cubicBezTo>
                  <a:pt x="2045491" y="1227646"/>
                  <a:pt x="2035826" y="1185018"/>
                  <a:pt x="2024896" y="1144321"/>
                </a:cubicBezTo>
                <a:close/>
                <a:moveTo>
                  <a:pt x="2238630" y="1035674"/>
                </a:moveTo>
                <a:cubicBezTo>
                  <a:pt x="2185726" y="1032722"/>
                  <a:pt x="2127406" y="1035765"/>
                  <a:pt x="2065076" y="1044651"/>
                </a:cubicBezTo>
                <a:lnTo>
                  <a:pt x="2039861" y="1049282"/>
                </a:lnTo>
                <a:lnTo>
                  <a:pt x="2056222" y="1101349"/>
                </a:lnTo>
                <a:cubicBezTo>
                  <a:pt x="2068069" y="1145463"/>
                  <a:pt x="2078546" y="1191670"/>
                  <a:pt x="2087519" y="1239667"/>
                </a:cubicBezTo>
                <a:lnTo>
                  <a:pt x="2108480" y="1392441"/>
                </a:lnTo>
                <a:lnTo>
                  <a:pt x="2230306" y="1486981"/>
                </a:lnTo>
                <a:cubicBezTo>
                  <a:pt x="2267386" y="1518750"/>
                  <a:pt x="2302164" y="1550926"/>
                  <a:pt x="2334444" y="1583244"/>
                </a:cubicBezTo>
                <a:lnTo>
                  <a:pt x="2370244" y="1622236"/>
                </a:lnTo>
                <a:lnTo>
                  <a:pt x="2410435" y="1574278"/>
                </a:lnTo>
                <a:cubicBezTo>
                  <a:pt x="2525639" y="1416613"/>
                  <a:pt x="2566779" y="1266935"/>
                  <a:pt x="2506549" y="1162615"/>
                </a:cubicBezTo>
                <a:cubicBezTo>
                  <a:pt x="2461377" y="1084375"/>
                  <a:pt x="2365601" y="1042759"/>
                  <a:pt x="2238630" y="1035674"/>
                </a:cubicBezTo>
                <a:close/>
                <a:moveTo>
                  <a:pt x="1065030" y="1035674"/>
                </a:moveTo>
                <a:cubicBezTo>
                  <a:pt x="938060" y="1042759"/>
                  <a:pt x="842283" y="1084376"/>
                  <a:pt x="797111" y="1162616"/>
                </a:cubicBezTo>
                <a:cubicBezTo>
                  <a:pt x="740646" y="1260415"/>
                  <a:pt x="773276" y="1398081"/>
                  <a:pt x="872500" y="1544819"/>
                </a:cubicBezTo>
                <a:lnTo>
                  <a:pt x="931479" y="1622662"/>
                </a:lnTo>
                <a:lnTo>
                  <a:pt x="937775" y="1615598"/>
                </a:lnTo>
                <a:cubicBezTo>
                  <a:pt x="978567" y="1572423"/>
                  <a:pt x="1023914" y="1529339"/>
                  <a:pt x="1073354" y="1486981"/>
                </a:cubicBezTo>
                <a:lnTo>
                  <a:pt x="1194648" y="1392853"/>
                </a:lnTo>
                <a:lnTo>
                  <a:pt x="1200240" y="1337957"/>
                </a:lnTo>
                <a:cubicBezTo>
                  <a:pt x="1214056" y="1237459"/>
                  <a:pt x="1234245" y="1143315"/>
                  <a:pt x="1259737" y="1057943"/>
                </a:cubicBezTo>
                <a:lnTo>
                  <a:pt x="1262952" y="1049127"/>
                </a:lnTo>
                <a:lnTo>
                  <a:pt x="1238585" y="1044651"/>
                </a:lnTo>
                <a:cubicBezTo>
                  <a:pt x="1176254" y="1035765"/>
                  <a:pt x="1117934" y="1032722"/>
                  <a:pt x="1065030" y="1035674"/>
                </a:cubicBezTo>
                <a:close/>
                <a:moveTo>
                  <a:pt x="1651830" y="669143"/>
                </a:moveTo>
                <a:cubicBezTo>
                  <a:pt x="1531372" y="669143"/>
                  <a:pt x="1422317" y="779610"/>
                  <a:pt x="1343377" y="958212"/>
                </a:cubicBezTo>
                <a:lnTo>
                  <a:pt x="1322260" y="1016118"/>
                </a:lnTo>
                <a:lnTo>
                  <a:pt x="1418099" y="1041044"/>
                </a:lnTo>
                <a:cubicBezTo>
                  <a:pt x="1492837" y="1063181"/>
                  <a:pt x="1570400" y="1091487"/>
                  <a:pt x="1649267" y="1125799"/>
                </a:cubicBezTo>
                <a:lnTo>
                  <a:pt x="1651830" y="1127004"/>
                </a:lnTo>
                <a:lnTo>
                  <a:pt x="1654393" y="1125799"/>
                </a:lnTo>
                <a:cubicBezTo>
                  <a:pt x="1733260" y="1091487"/>
                  <a:pt x="1810823" y="1063181"/>
                  <a:pt x="1885561" y="1041044"/>
                </a:cubicBezTo>
                <a:lnTo>
                  <a:pt x="1983117" y="1015672"/>
                </a:lnTo>
                <a:lnTo>
                  <a:pt x="1945134" y="925533"/>
                </a:lnTo>
                <a:cubicBezTo>
                  <a:pt x="1867667" y="766233"/>
                  <a:pt x="1764760" y="669143"/>
                  <a:pt x="1651830" y="669143"/>
                </a:cubicBezTo>
                <a:close/>
                <a:moveTo>
                  <a:pt x="1651830" y="586271"/>
                </a:moveTo>
                <a:cubicBezTo>
                  <a:pt x="1798725" y="586271"/>
                  <a:pt x="1929975" y="737821"/>
                  <a:pt x="2016702" y="975585"/>
                </a:cubicBezTo>
                <a:lnTo>
                  <a:pt x="2026501" y="1006768"/>
                </a:lnTo>
                <a:lnTo>
                  <a:pt x="2099775" y="993309"/>
                </a:lnTo>
                <a:cubicBezTo>
                  <a:pt x="2167339" y="983677"/>
                  <a:pt x="2230556" y="980379"/>
                  <a:pt x="2287902" y="983579"/>
                </a:cubicBezTo>
                <a:cubicBezTo>
                  <a:pt x="2425533" y="991259"/>
                  <a:pt x="2529354" y="1036369"/>
                  <a:pt x="2578319" y="1121179"/>
                </a:cubicBezTo>
                <a:cubicBezTo>
                  <a:pt x="2651766" y="1248394"/>
                  <a:pt x="2586145" y="1437835"/>
                  <a:pt x="2423599" y="1631826"/>
                </a:cubicBezTo>
                <a:lnTo>
                  <a:pt x="2401654" y="1656448"/>
                </a:lnTo>
                <a:lnTo>
                  <a:pt x="2423599" y="1680351"/>
                </a:lnTo>
                <a:cubicBezTo>
                  <a:pt x="2586145" y="1874341"/>
                  <a:pt x="2651767" y="2063782"/>
                  <a:pt x="2578319" y="2190997"/>
                </a:cubicBezTo>
                <a:cubicBezTo>
                  <a:pt x="2513032" y="2304077"/>
                  <a:pt x="2350225" y="2346580"/>
                  <a:pt x="2139780" y="2323885"/>
                </a:cubicBezTo>
                <a:lnTo>
                  <a:pt x="2025824" y="2303865"/>
                </a:lnTo>
                <a:lnTo>
                  <a:pt x="1986184" y="2412563"/>
                </a:lnTo>
                <a:cubicBezTo>
                  <a:pt x="1900616" y="2606162"/>
                  <a:pt x="1782404" y="2725905"/>
                  <a:pt x="1651830" y="2725905"/>
                </a:cubicBezTo>
                <a:cubicBezTo>
                  <a:pt x="1504935" y="2725905"/>
                  <a:pt x="1373685" y="2574355"/>
                  <a:pt x="1286958" y="2336591"/>
                </a:cubicBezTo>
                <a:lnTo>
                  <a:pt x="1276735" y="2304058"/>
                </a:lnTo>
                <a:lnTo>
                  <a:pt x="1163881" y="2323885"/>
                </a:lnTo>
                <a:cubicBezTo>
                  <a:pt x="953435" y="2346580"/>
                  <a:pt x="790628" y="2304077"/>
                  <a:pt x="725341" y="2190997"/>
                </a:cubicBezTo>
                <a:cubicBezTo>
                  <a:pt x="651894" y="2063782"/>
                  <a:pt x="717515" y="1874341"/>
                  <a:pt x="880061" y="1680351"/>
                </a:cubicBezTo>
                <a:lnTo>
                  <a:pt x="902006" y="1655729"/>
                </a:lnTo>
                <a:lnTo>
                  <a:pt x="880061" y="1631826"/>
                </a:lnTo>
                <a:cubicBezTo>
                  <a:pt x="717515" y="1437835"/>
                  <a:pt x="651894" y="1248394"/>
                  <a:pt x="725341" y="1121179"/>
                </a:cubicBezTo>
                <a:cubicBezTo>
                  <a:pt x="774306" y="1036369"/>
                  <a:pt x="878126" y="991258"/>
                  <a:pt x="1015758" y="983579"/>
                </a:cubicBezTo>
                <a:cubicBezTo>
                  <a:pt x="1073105" y="980379"/>
                  <a:pt x="1136321" y="983677"/>
                  <a:pt x="1203885" y="993309"/>
                </a:cubicBezTo>
                <a:lnTo>
                  <a:pt x="1278322" y="1006981"/>
                </a:lnTo>
                <a:lnTo>
                  <a:pt x="1317476" y="899613"/>
                </a:lnTo>
                <a:cubicBezTo>
                  <a:pt x="1403045" y="706014"/>
                  <a:pt x="1521257" y="586271"/>
                  <a:pt x="1651830" y="586271"/>
                </a:cubicBezTo>
                <a:close/>
                <a:moveTo>
                  <a:pt x="718552" y="454117"/>
                </a:moveTo>
                <a:cubicBezTo>
                  <a:pt x="568681" y="454117"/>
                  <a:pt x="447186" y="575612"/>
                  <a:pt x="447186" y="725483"/>
                </a:cubicBezTo>
                <a:lnTo>
                  <a:pt x="447186" y="2572166"/>
                </a:lnTo>
                <a:cubicBezTo>
                  <a:pt x="447186" y="2722038"/>
                  <a:pt x="568681" y="2843532"/>
                  <a:pt x="718552" y="2843532"/>
                </a:cubicBezTo>
                <a:lnTo>
                  <a:pt x="2565237" y="2843532"/>
                </a:lnTo>
                <a:cubicBezTo>
                  <a:pt x="2715108" y="2843532"/>
                  <a:pt x="2836604" y="2722038"/>
                  <a:pt x="2836604" y="2572166"/>
                </a:cubicBezTo>
                <a:lnTo>
                  <a:pt x="2836604" y="725483"/>
                </a:lnTo>
                <a:cubicBezTo>
                  <a:pt x="2836604" y="575612"/>
                  <a:pt x="2715108" y="454117"/>
                  <a:pt x="2565237" y="454117"/>
                </a:cubicBezTo>
                <a:close/>
                <a:moveTo>
                  <a:pt x="882578" y="0"/>
                </a:moveTo>
                <a:lnTo>
                  <a:pt x="902613" y="0"/>
                </a:lnTo>
                <a:cubicBezTo>
                  <a:pt x="925296" y="0"/>
                  <a:pt x="943684" y="18388"/>
                  <a:pt x="943684" y="41071"/>
                </a:cubicBezTo>
                <a:lnTo>
                  <a:pt x="943684" y="373063"/>
                </a:lnTo>
                <a:lnTo>
                  <a:pt x="1341040" y="373063"/>
                </a:lnTo>
                <a:lnTo>
                  <a:pt x="1341040" y="41071"/>
                </a:lnTo>
                <a:cubicBezTo>
                  <a:pt x="1341040" y="18388"/>
                  <a:pt x="1359428" y="0"/>
                  <a:pt x="1382111" y="0"/>
                </a:cubicBezTo>
                <a:lnTo>
                  <a:pt x="1402147" y="0"/>
                </a:lnTo>
                <a:cubicBezTo>
                  <a:pt x="1424830" y="0"/>
                  <a:pt x="1443217" y="18388"/>
                  <a:pt x="1443217" y="41071"/>
                </a:cubicBezTo>
                <a:lnTo>
                  <a:pt x="1443217" y="373063"/>
                </a:lnTo>
                <a:lnTo>
                  <a:pt x="1840574" y="373063"/>
                </a:lnTo>
                <a:lnTo>
                  <a:pt x="1840574" y="41071"/>
                </a:lnTo>
                <a:cubicBezTo>
                  <a:pt x="1840574" y="18388"/>
                  <a:pt x="1858962" y="0"/>
                  <a:pt x="1881644" y="0"/>
                </a:cubicBezTo>
                <a:lnTo>
                  <a:pt x="1901680" y="0"/>
                </a:lnTo>
                <a:cubicBezTo>
                  <a:pt x="1924363" y="0"/>
                  <a:pt x="1942751" y="18388"/>
                  <a:pt x="1942751" y="41071"/>
                </a:cubicBezTo>
                <a:lnTo>
                  <a:pt x="1942751" y="373063"/>
                </a:lnTo>
                <a:lnTo>
                  <a:pt x="2340106" y="373063"/>
                </a:lnTo>
                <a:lnTo>
                  <a:pt x="2340106" y="41071"/>
                </a:lnTo>
                <a:cubicBezTo>
                  <a:pt x="2340106" y="18388"/>
                  <a:pt x="2358494" y="0"/>
                  <a:pt x="2381177" y="0"/>
                </a:cubicBezTo>
                <a:lnTo>
                  <a:pt x="2401212" y="0"/>
                </a:lnTo>
                <a:cubicBezTo>
                  <a:pt x="2423895" y="0"/>
                  <a:pt x="2442283" y="18388"/>
                  <a:pt x="2442283" y="41071"/>
                </a:cubicBezTo>
                <a:lnTo>
                  <a:pt x="2442283" y="373063"/>
                </a:lnTo>
                <a:lnTo>
                  <a:pt x="2627880" y="373063"/>
                </a:lnTo>
                <a:cubicBezTo>
                  <a:pt x="2787920" y="373063"/>
                  <a:pt x="2917657" y="502801"/>
                  <a:pt x="2917657" y="662840"/>
                </a:cubicBezTo>
                <a:lnTo>
                  <a:pt x="2917657" y="848438"/>
                </a:lnTo>
                <a:lnTo>
                  <a:pt x="3262590" y="848438"/>
                </a:lnTo>
                <a:cubicBezTo>
                  <a:pt x="3285273" y="848438"/>
                  <a:pt x="3303660" y="866826"/>
                  <a:pt x="3303660" y="889508"/>
                </a:cubicBezTo>
                <a:lnTo>
                  <a:pt x="3303660" y="909544"/>
                </a:lnTo>
                <a:cubicBezTo>
                  <a:pt x="3303660" y="932227"/>
                  <a:pt x="3285273" y="950615"/>
                  <a:pt x="3262590" y="950615"/>
                </a:cubicBezTo>
                <a:lnTo>
                  <a:pt x="2917657" y="950615"/>
                </a:lnTo>
                <a:lnTo>
                  <a:pt x="2917657" y="1347971"/>
                </a:lnTo>
                <a:lnTo>
                  <a:pt x="3262590" y="1347971"/>
                </a:lnTo>
                <a:cubicBezTo>
                  <a:pt x="3285273" y="1347971"/>
                  <a:pt x="3303660" y="1366359"/>
                  <a:pt x="3303660" y="1389041"/>
                </a:cubicBezTo>
                <a:lnTo>
                  <a:pt x="3303660" y="1409077"/>
                </a:lnTo>
                <a:cubicBezTo>
                  <a:pt x="3303660" y="1431760"/>
                  <a:pt x="3285273" y="1450148"/>
                  <a:pt x="3262590" y="1450148"/>
                </a:cubicBezTo>
                <a:lnTo>
                  <a:pt x="2917657" y="1450148"/>
                </a:lnTo>
                <a:lnTo>
                  <a:pt x="2917657" y="1847504"/>
                </a:lnTo>
                <a:lnTo>
                  <a:pt x="3262590" y="1847504"/>
                </a:lnTo>
                <a:cubicBezTo>
                  <a:pt x="3285273" y="1847504"/>
                  <a:pt x="3303660" y="1865892"/>
                  <a:pt x="3303660" y="1888574"/>
                </a:cubicBezTo>
                <a:lnTo>
                  <a:pt x="3303660" y="1908610"/>
                </a:lnTo>
                <a:cubicBezTo>
                  <a:pt x="3303660" y="1931293"/>
                  <a:pt x="3285273" y="1949681"/>
                  <a:pt x="3262590" y="1949681"/>
                </a:cubicBezTo>
                <a:lnTo>
                  <a:pt x="2917657" y="1949681"/>
                </a:lnTo>
                <a:lnTo>
                  <a:pt x="2917657" y="2347036"/>
                </a:lnTo>
                <a:lnTo>
                  <a:pt x="3262590" y="2347036"/>
                </a:lnTo>
                <a:cubicBezTo>
                  <a:pt x="3285273" y="2347036"/>
                  <a:pt x="3303660" y="2365424"/>
                  <a:pt x="3303660" y="2388106"/>
                </a:cubicBezTo>
                <a:lnTo>
                  <a:pt x="3303660" y="2408142"/>
                </a:lnTo>
                <a:cubicBezTo>
                  <a:pt x="3303660" y="2430825"/>
                  <a:pt x="3285273" y="2449213"/>
                  <a:pt x="3262590" y="2449213"/>
                </a:cubicBezTo>
                <a:lnTo>
                  <a:pt x="2917657" y="2449213"/>
                </a:lnTo>
                <a:lnTo>
                  <a:pt x="2917657" y="2634809"/>
                </a:lnTo>
                <a:cubicBezTo>
                  <a:pt x="2917657" y="2794848"/>
                  <a:pt x="2787920" y="2924586"/>
                  <a:pt x="2627880" y="2924586"/>
                </a:cubicBezTo>
                <a:lnTo>
                  <a:pt x="655909" y="2924586"/>
                </a:lnTo>
                <a:cubicBezTo>
                  <a:pt x="495870" y="2924586"/>
                  <a:pt x="366132" y="2794848"/>
                  <a:pt x="366132" y="2634809"/>
                </a:cubicBezTo>
                <a:lnTo>
                  <a:pt x="366132" y="2449213"/>
                </a:lnTo>
                <a:lnTo>
                  <a:pt x="41071" y="2449213"/>
                </a:lnTo>
                <a:cubicBezTo>
                  <a:pt x="18388" y="2449213"/>
                  <a:pt x="0" y="2430825"/>
                  <a:pt x="0" y="2408142"/>
                </a:cubicBezTo>
                <a:lnTo>
                  <a:pt x="0" y="2388106"/>
                </a:lnTo>
                <a:cubicBezTo>
                  <a:pt x="0" y="2365424"/>
                  <a:pt x="18388" y="2347036"/>
                  <a:pt x="41071" y="2347036"/>
                </a:cubicBezTo>
                <a:lnTo>
                  <a:pt x="366132" y="2347036"/>
                </a:lnTo>
                <a:lnTo>
                  <a:pt x="366132" y="1949681"/>
                </a:lnTo>
                <a:lnTo>
                  <a:pt x="41071" y="1949681"/>
                </a:lnTo>
                <a:cubicBezTo>
                  <a:pt x="18388" y="1949681"/>
                  <a:pt x="0" y="1931293"/>
                  <a:pt x="0" y="1908610"/>
                </a:cubicBezTo>
                <a:lnTo>
                  <a:pt x="0" y="1888574"/>
                </a:lnTo>
                <a:cubicBezTo>
                  <a:pt x="0" y="1865892"/>
                  <a:pt x="18388" y="1847504"/>
                  <a:pt x="41071" y="1847504"/>
                </a:cubicBezTo>
                <a:lnTo>
                  <a:pt x="366132" y="1847504"/>
                </a:lnTo>
                <a:lnTo>
                  <a:pt x="366132" y="1450148"/>
                </a:lnTo>
                <a:lnTo>
                  <a:pt x="41071" y="1450148"/>
                </a:lnTo>
                <a:cubicBezTo>
                  <a:pt x="18388" y="1450148"/>
                  <a:pt x="0" y="1431760"/>
                  <a:pt x="0" y="1409077"/>
                </a:cubicBezTo>
                <a:lnTo>
                  <a:pt x="0" y="1389041"/>
                </a:lnTo>
                <a:cubicBezTo>
                  <a:pt x="0" y="1366359"/>
                  <a:pt x="18388" y="1347971"/>
                  <a:pt x="41071" y="1347971"/>
                </a:cubicBezTo>
                <a:lnTo>
                  <a:pt x="366132" y="1347971"/>
                </a:lnTo>
                <a:lnTo>
                  <a:pt x="366132" y="950615"/>
                </a:lnTo>
                <a:lnTo>
                  <a:pt x="41071" y="950615"/>
                </a:lnTo>
                <a:cubicBezTo>
                  <a:pt x="18388" y="950615"/>
                  <a:pt x="0" y="932227"/>
                  <a:pt x="0" y="909544"/>
                </a:cubicBezTo>
                <a:lnTo>
                  <a:pt x="0" y="889508"/>
                </a:lnTo>
                <a:cubicBezTo>
                  <a:pt x="0" y="866826"/>
                  <a:pt x="18388" y="848438"/>
                  <a:pt x="41071" y="848438"/>
                </a:cubicBezTo>
                <a:lnTo>
                  <a:pt x="366132" y="848438"/>
                </a:lnTo>
                <a:lnTo>
                  <a:pt x="366132" y="662840"/>
                </a:lnTo>
                <a:cubicBezTo>
                  <a:pt x="366132" y="502801"/>
                  <a:pt x="495870" y="373063"/>
                  <a:pt x="655909" y="373063"/>
                </a:cubicBezTo>
                <a:lnTo>
                  <a:pt x="841507" y="373063"/>
                </a:lnTo>
                <a:lnTo>
                  <a:pt x="841507" y="41071"/>
                </a:lnTo>
                <a:cubicBezTo>
                  <a:pt x="841507" y="18388"/>
                  <a:pt x="859895" y="0"/>
                  <a:pt x="882578" y="0"/>
                </a:cubicBezTo>
                <a:close/>
              </a:path>
            </a:pathLst>
          </a:custGeom>
          <a:solidFill>
            <a:srgbClr val="0033B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189738-2028-C340-856F-591B309ED5E0}"/>
              </a:ext>
            </a:extLst>
          </p:cNvPr>
          <p:cNvGrpSpPr/>
          <p:nvPr/>
        </p:nvGrpSpPr>
        <p:grpSpPr>
          <a:xfrm>
            <a:off x="1207506" y="3911972"/>
            <a:ext cx="897022" cy="899332"/>
            <a:chOff x="2234041" y="1754245"/>
            <a:chExt cx="1795373" cy="18000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DC5298C-149E-1A40-8FA5-0D2774D78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041" y="1754245"/>
              <a:ext cx="1795373" cy="1800000"/>
            </a:xfrm>
            <a:custGeom>
              <a:avLst/>
              <a:gdLst>
                <a:gd name="connsiteX0" fmla="*/ 3910961 w 5521325"/>
                <a:gd name="connsiteY0" fmla="*/ 4890438 h 5535555"/>
                <a:gd name="connsiteX1" fmla="*/ 4081727 w 5521325"/>
                <a:gd name="connsiteY1" fmla="*/ 4890438 h 5535555"/>
                <a:gd name="connsiteX2" fmla="*/ 4081727 w 5521325"/>
                <a:gd name="connsiteY2" fmla="*/ 5466916 h 5535555"/>
                <a:gd name="connsiteX3" fmla="*/ 4013086 w 5521325"/>
                <a:gd name="connsiteY3" fmla="*/ 5535555 h 5535555"/>
                <a:gd name="connsiteX4" fmla="*/ 3979602 w 5521325"/>
                <a:gd name="connsiteY4" fmla="*/ 5535555 h 5535555"/>
                <a:gd name="connsiteX5" fmla="*/ 3910961 w 5521325"/>
                <a:gd name="connsiteY5" fmla="*/ 5466916 h 5535555"/>
                <a:gd name="connsiteX6" fmla="*/ 3076106 w 5521325"/>
                <a:gd name="connsiteY6" fmla="*/ 4890438 h 5535555"/>
                <a:gd name="connsiteX7" fmla="*/ 3246872 w 5521325"/>
                <a:gd name="connsiteY7" fmla="*/ 4890438 h 5535555"/>
                <a:gd name="connsiteX8" fmla="*/ 3246872 w 5521325"/>
                <a:gd name="connsiteY8" fmla="*/ 5466916 h 5535555"/>
                <a:gd name="connsiteX9" fmla="*/ 3178231 w 5521325"/>
                <a:gd name="connsiteY9" fmla="*/ 5535555 h 5535555"/>
                <a:gd name="connsiteX10" fmla="*/ 3144745 w 5521325"/>
                <a:gd name="connsiteY10" fmla="*/ 5535555 h 5535555"/>
                <a:gd name="connsiteX11" fmla="*/ 3076106 w 5521325"/>
                <a:gd name="connsiteY11" fmla="*/ 5466916 h 5535555"/>
                <a:gd name="connsiteX12" fmla="*/ 2241247 w 5521325"/>
                <a:gd name="connsiteY12" fmla="*/ 4890438 h 5535555"/>
                <a:gd name="connsiteX13" fmla="*/ 2412013 w 5521325"/>
                <a:gd name="connsiteY13" fmla="*/ 4890438 h 5535555"/>
                <a:gd name="connsiteX14" fmla="*/ 2412013 w 5521325"/>
                <a:gd name="connsiteY14" fmla="*/ 5466916 h 5535555"/>
                <a:gd name="connsiteX15" fmla="*/ 2343374 w 5521325"/>
                <a:gd name="connsiteY15" fmla="*/ 5535555 h 5535555"/>
                <a:gd name="connsiteX16" fmla="*/ 2309888 w 5521325"/>
                <a:gd name="connsiteY16" fmla="*/ 5535555 h 5535555"/>
                <a:gd name="connsiteX17" fmla="*/ 2241247 w 5521325"/>
                <a:gd name="connsiteY17" fmla="*/ 5466916 h 5535555"/>
                <a:gd name="connsiteX18" fmla="*/ 1406390 w 5521325"/>
                <a:gd name="connsiteY18" fmla="*/ 4890438 h 5535555"/>
                <a:gd name="connsiteX19" fmla="*/ 1577156 w 5521325"/>
                <a:gd name="connsiteY19" fmla="*/ 4890438 h 5535555"/>
                <a:gd name="connsiteX20" fmla="*/ 1577156 w 5521325"/>
                <a:gd name="connsiteY20" fmla="*/ 5466916 h 5535555"/>
                <a:gd name="connsiteX21" fmla="*/ 1508515 w 5521325"/>
                <a:gd name="connsiteY21" fmla="*/ 5535555 h 5535555"/>
                <a:gd name="connsiteX22" fmla="*/ 1475031 w 5521325"/>
                <a:gd name="connsiteY22" fmla="*/ 5535555 h 5535555"/>
                <a:gd name="connsiteX23" fmla="*/ 1406390 w 5521325"/>
                <a:gd name="connsiteY23" fmla="*/ 5466916 h 5535555"/>
                <a:gd name="connsiteX24" fmla="*/ 1200898 w 5521325"/>
                <a:gd name="connsiteY24" fmla="*/ 758954 h 5535555"/>
                <a:gd name="connsiteX25" fmla="*/ 747371 w 5521325"/>
                <a:gd name="connsiteY25" fmla="*/ 1212481 h 5535555"/>
                <a:gd name="connsiteX26" fmla="*/ 747371 w 5521325"/>
                <a:gd name="connsiteY26" fmla="*/ 4298795 h 5535555"/>
                <a:gd name="connsiteX27" fmla="*/ 1200898 w 5521325"/>
                <a:gd name="connsiteY27" fmla="*/ 4752323 h 5535555"/>
                <a:gd name="connsiteX28" fmla="*/ 4287217 w 5521325"/>
                <a:gd name="connsiteY28" fmla="*/ 4752323 h 5535555"/>
                <a:gd name="connsiteX29" fmla="*/ 4740746 w 5521325"/>
                <a:gd name="connsiteY29" fmla="*/ 4298795 h 5535555"/>
                <a:gd name="connsiteX30" fmla="*/ 4740746 w 5521325"/>
                <a:gd name="connsiteY30" fmla="*/ 1212481 h 5535555"/>
                <a:gd name="connsiteX31" fmla="*/ 4287217 w 5521325"/>
                <a:gd name="connsiteY31" fmla="*/ 758954 h 5535555"/>
                <a:gd name="connsiteX32" fmla="*/ 1475031 w 5521325"/>
                <a:gd name="connsiteY32" fmla="*/ 0 h 5535555"/>
                <a:gd name="connsiteX33" fmla="*/ 1508515 w 5521325"/>
                <a:gd name="connsiteY33" fmla="*/ 0 h 5535555"/>
                <a:gd name="connsiteX34" fmla="*/ 1577156 w 5521325"/>
                <a:gd name="connsiteY34" fmla="*/ 68641 h 5535555"/>
                <a:gd name="connsiteX35" fmla="*/ 1577156 w 5521325"/>
                <a:gd name="connsiteY35" fmla="*/ 623491 h 5535555"/>
                <a:gd name="connsiteX36" fmla="*/ 2241247 w 5521325"/>
                <a:gd name="connsiteY36" fmla="*/ 623491 h 5535555"/>
                <a:gd name="connsiteX37" fmla="*/ 2241247 w 5521325"/>
                <a:gd name="connsiteY37" fmla="*/ 68641 h 5535555"/>
                <a:gd name="connsiteX38" fmla="*/ 2309888 w 5521325"/>
                <a:gd name="connsiteY38" fmla="*/ 0 h 5535555"/>
                <a:gd name="connsiteX39" fmla="*/ 2343374 w 5521325"/>
                <a:gd name="connsiteY39" fmla="*/ 0 h 5535555"/>
                <a:gd name="connsiteX40" fmla="*/ 2412013 w 5521325"/>
                <a:gd name="connsiteY40" fmla="*/ 68641 h 5535555"/>
                <a:gd name="connsiteX41" fmla="*/ 2412013 w 5521325"/>
                <a:gd name="connsiteY41" fmla="*/ 623491 h 5535555"/>
                <a:gd name="connsiteX42" fmla="*/ 3076106 w 5521325"/>
                <a:gd name="connsiteY42" fmla="*/ 623491 h 5535555"/>
                <a:gd name="connsiteX43" fmla="*/ 3076106 w 5521325"/>
                <a:gd name="connsiteY43" fmla="*/ 68641 h 5535555"/>
                <a:gd name="connsiteX44" fmla="*/ 3144745 w 5521325"/>
                <a:gd name="connsiteY44" fmla="*/ 0 h 5535555"/>
                <a:gd name="connsiteX45" fmla="*/ 3178231 w 5521325"/>
                <a:gd name="connsiteY45" fmla="*/ 0 h 5535555"/>
                <a:gd name="connsiteX46" fmla="*/ 3246872 w 5521325"/>
                <a:gd name="connsiteY46" fmla="*/ 68641 h 5535555"/>
                <a:gd name="connsiteX47" fmla="*/ 3246872 w 5521325"/>
                <a:gd name="connsiteY47" fmla="*/ 623491 h 5535555"/>
                <a:gd name="connsiteX48" fmla="*/ 3910961 w 5521325"/>
                <a:gd name="connsiteY48" fmla="*/ 623491 h 5535555"/>
                <a:gd name="connsiteX49" fmla="*/ 3910961 w 5521325"/>
                <a:gd name="connsiteY49" fmla="*/ 68641 h 5535555"/>
                <a:gd name="connsiteX50" fmla="*/ 3979602 w 5521325"/>
                <a:gd name="connsiteY50" fmla="*/ 0 h 5535555"/>
                <a:gd name="connsiteX51" fmla="*/ 4013086 w 5521325"/>
                <a:gd name="connsiteY51" fmla="*/ 0 h 5535555"/>
                <a:gd name="connsiteX52" fmla="*/ 4081727 w 5521325"/>
                <a:gd name="connsiteY52" fmla="*/ 68641 h 5535555"/>
                <a:gd name="connsiteX53" fmla="*/ 4081727 w 5521325"/>
                <a:gd name="connsiteY53" fmla="*/ 623491 h 5535555"/>
                <a:gd name="connsiteX54" fmla="*/ 4391911 w 5521325"/>
                <a:gd name="connsiteY54" fmla="*/ 623491 h 5535555"/>
                <a:gd name="connsiteX55" fmla="*/ 4876208 w 5521325"/>
                <a:gd name="connsiteY55" fmla="*/ 1107788 h 5535555"/>
                <a:gd name="connsiteX56" fmla="*/ 4876208 w 5521325"/>
                <a:gd name="connsiteY56" fmla="*/ 1417973 h 5535555"/>
                <a:gd name="connsiteX57" fmla="*/ 5452686 w 5521325"/>
                <a:gd name="connsiteY57" fmla="*/ 1417973 h 5535555"/>
                <a:gd name="connsiteX58" fmla="*/ 5521325 w 5521325"/>
                <a:gd name="connsiteY58" fmla="*/ 1486612 h 5535555"/>
                <a:gd name="connsiteX59" fmla="*/ 5521325 w 5521325"/>
                <a:gd name="connsiteY59" fmla="*/ 1520098 h 5535555"/>
                <a:gd name="connsiteX60" fmla="*/ 5452686 w 5521325"/>
                <a:gd name="connsiteY60" fmla="*/ 1588739 h 5535555"/>
                <a:gd name="connsiteX61" fmla="*/ 4876208 w 5521325"/>
                <a:gd name="connsiteY61" fmla="*/ 1588739 h 5535555"/>
                <a:gd name="connsiteX62" fmla="*/ 4876208 w 5521325"/>
                <a:gd name="connsiteY62" fmla="*/ 2252830 h 5535555"/>
                <a:gd name="connsiteX63" fmla="*/ 5452686 w 5521325"/>
                <a:gd name="connsiteY63" fmla="*/ 2252830 h 5535555"/>
                <a:gd name="connsiteX64" fmla="*/ 5521325 w 5521325"/>
                <a:gd name="connsiteY64" fmla="*/ 2321469 h 5535555"/>
                <a:gd name="connsiteX65" fmla="*/ 5521325 w 5521325"/>
                <a:gd name="connsiteY65" fmla="*/ 2354954 h 5535555"/>
                <a:gd name="connsiteX66" fmla="*/ 5452686 w 5521325"/>
                <a:gd name="connsiteY66" fmla="*/ 2423595 h 5535555"/>
                <a:gd name="connsiteX67" fmla="*/ 4876208 w 5521325"/>
                <a:gd name="connsiteY67" fmla="*/ 2423595 h 5535555"/>
                <a:gd name="connsiteX68" fmla="*/ 4876208 w 5521325"/>
                <a:gd name="connsiteY68" fmla="*/ 3087686 h 5535555"/>
                <a:gd name="connsiteX69" fmla="*/ 5452686 w 5521325"/>
                <a:gd name="connsiteY69" fmla="*/ 3087686 h 5535555"/>
                <a:gd name="connsiteX70" fmla="*/ 5521325 w 5521325"/>
                <a:gd name="connsiteY70" fmla="*/ 3156326 h 5535555"/>
                <a:gd name="connsiteX71" fmla="*/ 5521325 w 5521325"/>
                <a:gd name="connsiteY71" fmla="*/ 3189811 h 5535555"/>
                <a:gd name="connsiteX72" fmla="*/ 5452686 w 5521325"/>
                <a:gd name="connsiteY72" fmla="*/ 3258452 h 5535555"/>
                <a:gd name="connsiteX73" fmla="*/ 4876208 w 5521325"/>
                <a:gd name="connsiteY73" fmla="*/ 3258452 h 5535555"/>
                <a:gd name="connsiteX74" fmla="*/ 4876208 w 5521325"/>
                <a:gd name="connsiteY74" fmla="*/ 3922541 h 5535555"/>
                <a:gd name="connsiteX75" fmla="*/ 5452686 w 5521325"/>
                <a:gd name="connsiteY75" fmla="*/ 3922541 h 5535555"/>
                <a:gd name="connsiteX76" fmla="*/ 5521325 w 5521325"/>
                <a:gd name="connsiteY76" fmla="*/ 3991181 h 5535555"/>
                <a:gd name="connsiteX77" fmla="*/ 5521325 w 5521325"/>
                <a:gd name="connsiteY77" fmla="*/ 4024666 h 5535555"/>
                <a:gd name="connsiteX78" fmla="*/ 5452686 w 5521325"/>
                <a:gd name="connsiteY78" fmla="*/ 4093307 h 5535555"/>
                <a:gd name="connsiteX79" fmla="*/ 4876208 w 5521325"/>
                <a:gd name="connsiteY79" fmla="*/ 4093307 h 5535555"/>
                <a:gd name="connsiteX80" fmla="*/ 4876208 w 5521325"/>
                <a:gd name="connsiteY80" fmla="*/ 4403489 h 5535555"/>
                <a:gd name="connsiteX81" fmla="*/ 4391911 w 5521325"/>
                <a:gd name="connsiteY81" fmla="*/ 4887786 h 5535555"/>
                <a:gd name="connsiteX82" fmla="*/ 1096205 w 5521325"/>
                <a:gd name="connsiteY82" fmla="*/ 4887786 h 5535555"/>
                <a:gd name="connsiteX83" fmla="*/ 611907 w 5521325"/>
                <a:gd name="connsiteY83" fmla="*/ 4403489 h 5535555"/>
                <a:gd name="connsiteX84" fmla="*/ 611907 w 5521325"/>
                <a:gd name="connsiteY84" fmla="*/ 4093307 h 5535555"/>
                <a:gd name="connsiteX85" fmla="*/ 68641 w 5521325"/>
                <a:gd name="connsiteY85" fmla="*/ 4093307 h 5535555"/>
                <a:gd name="connsiteX86" fmla="*/ 0 w 5521325"/>
                <a:gd name="connsiteY86" fmla="*/ 4024666 h 5535555"/>
                <a:gd name="connsiteX87" fmla="*/ 0 w 5521325"/>
                <a:gd name="connsiteY87" fmla="*/ 3991181 h 5535555"/>
                <a:gd name="connsiteX88" fmla="*/ 68641 w 5521325"/>
                <a:gd name="connsiteY88" fmla="*/ 3922541 h 5535555"/>
                <a:gd name="connsiteX89" fmla="*/ 611907 w 5521325"/>
                <a:gd name="connsiteY89" fmla="*/ 3922541 h 5535555"/>
                <a:gd name="connsiteX90" fmla="*/ 611907 w 5521325"/>
                <a:gd name="connsiteY90" fmla="*/ 3258452 h 5535555"/>
                <a:gd name="connsiteX91" fmla="*/ 68641 w 5521325"/>
                <a:gd name="connsiteY91" fmla="*/ 3258452 h 5535555"/>
                <a:gd name="connsiteX92" fmla="*/ 0 w 5521325"/>
                <a:gd name="connsiteY92" fmla="*/ 3189811 h 5535555"/>
                <a:gd name="connsiteX93" fmla="*/ 0 w 5521325"/>
                <a:gd name="connsiteY93" fmla="*/ 3156326 h 5535555"/>
                <a:gd name="connsiteX94" fmla="*/ 68641 w 5521325"/>
                <a:gd name="connsiteY94" fmla="*/ 3087686 h 5535555"/>
                <a:gd name="connsiteX95" fmla="*/ 611907 w 5521325"/>
                <a:gd name="connsiteY95" fmla="*/ 3087686 h 5535555"/>
                <a:gd name="connsiteX96" fmla="*/ 611907 w 5521325"/>
                <a:gd name="connsiteY96" fmla="*/ 2423595 h 5535555"/>
                <a:gd name="connsiteX97" fmla="*/ 68641 w 5521325"/>
                <a:gd name="connsiteY97" fmla="*/ 2423595 h 5535555"/>
                <a:gd name="connsiteX98" fmla="*/ 0 w 5521325"/>
                <a:gd name="connsiteY98" fmla="*/ 2354954 h 5535555"/>
                <a:gd name="connsiteX99" fmla="*/ 0 w 5521325"/>
                <a:gd name="connsiteY99" fmla="*/ 2321469 h 5535555"/>
                <a:gd name="connsiteX100" fmla="*/ 68641 w 5521325"/>
                <a:gd name="connsiteY100" fmla="*/ 2252830 h 5535555"/>
                <a:gd name="connsiteX101" fmla="*/ 611907 w 5521325"/>
                <a:gd name="connsiteY101" fmla="*/ 2252830 h 5535555"/>
                <a:gd name="connsiteX102" fmla="*/ 611907 w 5521325"/>
                <a:gd name="connsiteY102" fmla="*/ 1588739 h 5535555"/>
                <a:gd name="connsiteX103" fmla="*/ 68641 w 5521325"/>
                <a:gd name="connsiteY103" fmla="*/ 1588739 h 5535555"/>
                <a:gd name="connsiteX104" fmla="*/ 0 w 5521325"/>
                <a:gd name="connsiteY104" fmla="*/ 1520098 h 5535555"/>
                <a:gd name="connsiteX105" fmla="*/ 0 w 5521325"/>
                <a:gd name="connsiteY105" fmla="*/ 1486612 h 5535555"/>
                <a:gd name="connsiteX106" fmla="*/ 68641 w 5521325"/>
                <a:gd name="connsiteY106" fmla="*/ 1417973 h 5535555"/>
                <a:gd name="connsiteX107" fmla="*/ 611907 w 5521325"/>
                <a:gd name="connsiteY107" fmla="*/ 1417973 h 5535555"/>
                <a:gd name="connsiteX108" fmla="*/ 611907 w 5521325"/>
                <a:gd name="connsiteY108" fmla="*/ 1107788 h 5535555"/>
                <a:gd name="connsiteX109" fmla="*/ 1096205 w 5521325"/>
                <a:gd name="connsiteY109" fmla="*/ 623491 h 5535555"/>
                <a:gd name="connsiteX110" fmla="*/ 1406390 w 5521325"/>
                <a:gd name="connsiteY110" fmla="*/ 623491 h 5535555"/>
                <a:gd name="connsiteX111" fmla="*/ 1406390 w 5521325"/>
                <a:gd name="connsiteY111" fmla="*/ 68641 h 5535555"/>
                <a:gd name="connsiteX112" fmla="*/ 1475031 w 5521325"/>
                <a:gd name="connsiteY112" fmla="*/ 0 h 553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21325" h="5535555">
                  <a:moveTo>
                    <a:pt x="3910961" y="4890438"/>
                  </a:moveTo>
                  <a:lnTo>
                    <a:pt x="4081727" y="4890438"/>
                  </a:lnTo>
                  <a:lnTo>
                    <a:pt x="4081727" y="5466916"/>
                  </a:lnTo>
                  <a:cubicBezTo>
                    <a:pt x="4081727" y="5504824"/>
                    <a:pt x="4050996" y="5535555"/>
                    <a:pt x="4013086" y="5535555"/>
                  </a:cubicBezTo>
                  <a:lnTo>
                    <a:pt x="3979602" y="5535555"/>
                  </a:lnTo>
                  <a:cubicBezTo>
                    <a:pt x="3941693" y="5535555"/>
                    <a:pt x="3910961" y="5504824"/>
                    <a:pt x="3910961" y="5466916"/>
                  </a:cubicBezTo>
                  <a:close/>
                  <a:moveTo>
                    <a:pt x="3076106" y="4890438"/>
                  </a:moveTo>
                  <a:lnTo>
                    <a:pt x="3246872" y="4890438"/>
                  </a:lnTo>
                  <a:lnTo>
                    <a:pt x="3246872" y="5466916"/>
                  </a:lnTo>
                  <a:cubicBezTo>
                    <a:pt x="3246872" y="5504824"/>
                    <a:pt x="3216140" y="5535555"/>
                    <a:pt x="3178231" y="5535555"/>
                  </a:cubicBezTo>
                  <a:lnTo>
                    <a:pt x="3144745" y="5535555"/>
                  </a:lnTo>
                  <a:cubicBezTo>
                    <a:pt x="3106837" y="5535555"/>
                    <a:pt x="3076106" y="5504824"/>
                    <a:pt x="3076106" y="5466916"/>
                  </a:cubicBezTo>
                  <a:close/>
                  <a:moveTo>
                    <a:pt x="2241247" y="4890438"/>
                  </a:moveTo>
                  <a:lnTo>
                    <a:pt x="2412013" y="4890438"/>
                  </a:lnTo>
                  <a:lnTo>
                    <a:pt x="2412013" y="5466916"/>
                  </a:lnTo>
                  <a:cubicBezTo>
                    <a:pt x="2412013" y="5504824"/>
                    <a:pt x="2381283" y="5535555"/>
                    <a:pt x="2343374" y="5535555"/>
                  </a:cubicBezTo>
                  <a:lnTo>
                    <a:pt x="2309888" y="5535555"/>
                  </a:lnTo>
                  <a:cubicBezTo>
                    <a:pt x="2271978" y="5535555"/>
                    <a:pt x="2241247" y="5504824"/>
                    <a:pt x="2241247" y="5466916"/>
                  </a:cubicBezTo>
                  <a:close/>
                  <a:moveTo>
                    <a:pt x="1406390" y="4890438"/>
                  </a:moveTo>
                  <a:lnTo>
                    <a:pt x="1577156" y="4890438"/>
                  </a:lnTo>
                  <a:lnTo>
                    <a:pt x="1577156" y="5466916"/>
                  </a:lnTo>
                  <a:cubicBezTo>
                    <a:pt x="1577156" y="5504824"/>
                    <a:pt x="1546424" y="5535555"/>
                    <a:pt x="1508515" y="5535555"/>
                  </a:cubicBezTo>
                  <a:lnTo>
                    <a:pt x="1475031" y="5535555"/>
                  </a:lnTo>
                  <a:cubicBezTo>
                    <a:pt x="1437121" y="5535555"/>
                    <a:pt x="1406390" y="5504824"/>
                    <a:pt x="1406390" y="5466916"/>
                  </a:cubicBezTo>
                  <a:close/>
                  <a:moveTo>
                    <a:pt x="1200898" y="758954"/>
                  </a:moveTo>
                  <a:cubicBezTo>
                    <a:pt x="950423" y="758954"/>
                    <a:pt x="747371" y="962006"/>
                    <a:pt x="747371" y="1212481"/>
                  </a:cubicBezTo>
                  <a:lnTo>
                    <a:pt x="747371" y="4298795"/>
                  </a:lnTo>
                  <a:cubicBezTo>
                    <a:pt x="747371" y="4549273"/>
                    <a:pt x="950423" y="4752323"/>
                    <a:pt x="1200898" y="4752323"/>
                  </a:cubicBezTo>
                  <a:lnTo>
                    <a:pt x="4287217" y="4752323"/>
                  </a:lnTo>
                  <a:cubicBezTo>
                    <a:pt x="4537693" y="4752323"/>
                    <a:pt x="4740746" y="4549273"/>
                    <a:pt x="4740746" y="4298795"/>
                  </a:cubicBezTo>
                  <a:lnTo>
                    <a:pt x="4740746" y="1212481"/>
                  </a:lnTo>
                  <a:cubicBezTo>
                    <a:pt x="4740746" y="962006"/>
                    <a:pt x="4537693" y="758954"/>
                    <a:pt x="4287217" y="758954"/>
                  </a:cubicBezTo>
                  <a:close/>
                  <a:moveTo>
                    <a:pt x="1475031" y="0"/>
                  </a:moveTo>
                  <a:lnTo>
                    <a:pt x="1508515" y="0"/>
                  </a:lnTo>
                  <a:cubicBezTo>
                    <a:pt x="1546424" y="0"/>
                    <a:pt x="1577156" y="30731"/>
                    <a:pt x="1577156" y="68641"/>
                  </a:cubicBezTo>
                  <a:lnTo>
                    <a:pt x="1577156" y="623491"/>
                  </a:lnTo>
                  <a:lnTo>
                    <a:pt x="2241247" y="623491"/>
                  </a:lnTo>
                  <a:lnTo>
                    <a:pt x="2241247" y="68641"/>
                  </a:lnTo>
                  <a:cubicBezTo>
                    <a:pt x="2241247" y="30731"/>
                    <a:pt x="2271978" y="0"/>
                    <a:pt x="2309888" y="0"/>
                  </a:cubicBezTo>
                  <a:lnTo>
                    <a:pt x="2343374" y="0"/>
                  </a:lnTo>
                  <a:cubicBezTo>
                    <a:pt x="2381283" y="0"/>
                    <a:pt x="2412013" y="30731"/>
                    <a:pt x="2412013" y="68641"/>
                  </a:cubicBezTo>
                  <a:lnTo>
                    <a:pt x="2412013" y="623491"/>
                  </a:lnTo>
                  <a:lnTo>
                    <a:pt x="3076106" y="623491"/>
                  </a:lnTo>
                  <a:lnTo>
                    <a:pt x="3076106" y="68641"/>
                  </a:lnTo>
                  <a:cubicBezTo>
                    <a:pt x="3076106" y="30731"/>
                    <a:pt x="3106837" y="0"/>
                    <a:pt x="3144745" y="0"/>
                  </a:cubicBezTo>
                  <a:lnTo>
                    <a:pt x="3178231" y="0"/>
                  </a:lnTo>
                  <a:cubicBezTo>
                    <a:pt x="3216140" y="0"/>
                    <a:pt x="3246872" y="30731"/>
                    <a:pt x="3246872" y="68641"/>
                  </a:cubicBezTo>
                  <a:lnTo>
                    <a:pt x="3246872" y="623491"/>
                  </a:lnTo>
                  <a:lnTo>
                    <a:pt x="3910961" y="623491"/>
                  </a:lnTo>
                  <a:lnTo>
                    <a:pt x="3910961" y="68641"/>
                  </a:lnTo>
                  <a:cubicBezTo>
                    <a:pt x="3910961" y="30731"/>
                    <a:pt x="3941693" y="0"/>
                    <a:pt x="3979602" y="0"/>
                  </a:cubicBezTo>
                  <a:lnTo>
                    <a:pt x="4013086" y="0"/>
                  </a:lnTo>
                  <a:cubicBezTo>
                    <a:pt x="4050996" y="0"/>
                    <a:pt x="4081727" y="30731"/>
                    <a:pt x="4081727" y="68641"/>
                  </a:cubicBezTo>
                  <a:lnTo>
                    <a:pt x="4081727" y="623491"/>
                  </a:lnTo>
                  <a:lnTo>
                    <a:pt x="4391911" y="623491"/>
                  </a:lnTo>
                  <a:cubicBezTo>
                    <a:pt x="4659382" y="623491"/>
                    <a:pt x="4876208" y="840319"/>
                    <a:pt x="4876208" y="1107788"/>
                  </a:cubicBezTo>
                  <a:lnTo>
                    <a:pt x="4876208" y="1417973"/>
                  </a:lnTo>
                  <a:lnTo>
                    <a:pt x="5452686" y="1417973"/>
                  </a:lnTo>
                  <a:cubicBezTo>
                    <a:pt x="5490596" y="1417973"/>
                    <a:pt x="5521325" y="1448704"/>
                    <a:pt x="5521325" y="1486612"/>
                  </a:cubicBezTo>
                  <a:lnTo>
                    <a:pt x="5521325" y="1520098"/>
                  </a:lnTo>
                  <a:cubicBezTo>
                    <a:pt x="5521325" y="1558007"/>
                    <a:pt x="5490596" y="1588739"/>
                    <a:pt x="5452686" y="1588739"/>
                  </a:cubicBezTo>
                  <a:lnTo>
                    <a:pt x="4876208" y="1588739"/>
                  </a:lnTo>
                  <a:lnTo>
                    <a:pt x="4876208" y="2252830"/>
                  </a:lnTo>
                  <a:lnTo>
                    <a:pt x="5452686" y="2252830"/>
                  </a:lnTo>
                  <a:cubicBezTo>
                    <a:pt x="5490596" y="2252830"/>
                    <a:pt x="5521325" y="2283561"/>
                    <a:pt x="5521325" y="2321469"/>
                  </a:cubicBezTo>
                  <a:lnTo>
                    <a:pt x="5521325" y="2354954"/>
                  </a:lnTo>
                  <a:cubicBezTo>
                    <a:pt x="5521325" y="2392864"/>
                    <a:pt x="5490596" y="2423595"/>
                    <a:pt x="5452686" y="2423595"/>
                  </a:cubicBezTo>
                  <a:lnTo>
                    <a:pt x="4876208" y="2423595"/>
                  </a:lnTo>
                  <a:lnTo>
                    <a:pt x="4876208" y="3087686"/>
                  </a:lnTo>
                  <a:lnTo>
                    <a:pt x="5452686" y="3087686"/>
                  </a:lnTo>
                  <a:cubicBezTo>
                    <a:pt x="5490596" y="3087686"/>
                    <a:pt x="5521325" y="3118418"/>
                    <a:pt x="5521325" y="3156326"/>
                  </a:cubicBezTo>
                  <a:lnTo>
                    <a:pt x="5521325" y="3189811"/>
                  </a:lnTo>
                  <a:cubicBezTo>
                    <a:pt x="5521325" y="3227721"/>
                    <a:pt x="5490596" y="3258452"/>
                    <a:pt x="5452686" y="3258452"/>
                  </a:cubicBezTo>
                  <a:lnTo>
                    <a:pt x="4876208" y="3258452"/>
                  </a:lnTo>
                  <a:lnTo>
                    <a:pt x="4876208" y="3922541"/>
                  </a:lnTo>
                  <a:lnTo>
                    <a:pt x="5452686" y="3922541"/>
                  </a:lnTo>
                  <a:cubicBezTo>
                    <a:pt x="5490596" y="3922541"/>
                    <a:pt x="5521325" y="3953273"/>
                    <a:pt x="5521325" y="3991181"/>
                  </a:cubicBezTo>
                  <a:lnTo>
                    <a:pt x="5521325" y="4024666"/>
                  </a:lnTo>
                  <a:cubicBezTo>
                    <a:pt x="5521325" y="4062576"/>
                    <a:pt x="5490596" y="4093307"/>
                    <a:pt x="5452686" y="4093307"/>
                  </a:cubicBezTo>
                  <a:lnTo>
                    <a:pt x="4876208" y="4093307"/>
                  </a:lnTo>
                  <a:lnTo>
                    <a:pt x="4876208" y="4403489"/>
                  </a:lnTo>
                  <a:cubicBezTo>
                    <a:pt x="4876208" y="4670958"/>
                    <a:pt x="4659382" y="4887786"/>
                    <a:pt x="4391911" y="4887786"/>
                  </a:cubicBezTo>
                  <a:lnTo>
                    <a:pt x="1096205" y="4887786"/>
                  </a:lnTo>
                  <a:cubicBezTo>
                    <a:pt x="828735" y="4887786"/>
                    <a:pt x="611907" y="4670958"/>
                    <a:pt x="611907" y="4403489"/>
                  </a:cubicBezTo>
                  <a:lnTo>
                    <a:pt x="611907" y="4093307"/>
                  </a:lnTo>
                  <a:lnTo>
                    <a:pt x="68641" y="4093307"/>
                  </a:lnTo>
                  <a:cubicBezTo>
                    <a:pt x="30732" y="4093307"/>
                    <a:pt x="0" y="4062576"/>
                    <a:pt x="0" y="4024666"/>
                  </a:cubicBezTo>
                  <a:lnTo>
                    <a:pt x="0" y="3991181"/>
                  </a:lnTo>
                  <a:cubicBezTo>
                    <a:pt x="0" y="3953273"/>
                    <a:pt x="30732" y="3922541"/>
                    <a:pt x="68641" y="3922541"/>
                  </a:cubicBezTo>
                  <a:lnTo>
                    <a:pt x="611907" y="3922541"/>
                  </a:lnTo>
                  <a:lnTo>
                    <a:pt x="611907" y="3258452"/>
                  </a:lnTo>
                  <a:lnTo>
                    <a:pt x="68641" y="3258452"/>
                  </a:lnTo>
                  <a:cubicBezTo>
                    <a:pt x="30732" y="3258452"/>
                    <a:pt x="0" y="3227721"/>
                    <a:pt x="0" y="3189811"/>
                  </a:cubicBezTo>
                  <a:lnTo>
                    <a:pt x="0" y="3156326"/>
                  </a:lnTo>
                  <a:cubicBezTo>
                    <a:pt x="0" y="3118418"/>
                    <a:pt x="30732" y="3087686"/>
                    <a:pt x="68641" y="3087686"/>
                  </a:cubicBezTo>
                  <a:lnTo>
                    <a:pt x="611907" y="3087686"/>
                  </a:lnTo>
                  <a:lnTo>
                    <a:pt x="611907" y="2423595"/>
                  </a:lnTo>
                  <a:lnTo>
                    <a:pt x="68641" y="2423595"/>
                  </a:lnTo>
                  <a:cubicBezTo>
                    <a:pt x="30732" y="2423595"/>
                    <a:pt x="0" y="2392864"/>
                    <a:pt x="0" y="2354954"/>
                  </a:cubicBezTo>
                  <a:lnTo>
                    <a:pt x="0" y="2321469"/>
                  </a:lnTo>
                  <a:cubicBezTo>
                    <a:pt x="0" y="2283561"/>
                    <a:pt x="30732" y="2252830"/>
                    <a:pt x="68641" y="2252830"/>
                  </a:cubicBezTo>
                  <a:lnTo>
                    <a:pt x="611907" y="2252830"/>
                  </a:lnTo>
                  <a:lnTo>
                    <a:pt x="611907" y="1588739"/>
                  </a:lnTo>
                  <a:lnTo>
                    <a:pt x="68641" y="1588739"/>
                  </a:lnTo>
                  <a:cubicBezTo>
                    <a:pt x="30732" y="1588739"/>
                    <a:pt x="0" y="1558007"/>
                    <a:pt x="0" y="1520098"/>
                  </a:cubicBezTo>
                  <a:lnTo>
                    <a:pt x="0" y="1486612"/>
                  </a:lnTo>
                  <a:cubicBezTo>
                    <a:pt x="0" y="1448704"/>
                    <a:pt x="30732" y="1417973"/>
                    <a:pt x="68641" y="1417973"/>
                  </a:cubicBezTo>
                  <a:lnTo>
                    <a:pt x="611907" y="1417973"/>
                  </a:lnTo>
                  <a:lnTo>
                    <a:pt x="611907" y="1107788"/>
                  </a:lnTo>
                  <a:cubicBezTo>
                    <a:pt x="611907" y="840319"/>
                    <a:pt x="828735" y="623491"/>
                    <a:pt x="1096205" y="623491"/>
                  </a:cubicBezTo>
                  <a:lnTo>
                    <a:pt x="1406390" y="623491"/>
                  </a:lnTo>
                  <a:lnTo>
                    <a:pt x="1406390" y="68641"/>
                  </a:lnTo>
                  <a:cubicBezTo>
                    <a:pt x="1406390" y="30731"/>
                    <a:pt x="1437121" y="0"/>
                    <a:pt x="1475031" y="0"/>
                  </a:cubicBezTo>
                  <a:close/>
                </a:path>
              </a:pathLst>
            </a:custGeom>
            <a:solidFill>
              <a:srgbClr val="0033B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A3E4236-5CEB-F045-9A65-5882C803C198}"/>
                </a:ext>
              </a:extLst>
            </p:cNvPr>
            <p:cNvSpPr/>
            <p:nvPr/>
          </p:nvSpPr>
          <p:spPr>
            <a:xfrm>
              <a:off x="2554674" y="2186050"/>
              <a:ext cx="1154106" cy="936390"/>
            </a:xfrm>
            <a:custGeom>
              <a:avLst/>
              <a:gdLst>
                <a:gd name="connsiteX0" fmla="*/ 1462426 w 2444841"/>
                <a:gd name="connsiteY0" fmla="*/ 1119271 h 1983634"/>
                <a:gd name="connsiteX1" fmla="*/ 1355847 w 2444841"/>
                <a:gd name="connsiteY1" fmla="*/ 1225850 h 1983634"/>
                <a:gd name="connsiteX2" fmla="*/ 1462426 w 2444841"/>
                <a:gd name="connsiteY2" fmla="*/ 1332429 h 1983634"/>
                <a:gd name="connsiteX3" fmla="*/ 1569005 w 2444841"/>
                <a:gd name="connsiteY3" fmla="*/ 1225850 h 1983634"/>
                <a:gd name="connsiteX4" fmla="*/ 1462426 w 2444841"/>
                <a:gd name="connsiteY4" fmla="*/ 1119271 h 1983634"/>
                <a:gd name="connsiteX5" fmla="*/ 1462426 w 2444841"/>
                <a:gd name="connsiteY5" fmla="*/ 963694 h 1983634"/>
                <a:gd name="connsiteX6" fmla="*/ 1724582 w 2444841"/>
                <a:gd name="connsiteY6" fmla="*/ 1225850 h 1983634"/>
                <a:gd name="connsiteX7" fmla="*/ 1462426 w 2444841"/>
                <a:gd name="connsiteY7" fmla="*/ 1488006 h 1983634"/>
                <a:gd name="connsiteX8" fmla="*/ 1220871 w 2444841"/>
                <a:gd name="connsiteY8" fmla="*/ 1327893 h 1983634"/>
                <a:gd name="connsiteX9" fmla="*/ 1212939 w 2444841"/>
                <a:gd name="connsiteY9" fmla="*/ 1288603 h 1983634"/>
                <a:gd name="connsiteX10" fmla="*/ 0 w 2444841"/>
                <a:gd name="connsiteY10" fmla="*/ 1288603 h 1983634"/>
                <a:gd name="connsiteX11" fmla="*/ 0 w 2444841"/>
                <a:gd name="connsiteY11" fmla="*/ 1163097 h 1983634"/>
                <a:gd name="connsiteX12" fmla="*/ 1212939 w 2444841"/>
                <a:gd name="connsiteY12" fmla="*/ 1163097 h 1983634"/>
                <a:gd name="connsiteX13" fmla="*/ 1220871 w 2444841"/>
                <a:gd name="connsiteY13" fmla="*/ 1123807 h 1983634"/>
                <a:gd name="connsiteX14" fmla="*/ 1462426 w 2444841"/>
                <a:gd name="connsiteY14" fmla="*/ 963694 h 1983634"/>
                <a:gd name="connsiteX15" fmla="*/ 442526 w 2444841"/>
                <a:gd name="connsiteY15" fmla="*/ 667244 h 1983634"/>
                <a:gd name="connsiteX16" fmla="*/ 335947 w 2444841"/>
                <a:gd name="connsiteY16" fmla="*/ 773823 h 1983634"/>
                <a:gd name="connsiteX17" fmla="*/ 442526 w 2444841"/>
                <a:gd name="connsiteY17" fmla="*/ 880402 h 1983634"/>
                <a:gd name="connsiteX18" fmla="*/ 549105 w 2444841"/>
                <a:gd name="connsiteY18" fmla="*/ 773823 h 1983634"/>
                <a:gd name="connsiteX19" fmla="*/ 442526 w 2444841"/>
                <a:gd name="connsiteY19" fmla="*/ 667244 h 1983634"/>
                <a:gd name="connsiteX20" fmla="*/ 2067949 w 2444841"/>
                <a:gd name="connsiteY20" fmla="*/ 654611 h 1983634"/>
                <a:gd name="connsiteX21" fmla="*/ 1961370 w 2444841"/>
                <a:gd name="connsiteY21" fmla="*/ 761190 h 1983634"/>
                <a:gd name="connsiteX22" fmla="*/ 2067949 w 2444841"/>
                <a:gd name="connsiteY22" fmla="*/ 867769 h 1983634"/>
                <a:gd name="connsiteX23" fmla="*/ 2174528 w 2444841"/>
                <a:gd name="connsiteY23" fmla="*/ 761190 h 1983634"/>
                <a:gd name="connsiteX24" fmla="*/ 2067949 w 2444841"/>
                <a:gd name="connsiteY24" fmla="*/ 654611 h 1983634"/>
                <a:gd name="connsiteX25" fmla="*/ 2067949 w 2444841"/>
                <a:gd name="connsiteY25" fmla="*/ 499034 h 1983634"/>
                <a:gd name="connsiteX26" fmla="*/ 2330105 w 2444841"/>
                <a:gd name="connsiteY26" fmla="*/ 761190 h 1983634"/>
                <a:gd name="connsiteX27" fmla="*/ 2169992 w 2444841"/>
                <a:gd name="connsiteY27" fmla="*/ 1002745 h 1983634"/>
                <a:gd name="connsiteX28" fmla="*/ 2130703 w 2444841"/>
                <a:gd name="connsiteY28" fmla="*/ 1010677 h 1983634"/>
                <a:gd name="connsiteX29" fmla="*/ 2130703 w 2444841"/>
                <a:gd name="connsiteY29" fmla="*/ 1514664 h 1983634"/>
                <a:gd name="connsiteX30" fmla="*/ 2133666 w 2444841"/>
                <a:gd name="connsiteY30" fmla="*/ 1702480 h 1983634"/>
                <a:gd name="connsiteX31" fmla="*/ 1852512 w 2444841"/>
                <a:gd name="connsiteY31" fmla="*/ 1983634 h 1983634"/>
                <a:gd name="connsiteX32" fmla="*/ 1661733 w 2444841"/>
                <a:gd name="connsiteY32" fmla="*/ 1983634 h 1983634"/>
                <a:gd name="connsiteX33" fmla="*/ 2005197 w 2444841"/>
                <a:gd name="connsiteY33" fmla="*/ 1640170 h 1983634"/>
                <a:gd name="connsiteX34" fmla="*/ 2005197 w 2444841"/>
                <a:gd name="connsiteY34" fmla="*/ 1010677 h 1983634"/>
                <a:gd name="connsiteX35" fmla="*/ 1965906 w 2444841"/>
                <a:gd name="connsiteY35" fmla="*/ 1002745 h 1983634"/>
                <a:gd name="connsiteX36" fmla="*/ 1805793 w 2444841"/>
                <a:gd name="connsiteY36" fmla="*/ 761190 h 1983634"/>
                <a:gd name="connsiteX37" fmla="*/ 2067949 w 2444841"/>
                <a:gd name="connsiteY37" fmla="*/ 499034 h 1983634"/>
                <a:gd name="connsiteX38" fmla="*/ 1021366 w 2444841"/>
                <a:gd name="connsiteY38" fmla="*/ 155577 h 1983634"/>
                <a:gd name="connsiteX39" fmla="*/ 914787 w 2444841"/>
                <a:gd name="connsiteY39" fmla="*/ 262156 h 1983634"/>
                <a:gd name="connsiteX40" fmla="*/ 1021366 w 2444841"/>
                <a:gd name="connsiteY40" fmla="*/ 368735 h 1983634"/>
                <a:gd name="connsiteX41" fmla="*/ 1127945 w 2444841"/>
                <a:gd name="connsiteY41" fmla="*/ 262156 h 1983634"/>
                <a:gd name="connsiteX42" fmla="*/ 1021366 w 2444841"/>
                <a:gd name="connsiteY42" fmla="*/ 155577 h 1983634"/>
                <a:gd name="connsiteX43" fmla="*/ 2444841 w 2444841"/>
                <a:gd name="connsiteY43" fmla="*/ 147672 h 1983634"/>
                <a:gd name="connsiteX44" fmla="*/ 2444841 w 2444841"/>
                <a:gd name="connsiteY44" fmla="*/ 267842 h 1983634"/>
                <a:gd name="connsiteX45" fmla="*/ 1883580 w 2444841"/>
                <a:gd name="connsiteY45" fmla="*/ 267842 h 1983634"/>
                <a:gd name="connsiteX46" fmla="*/ 1315773 w 2444841"/>
                <a:gd name="connsiteY46" fmla="*/ 834610 h 1983634"/>
                <a:gd name="connsiteX47" fmla="*/ 692013 w 2444841"/>
                <a:gd name="connsiteY47" fmla="*/ 836576 h 1983634"/>
                <a:gd name="connsiteX48" fmla="*/ 684081 w 2444841"/>
                <a:gd name="connsiteY48" fmla="*/ 875866 h 1983634"/>
                <a:gd name="connsiteX49" fmla="*/ 442526 w 2444841"/>
                <a:gd name="connsiteY49" fmla="*/ 1035979 h 1983634"/>
                <a:gd name="connsiteX50" fmla="*/ 180370 w 2444841"/>
                <a:gd name="connsiteY50" fmla="*/ 773823 h 1983634"/>
                <a:gd name="connsiteX51" fmla="*/ 442526 w 2444841"/>
                <a:gd name="connsiteY51" fmla="*/ 511667 h 1983634"/>
                <a:gd name="connsiteX52" fmla="*/ 684081 w 2444841"/>
                <a:gd name="connsiteY52" fmla="*/ 671780 h 1983634"/>
                <a:gd name="connsiteX53" fmla="*/ 692013 w 2444841"/>
                <a:gd name="connsiteY53" fmla="*/ 711070 h 1983634"/>
                <a:gd name="connsiteX54" fmla="*/ 1269438 w 2444841"/>
                <a:gd name="connsiteY54" fmla="*/ 711070 h 1983634"/>
                <a:gd name="connsiteX55" fmla="*/ 1832713 w 2444841"/>
                <a:gd name="connsiteY55" fmla="*/ 148826 h 1983634"/>
                <a:gd name="connsiteX56" fmla="*/ 1021366 w 2444841"/>
                <a:gd name="connsiteY56" fmla="*/ 0 h 1983634"/>
                <a:gd name="connsiteX57" fmla="*/ 1283522 w 2444841"/>
                <a:gd name="connsiteY57" fmla="*/ 262156 h 1983634"/>
                <a:gd name="connsiteX58" fmla="*/ 1021366 w 2444841"/>
                <a:gd name="connsiteY58" fmla="*/ 524312 h 1983634"/>
                <a:gd name="connsiteX59" fmla="*/ 779811 w 2444841"/>
                <a:gd name="connsiteY59" fmla="*/ 364199 h 1983634"/>
                <a:gd name="connsiteX60" fmla="*/ 771879 w 2444841"/>
                <a:gd name="connsiteY60" fmla="*/ 324909 h 1983634"/>
                <a:gd name="connsiteX61" fmla="*/ 6174 w 2444841"/>
                <a:gd name="connsiteY61" fmla="*/ 324909 h 1983634"/>
                <a:gd name="connsiteX62" fmla="*/ 6174 w 2444841"/>
                <a:gd name="connsiteY62" fmla="*/ 199403 h 1983634"/>
                <a:gd name="connsiteX63" fmla="*/ 771879 w 2444841"/>
                <a:gd name="connsiteY63" fmla="*/ 199403 h 1983634"/>
                <a:gd name="connsiteX64" fmla="*/ 779811 w 2444841"/>
                <a:gd name="connsiteY64" fmla="*/ 160113 h 1983634"/>
                <a:gd name="connsiteX65" fmla="*/ 1021366 w 2444841"/>
                <a:gd name="connsiteY65" fmla="*/ 0 h 198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444841" h="1983634">
                  <a:moveTo>
                    <a:pt x="1462426" y="1119271"/>
                  </a:moveTo>
                  <a:cubicBezTo>
                    <a:pt x="1403564" y="1119271"/>
                    <a:pt x="1355847" y="1166988"/>
                    <a:pt x="1355847" y="1225850"/>
                  </a:cubicBezTo>
                  <a:cubicBezTo>
                    <a:pt x="1355847" y="1284712"/>
                    <a:pt x="1403564" y="1332429"/>
                    <a:pt x="1462426" y="1332429"/>
                  </a:cubicBezTo>
                  <a:cubicBezTo>
                    <a:pt x="1521288" y="1332429"/>
                    <a:pt x="1569005" y="1284712"/>
                    <a:pt x="1569005" y="1225850"/>
                  </a:cubicBezTo>
                  <a:cubicBezTo>
                    <a:pt x="1569005" y="1166988"/>
                    <a:pt x="1521288" y="1119271"/>
                    <a:pt x="1462426" y="1119271"/>
                  </a:cubicBezTo>
                  <a:close/>
                  <a:moveTo>
                    <a:pt x="1462426" y="963694"/>
                  </a:moveTo>
                  <a:cubicBezTo>
                    <a:pt x="1607211" y="963694"/>
                    <a:pt x="1724582" y="1081065"/>
                    <a:pt x="1724582" y="1225850"/>
                  </a:cubicBezTo>
                  <a:cubicBezTo>
                    <a:pt x="1724582" y="1370635"/>
                    <a:pt x="1607211" y="1488006"/>
                    <a:pt x="1462426" y="1488006"/>
                  </a:cubicBezTo>
                  <a:cubicBezTo>
                    <a:pt x="1353837" y="1488006"/>
                    <a:pt x="1260669" y="1421985"/>
                    <a:pt x="1220871" y="1327893"/>
                  </a:cubicBezTo>
                  <a:lnTo>
                    <a:pt x="1212939" y="1288603"/>
                  </a:lnTo>
                  <a:lnTo>
                    <a:pt x="0" y="1288603"/>
                  </a:lnTo>
                  <a:lnTo>
                    <a:pt x="0" y="1163097"/>
                  </a:lnTo>
                  <a:lnTo>
                    <a:pt x="1212939" y="1163097"/>
                  </a:lnTo>
                  <a:lnTo>
                    <a:pt x="1220871" y="1123807"/>
                  </a:lnTo>
                  <a:cubicBezTo>
                    <a:pt x="1260669" y="1029715"/>
                    <a:pt x="1353837" y="963694"/>
                    <a:pt x="1462426" y="963694"/>
                  </a:cubicBezTo>
                  <a:close/>
                  <a:moveTo>
                    <a:pt x="442526" y="667244"/>
                  </a:moveTo>
                  <a:cubicBezTo>
                    <a:pt x="383664" y="667244"/>
                    <a:pt x="335947" y="714961"/>
                    <a:pt x="335947" y="773823"/>
                  </a:cubicBezTo>
                  <a:cubicBezTo>
                    <a:pt x="335947" y="832685"/>
                    <a:pt x="383664" y="880402"/>
                    <a:pt x="442526" y="880402"/>
                  </a:cubicBezTo>
                  <a:cubicBezTo>
                    <a:pt x="501388" y="880402"/>
                    <a:pt x="549105" y="832685"/>
                    <a:pt x="549105" y="773823"/>
                  </a:cubicBezTo>
                  <a:cubicBezTo>
                    <a:pt x="549105" y="714961"/>
                    <a:pt x="501388" y="667244"/>
                    <a:pt x="442526" y="667244"/>
                  </a:cubicBezTo>
                  <a:close/>
                  <a:moveTo>
                    <a:pt x="2067949" y="654611"/>
                  </a:moveTo>
                  <a:cubicBezTo>
                    <a:pt x="2009087" y="654611"/>
                    <a:pt x="1961370" y="702328"/>
                    <a:pt x="1961370" y="761190"/>
                  </a:cubicBezTo>
                  <a:cubicBezTo>
                    <a:pt x="1961370" y="820052"/>
                    <a:pt x="2009087" y="867769"/>
                    <a:pt x="2067949" y="867769"/>
                  </a:cubicBezTo>
                  <a:cubicBezTo>
                    <a:pt x="2126811" y="867769"/>
                    <a:pt x="2174528" y="820052"/>
                    <a:pt x="2174528" y="761190"/>
                  </a:cubicBezTo>
                  <a:cubicBezTo>
                    <a:pt x="2174528" y="702328"/>
                    <a:pt x="2126811" y="654611"/>
                    <a:pt x="2067949" y="654611"/>
                  </a:cubicBezTo>
                  <a:close/>
                  <a:moveTo>
                    <a:pt x="2067949" y="499034"/>
                  </a:moveTo>
                  <a:cubicBezTo>
                    <a:pt x="2212734" y="499034"/>
                    <a:pt x="2330105" y="616405"/>
                    <a:pt x="2330105" y="761190"/>
                  </a:cubicBezTo>
                  <a:cubicBezTo>
                    <a:pt x="2330105" y="869779"/>
                    <a:pt x="2264084" y="962947"/>
                    <a:pt x="2169992" y="1002745"/>
                  </a:cubicBezTo>
                  <a:lnTo>
                    <a:pt x="2130703" y="1010677"/>
                  </a:lnTo>
                  <a:lnTo>
                    <a:pt x="2130703" y="1514664"/>
                  </a:lnTo>
                  <a:cubicBezTo>
                    <a:pt x="2131691" y="1577269"/>
                    <a:pt x="2132678" y="1639875"/>
                    <a:pt x="2133666" y="1702480"/>
                  </a:cubicBezTo>
                  <a:lnTo>
                    <a:pt x="1852512" y="1983634"/>
                  </a:lnTo>
                  <a:lnTo>
                    <a:pt x="1661733" y="1983634"/>
                  </a:lnTo>
                  <a:lnTo>
                    <a:pt x="2005197" y="1640170"/>
                  </a:lnTo>
                  <a:lnTo>
                    <a:pt x="2005197" y="1010677"/>
                  </a:lnTo>
                  <a:lnTo>
                    <a:pt x="1965906" y="1002745"/>
                  </a:lnTo>
                  <a:cubicBezTo>
                    <a:pt x="1871814" y="962947"/>
                    <a:pt x="1805793" y="869779"/>
                    <a:pt x="1805793" y="761190"/>
                  </a:cubicBezTo>
                  <a:cubicBezTo>
                    <a:pt x="1805793" y="616405"/>
                    <a:pt x="1923164" y="499034"/>
                    <a:pt x="2067949" y="499034"/>
                  </a:cubicBezTo>
                  <a:close/>
                  <a:moveTo>
                    <a:pt x="1021366" y="155577"/>
                  </a:moveTo>
                  <a:cubicBezTo>
                    <a:pt x="962504" y="155577"/>
                    <a:pt x="914787" y="203294"/>
                    <a:pt x="914787" y="262156"/>
                  </a:cubicBezTo>
                  <a:cubicBezTo>
                    <a:pt x="914787" y="321018"/>
                    <a:pt x="962504" y="368735"/>
                    <a:pt x="1021366" y="368735"/>
                  </a:cubicBezTo>
                  <a:cubicBezTo>
                    <a:pt x="1080228" y="368735"/>
                    <a:pt x="1127945" y="321018"/>
                    <a:pt x="1127945" y="262156"/>
                  </a:cubicBezTo>
                  <a:cubicBezTo>
                    <a:pt x="1127945" y="203294"/>
                    <a:pt x="1080228" y="155577"/>
                    <a:pt x="1021366" y="155577"/>
                  </a:cubicBezTo>
                  <a:close/>
                  <a:moveTo>
                    <a:pt x="2444841" y="147672"/>
                  </a:moveTo>
                  <a:lnTo>
                    <a:pt x="2444841" y="267842"/>
                  </a:lnTo>
                  <a:lnTo>
                    <a:pt x="1883580" y="267842"/>
                  </a:lnTo>
                  <a:lnTo>
                    <a:pt x="1315773" y="834610"/>
                  </a:lnTo>
                  <a:lnTo>
                    <a:pt x="692013" y="836576"/>
                  </a:lnTo>
                  <a:lnTo>
                    <a:pt x="684081" y="875866"/>
                  </a:lnTo>
                  <a:cubicBezTo>
                    <a:pt x="644283" y="969958"/>
                    <a:pt x="551115" y="1035979"/>
                    <a:pt x="442526" y="1035979"/>
                  </a:cubicBezTo>
                  <a:cubicBezTo>
                    <a:pt x="297741" y="1035979"/>
                    <a:pt x="180370" y="918608"/>
                    <a:pt x="180370" y="773823"/>
                  </a:cubicBezTo>
                  <a:cubicBezTo>
                    <a:pt x="180370" y="629038"/>
                    <a:pt x="297741" y="511667"/>
                    <a:pt x="442526" y="511667"/>
                  </a:cubicBezTo>
                  <a:cubicBezTo>
                    <a:pt x="551115" y="511667"/>
                    <a:pt x="644283" y="577688"/>
                    <a:pt x="684081" y="671780"/>
                  </a:cubicBezTo>
                  <a:lnTo>
                    <a:pt x="692013" y="711070"/>
                  </a:lnTo>
                  <a:lnTo>
                    <a:pt x="1269438" y="711070"/>
                  </a:lnTo>
                  <a:lnTo>
                    <a:pt x="1832713" y="148826"/>
                  </a:lnTo>
                  <a:close/>
                  <a:moveTo>
                    <a:pt x="1021366" y="0"/>
                  </a:moveTo>
                  <a:cubicBezTo>
                    <a:pt x="1166151" y="0"/>
                    <a:pt x="1283522" y="117371"/>
                    <a:pt x="1283522" y="262156"/>
                  </a:cubicBezTo>
                  <a:cubicBezTo>
                    <a:pt x="1283522" y="406941"/>
                    <a:pt x="1166151" y="524312"/>
                    <a:pt x="1021366" y="524312"/>
                  </a:cubicBezTo>
                  <a:cubicBezTo>
                    <a:pt x="912777" y="524312"/>
                    <a:pt x="819609" y="458291"/>
                    <a:pt x="779811" y="364199"/>
                  </a:cubicBezTo>
                  <a:lnTo>
                    <a:pt x="771879" y="324909"/>
                  </a:lnTo>
                  <a:lnTo>
                    <a:pt x="6174" y="324909"/>
                  </a:lnTo>
                  <a:lnTo>
                    <a:pt x="6174" y="199403"/>
                  </a:lnTo>
                  <a:lnTo>
                    <a:pt x="771879" y="199403"/>
                  </a:lnTo>
                  <a:lnTo>
                    <a:pt x="779811" y="160113"/>
                  </a:lnTo>
                  <a:cubicBezTo>
                    <a:pt x="819609" y="66021"/>
                    <a:pt x="912777" y="0"/>
                    <a:pt x="1021366" y="0"/>
                  </a:cubicBezTo>
                  <a:close/>
                </a:path>
              </a:pathLst>
            </a:custGeom>
            <a:solidFill>
              <a:srgbClr val="0033B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4" name="Left Bracket 3">
            <a:extLst>
              <a:ext uri="{FF2B5EF4-FFF2-40B4-BE49-F238E27FC236}">
                <a16:creationId xmlns:a16="http://schemas.microsoft.com/office/drawing/2014/main" id="{F83C0356-DB4E-3841-85C8-E46C33642794}"/>
              </a:ext>
            </a:extLst>
          </p:cNvPr>
          <p:cNvSpPr/>
          <p:nvPr/>
        </p:nvSpPr>
        <p:spPr>
          <a:xfrm>
            <a:off x="2285999" y="6605033"/>
            <a:ext cx="72000" cy="1075267"/>
          </a:xfrm>
          <a:prstGeom prst="leftBracket">
            <a:avLst/>
          </a:prstGeom>
          <a:ln w="12700">
            <a:solidFill>
              <a:srgbClr val="003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40468A37-2641-A64D-B452-C52DAC557AC8}"/>
              </a:ext>
            </a:extLst>
          </p:cNvPr>
          <p:cNvSpPr/>
          <p:nvPr/>
        </p:nvSpPr>
        <p:spPr>
          <a:xfrm>
            <a:off x="2285999" y="5380028"/>
            <a:ext cx="72000" cy="1075267"/>
          </a:xfrm>
          <a:prstGeom prst="leftBracket">
            <a:avLst/>
          </a:prstGeom>
          <a:ln w="12700">
            <a:solidFill>
              <a:srgbClr val="003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1728D0EE-628D-CE4B-BAB1-BDA0696FB483}"/>
              </a:ext>
            </a:extLst>
          </p:cNvPr>
          <p:cNvSpPr/>
          <p:nvPr/>
        </p:nvSpPr>
        <p:spPr>
          <a:xfrm>
            <a:off x="2285999" y="3551638"/>
            <a:ext cx="72000" cy="1620000"/>
          </a:xfrm>
          <a:prstGeom prst="leftBracket">
            <a:avLst/>
          </a:prstGeom>
          <a:ln w="12700">
            <a:solidFill>
              <a:srgbClr val="0033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5CBECA-726B-0540-B2F0-4D842657AC99}"/>
              </a:ext>
            </a:extLst>
          </p:cNvPr>
          <p:cNvGrpSpPr/>
          <p:nvPr/>
        </p:nvGrpSpPr>
        <p:grpSpPr>
          <a:xfrm>
            <a:off x="1223833" y="6692998"/>
            <a:ext cx="897023" cy="899333"/>
            <a:chOff x="3746589" y="3476563"/>
            <a:chExt cx="659189" cy="660888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9EACC6E-D609-2541-8BBC-90AF9780B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6589" y="3476563"/>
              <a:ext cx="659189" cy="660888"/>
            </a:xfrm>
            <a:custGeom>
              <a:avLst/>
              <a:gdLst>
                <a:gd name="connsiteX0" fmla="*/ 3910961 w 5521325"/>
                <a:gd name="connsiteY0" fmla="*/ 4890438 h 5535555"/>
                <a:gd name="connsiteX1" fmla="*/ 4081727 w 5521325"/>
                <a:gd name="connsiteY1" fmla="*/ 4890438 h 5535555"/>
                <a:gd name="connsiteX2" fmla="*/ 4081727 w 5521325"/>
                <a:gd name="connsiteY2" fmla="*/ 5466916 h 5535555"/>
                <a:gd name="connsiteX3" fmla="*/ 4013086 w 5521325"/>
                <a:gd name="connsiteY3" fmla="*/ 5535555 h 5535555"/>
                <a:gd name="connsiteX4" fmla="*/ 3979602 w 5521325"/>
                <a:gd name="connsiteY4" fmla="*/ 5535555 h 5535555"/>
                <a:gd name="connsiteX5" fmla="*/ 3910961 w 5521325"/>
                <a:gd name="connsiteY5" fmla="*/ 5466916 h 5535555"/>
                <a:gd name="connsiteX6" fmla="*/ 3076106 w 5521325"/>
                <a:gd name="connsiteY6" fmla="*/ 4890438 h 5535555"/>
                <a:gd name="connsiteX7" fmla="*/ 3246872 w 5521325"/>
                <a:gd name="connsiteY7" fmla="*/ 4890438 h 5535555"/>
                <a:gd name="connsiteX8" fmla="*/ 3246872 w 5521325"/>
                <a:gd name="connsiteY8" fmla="*/ 5466916 h 5535555"/>
                <a:gd name="connsiteX9" fmla="*/ 3178231 w 5521325"/>
                <a:gd name="connsiteY9" fmla="*/ 5535555 h 5535555"/>
                <a:gd name="connsiteX10" fmla="*/ 3144745 w 5521325"/>
                <a:gd name="connsiteY10" fmla="*/ 5535555 h 5535555"/>
                <a:gd name="connsiteX11" fmla="*/ 3076106 w 5521325"/>
                <a:gd name="connsiteY11" fmla="*/ 5466916 h 5535555"/>
                <a:gd name="connsiteX12" fmla="*/ 2241247 w 5521325"/>
                <a:gd name="connsiteY12" fmla="*/ 4890438 h 5535555"/>
                <a:gd name="connsiteX13" fmla="*/ 2412013 w 5521325"/>
                <a:gd name="connsiteY13" fmla="*/ 4890438 h 5535555"/>
                <a:gd name="connsiteX14" fmla="*/ 2412013 w 5521325"/>
                <a:gd name="connsiteY14" fmla="*/ 5466916 h 5535555"/>
                <a:gd name="connsiteX15" fmla="*/ 2343374 w 5521325"/>
                <a:gd name="connsiteY15" fmla="*/ 5535555 h 5535555"/>
                <a:gd name="connsiteX16" fmla="*/ 2309888 w 5521325"/>
                <a:gd name="connsiteY16" fmla="*/ 5535555 h 5535555"/>
                <a:gd name="connsiteX17" fmla="*/ 2241247 w 5521325"/>
                <a:gd name="connsiteY17" fmla="*/ 5466916 h 5535555"/>
                <a:gd name="connsiteX18" fmla="*/ 1406390 w 5521325"/>
                <a:gd name="connsiteY18" fmla="*/ 4890438 h 5535555"/>
                <a:gd name="connsiteX19" fmla="*/ 1577156 w 5521325"/>
                <a:gd name="connsiteY19" fmla="*/ 4890438 h 5535555"/>
                <a:gd name="connsiteX20" fmla="*/ 1577156 w 5521325"/>
                <a:gd name="connsiteY20" fmla="*/ 5466916 h 5535555"/>
                <a:gd name="connsiteX21" fmla="*/ 1508515 w 5521325"/>
                <a:gd name="connsiteY21" fmla="*/ 5535555 h 5535555"/>
                <a:gd name="connsiteX22" fmla="*/ 1475031 w 5521325"/>
                <a:gd name="connsiteY22" fmla="*/ 5535555 h 5535555"/>
                <a:gd name="connsiteX23" fmla="*/ 1406390 w 5521325"/>
                <a:gd name="connsiteY23" fmla="*/ 5466916 h 5535555"/>
                <a:gd name="connsiteX24" fmla="*/ 1200898 w 5521325"/>
                <a:gd name="connsiteY24" fmla="*/ 758954 h 5535555"/>
                <a:gd name="connsiteX25" fmla="*/ 747371 w 5521325"/>
                <a:gd name="connsiteY25" fmla="*/ 1212481 h 5535555"/>
                <a:gd name="connsiteX26" fmla="*/ 747371 w 5521325"/>
                <a:gd name="connsiteY26" fmla="*/ 4298795 h 5535555"/>
                <a:gd name="connsiteX27" fmla="*/ 1200898 w 5521325"/>
                <a:gd name="connsiteY27" fmla="*/ 4752323 h 5535555"/>
                <a:gd name="connsiteX28" fmla="*/ 4287217 w 5521325"/>
                <a:gd name="connsiteY28" fmla="*/ 4752323 h 5535555"/>
                <a:gd name="connsiteX29" fmla="*/ 4740746 w 5521325"/>
                <a:gd name="connsiteY29" fmla="*/ 4298795 h 5535555"/>
                <a:gd name="connsiteX30" fmla="*/ 4740746 w 5521325"/>
                <a:gd name="connsiteY30" fmla="*/ 1212481 h 5535555"/>
                <a:gd name="connsiteX31" fmla="*/ 4287217 w 5521325"/>
                <a:gd name="connsiteY31" fmla="*/ 758954 h 5535555"/>
                <a:gd name="connsiteX32" fmla="*/ 1475031 w 5521325"/>
                <a:gd name="connsiteY32" fmla="*/ 0 h 5535555"/>
                <a:gd name="connsiteX33" fmla="*/ 1508515 w 5521325"/>
                <a:gd name="connsiteY33" fmla="*/ 0 h 5535555"/>
                <a:gd name="connsiteX34" fmla="*/ 1577156 w 5521325"/>
                <a:gd name="connsiteY34" fmla="*/ 68641 h 5535555"/>
                <a:gd name="connsiteX35" fmla="*/ 1577156 w 5521325"/>
                <a:gd name="connsiteY35" fmla="*/ 623491 h 5535555"/>
                <a:gd name="connsiteX36" fmla="*/ 2241247 w 5521325"/>
                <a:gd name="connsiteY36" fmla="*/ 623491 h 5535555"/>
                <a:gd name="connsiteX37" fmla="*/ 2241247 w 5521325"/>
                <a:gd name="connsiteY37" fmla="*/ 68641 h 5535555"/>
                <a:gd name="connsiteX38" fmla="*/ 2309888 w 5521325"/>
                <a:gd name="connsiteY38" fmla="*/ 0 h 5535555"/>
                <a:gd name="connsiteX39" fmla="*/ 2343374 w 5521325"/>
                <a:gd name="connsiteY39" fmla="*/ 0 h 5535555"/>
                <a:gd name="connsiteX40" fmla="*/ 2412013 w 5521325"/>
                <a:gd name="connsiteY40" fmla="*/ 68641 h 5535555"/>
                <a:gd name="connsiteX41" fmla="*/ 2412013 w 5521325"/>
                <a:gd name="connsiteY41" fmla="*/ 623491 h 5535555"/>
                <a:gd name="connsiteX42" fmla="*/ 3076106 w 5521325"/>
                <a:gd name="connsiteY42" fmla="*/ 623491 h 5535555"/>
                <a:gd name="connsiteX43" fmla="*/ 3076106 w 5521325"/>
                <a:gd name="connsiteY43" fmla="*/ 68641 h 5535555"/>
                <a:gd name="connsiteX44" fmla="*/ 3144745 w 5521325"/>
                <a:gd name="connsiteY44" fmla="*/ 0 h 5535555"/>
                <a:gd name="connsiteX45" fmla="*/ 3178231 w 5521325"/>
                <a:gd name="connsiteY45" fmla="*/ 0 h 5535555"/>
                <a:gd name="connsiteX46" fmla="*/ 3246872 w 5521325"/>
                <a:gd name="connsiteY46" fmla="*/ 68641 h 5535555"/>
                <a:gd name="connsiteX47" fmla="*/ 3246872 w 5521325"/>
                <a:gd name="connsiteY47" fmla="*/ 623491 h 5535555"/>
                <a:gd name="connsiteX48" fmla="*/ 3910961 w 5521325"/>
                <a:gd name="connsiteY48" fmla="*/ 623491 h 5535555"/>
                <a:gd name="connsiteX49" fmla="*/ 3910961 w 5521325"/>
                <a:gd name="connsiteY49" fmla="*/ 68641 h 5535555"/>
                <a:gd name="connsiteX50" fmla="*/ 3979602 w 5521325"/>
                <a:gd name="connsiteY50" fmla="*/ 0 h 5535555"/>
                <a:gd name="connsiteX51" fmla="*/ 4013086 w 5521325"/>
                <a:gd name="connsiteY51" fmla="*/ 0 h 5535555"/>
                <a:gd name="connsiteX52" fmla="*/ 4081727 w 5521325"/>
                <a:gd name="connsiteY52" fmla="*/ 68641 h 5535555"/>
                <a:gd name="connsiteX53" fmla="*/ 4081727 w 5521325"/>
                <a:gd name="connsiteY53" fmla="*/ 623491 h 5535555"/>
                <a:gd name="connsiteX54" fmla="*/ 4391911 w 5521325"/>
                <a:gd name="connsiteY54" fmla="*/ 623491 h 5535555"/>
                <a:gd name="connsiteX55" fmla="*/ 4876208 w 5521325"/>
                <a:gd name="connsiteY55" fmla="*/ 1107788 h 5535555"/>
                <a:gd name="connsiteX56" fmla="*/ 4876208 w 5521325"/>
                <a:gd name="connsiteY56" fmla="*/ 1417973 h 5535555"/>
                <a:gd name="connsiteX57" fmla="*/ 5452686 w 5521325"/>
                <a:gd name="connsiteY57" fmla="*/ 1417973 h 5535555"/>
                <a:gd name="connsiteX58" fmla="*/ 5521325 w 5521325"/>
                <a:gd name="connsiteY58" fmla="*/ 1486612 h 5535555"/>
                <a:gd name="connsiteX59" fmla="*/ 5521325 w 5521325"/>
                <a:gd name="connsiteY59" fmla="*/ 1520098 h 5535555"/>
                <a:gd name="connsiteX60" fmla="*/ 5452686 w 5521325"/>
                <a:gd name="connsiteY60" fmla="*/ 1588739 h 5535555"/>
                <a:gd name="connsiteX61" fmla="*/ 4876208 w 5521325"/>
                <a:gd name="connsiteY61" fmla="*/ 1588739 h 5535555"/>
                <a:gd name="connsiteX62" fmla="*/ 4876208 w 5521325"/>
                <a:gd name="connsiteY62" fmla="*/ 2252830 h 5535555"/>
                <a:gd name="connsiteX63" fmla="*/ 5452686 w 5521325"/>
                <a:gd name="connsiteY63" fmla="*/ 2252830 h 5535555"/>
                <a:gd name="connsiteX64" fmla="*/ 5521325 w 5521325"/>
                <a:gd name="connsiteY64" fmla="*/ 2321469 h 5535555"/>
                <a:gd name="connsiteX65" fmla="*/ 5521325 w 5521325"/>
                <a:gd name="connsiteY65" fmla="*/ 2354954 h 5535555"/>
                <a:gd name="connsiteX66" fmla="*/ 5452686 w 5521325"/>
                <a:gd name="connsiteY66" fmla="*/ 2423595 h 5535555"/>
                <a:gd name="connsiteX67" fmla="*/ 4876208 w 5521325"/>
                <a:gd name="connsiteY67" fmla="*/ 2423595 h 5535555"/>
                <a:gd name="connsiteX68" fmla="*/ 4876208 w 5521325"/>
                <a:gd name="connsiteY68" fmla="*/ 3087686 h 5535555"/>
                <a:gd name="connsiteX69" fmla="*/ 5452686 w 5521325"/>
                <a:gd name="connsiteY69" fmla="*/ 3087686 h 5535555"/>
                <a:gd name="connsiteX70" fmla="*/ 5521325 w 5521325"/>
                <a:gd name="connsiteY70" fmla="*/ 3156326 h 5535555"/>
                <a:gd name="connsiteX71" fmla="*/ 5521325 w 5521325"/>
                <a:gd name="connsiteY71" fmla="*/ 3189811 h 5535555"/>
                <a:gd name="connsiteX72" fmla="*/ 5452686 w 5521325"/>
                <a:gd name="connsiteY72" fmla="*/ 3258452 h 5535555"/>
                <a:gd name="connsiteX73" fmla="*/ 4876208 w 5521325"/>
                <a:gd name="connsiteY73" fmla="*/ 3258452 h 5535555"/>
                <a:gd name="connsiteX74" fmla="*/ 4876208 w 5521325"/>
                <a:gd name="connsiteY74" fmla="*/ 3922541 h 5535555"/>
                <a:gd name="connsiteX75" fmla="*/ 5452686 w 5521325"/>
                <a:gd name="connsiteY75" fmla="*/ 3922541 h 5535555"/>
                <a:gd name="connsiteX76" fmla="*/ 5521325 w 5521325"/>
                <a:gd name="connsiteY76" fmla="*/ 3991181 h 5535555"/>
                <a:gd name="connsiteX77" fmla="*/ 5521325 w 5521325"/>
                <a:gd name="connsiteY77" fmla="*/ 4024666 h 5535555"/>
                <a:gd name="connsiteX78" fmla="*/ 5452686 w 5521325"/>
                <a:gd name="connsiteY78" fmla="*/ 4093307 h 5535555"/>
                <a:gd name="connsiteX79" fmla="*/ 4876208 w 5521325"/>
                <a:gd name="connsiteY79" fmla="*/ 4093307 h 5535555"/>
                <a:gd name="connsiteX80" fmla="*/ 4876208 w 5521325"/>
                <a:gd name="connsiteY80" fmla="*/ 4403489 h 5535555"/>
                <a:gd name="connsiteX81" fmla="*/ 4391911 w 5521325"/>
                <a:gd name="connsiteY81" fmla="*/ 4887786 h 5535555"/>
                <a:gd name="connsiteX82" fmla="*/ 1096205 w 5521325"/>
                <a:gd name="connsiteY82" fmla="*/ 4887786 h 5535555"/>
                <a:gd name="connsiteX83" fmla="*/ 611907 w 5521325"/>
                <a:gd name="connsiteY83" fmla="*/ 4403489 h 5535555"/>
                <a:gd name="connsiteX84" fmla="*/ 611907 w 5521325"/>
                <a:gd name="connsiteY84" fmla="*/ 4093307 h 5535555"/>
                <a:gd name="connsiteX85" fmla="*/ 68641 w 5521325"/>
                <a:gd name="connsiteY85" fmla="*/ 4093307 h 5535555"/>
                <a:gd name="connsiteX86" fmla="*/ 0 w 5521325"/>
                <a:gd name="connsiteY86" fmla="*/ 4024666 h 5535555"/>
                <a:gd name="connsiteX87" fmla="*/ 0 w 5521325"/>
                <a:gd name="connsiteY87" fmla="*/ 3991181 h 5535555"/>
                <a:gd name="connsiteX88" fmla="*/ 68641 w 5521325"/>
                <a:gd name="connsiteY88" fmla="*/ 3922541 h 5535555"/>
                <a:gd name="connsiteX89" fmla="*/ 611907 w 5521325"/>
                <a:gd name="connsiteY89" fmla="*/ 3922541 h 5535555"/>
                <a:gd name="connsiteX90" fmla="*/ 611907 w 5521325"/>
                <a:gd name="connsiteY90" fmla="*/ 3258452 h 5535555"/>
                <a:gd name="connsiteX91" fmla="*/ 68641 w 5521325"/>
                <a:gd name="connsiteY91" fmla="*/ 3258452 h 5535555"/>
                <a:gd name="connsiteX92" fmla="*/ 0 w 5521325"/>
                <a:gd name="connsiteY92" fmla="*/ 3189811 h 5535555"/>
                <a:gd name="connsiteX93" fmla="*/ 0 w 5521325"/>
                <a:gd name="connsiteY93" fmla="*/ 3156326 h 5535555"/>
                <a:gd name="connsiteX94" fmla="*/ 68641 w 5521325"/>
                <a:gd name="connsiteY94" fmla="*/ 3087686 h 5535555"/>
                <a:gd name="connsiteX95" fmla="*/ 611907 w 5521325"/>
                <a:gd name="connsiteY95" fmla="*/ 3087686 h 5535555"/>
                <a:gd name="connsiteX96" fmla="*/ 611907 w 5521325"/>
                <a:gd name="connsiteY96" fmla="*/ 2423595 h 5535555"/>
                <a:gd name="connsiteX97" fmla="*/ 68641 w 5521325"/>
                <a:gd name="connsiteY97" fmla="*/ 2423595 h 5535555"/>
                <a:gd name="connsiteX98" fmla="*/ 0 w 5521325"/>
                <a:gd name="connsiteY98" fmla="*/ 2354954 h 5535555"/>
                <a:gd name="connsiteX99" fmla="*/ 0 w 5521325"/>
                <a:gd name="connsiteY99" fmla="*/ 2321469 h 5535555"/>
                <a:gd name="connsiteX100" fmla="*/ 68641 w 5521325"/>
                <a:gd name="connsiteY100" fmla="*/ 2252830 h 5535555"/>
                <a:gd name="connsiteX101" fmla="*/ 611907 w 5521325"/>
                <a:gd name="connsiteY101" fmla="*/ 2252830 h 5535555"/>
                <a:gd name="connsiteX102" fmla="*/ 611907 w 5521325"/>
                <a:gd name="connsiteY102" fmla="*/ 1588739 h 5535555"/>
                <a:gd name="connsiteX103" fmla="*/ 68641 w 5521325"/>
                <a:gd name="connsiteY103" fmla="*/ 1588739 h 5535555"/>
                <a:gd name="connsiteX104" fmla="*/ 0 w 5521325"/>
                <a:gd name="connsiteY104" fmla="*/ 1520098 h 5535555"/>
                <a:gd name="connsiteX105" fmla="*/ 0 w 5521325"/>
                <a:gd name="connsiteY105" fmla="*/ 1486612 h 5535555"/>
                <a:gd name="connsiteX106" fmla="*/ 68641 w 5521325"/>
                <a:gd name="connsiteY106" fmla="*/ 1417973 h 5535555"/>
                <a:gd name="connsiteX107" fmla="*/ 611907 w 5521325"/>
                <a:gd name="connsiteY107" fmla="*/ 1417973 h 5535555"/>
                <a:gd name="connsiteX108" fmla="*/ 611907 w 5521325"/>
                <a:gd name="connsiteY108" fmla="*/ 1107788 h 5535555"/>
                <a:gd name="connsiteX109" fmla="*/ 1096205 w 5521325"/>
                <a:gd name="connsiteY109" fmla="*/ 623491 h 5535555"/>
                <a:gd name="connsiteX110" fmla="*/ 1406390 w 5521325"/>
                <a:gd name="connsiteY110" fmla="*/ 623491 h 5535555"/>
                <a:gd name="connsiteX111" fmla="*/ 1406390 w 5521325"/>
                <a:gd name="connsiteY111" fmla="*/ 68641 h 5535555"/>
                <a:gd name="connsiteX112" fmla="*/ 1475031 w 5521325"/>
                <a:gd name="connsiteY112" fmla="*/ 0 h 553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5521325" h="5535555">
                  <a:moveTo>
                    <a:pt x="3910961" y="4890438"/>
                  </a:moveTo>
                  <a:lnTo>
                    <a:pt x="4081727" y="4890438"/>
                  </a:lnTo>
                  <a:lnTo>
                    <a:pt x="4081727" y="5466916"/>
                  </a:lnTo>
                  <a:cubicBezTo>
                    <a:pt x="4081727" y="5504824"/>
                    <a:pt x="4050996" y="5535555"/>
                    <a:pt x="4013086" y="5535555"/>
                  </a:cubicBezTo>
                  <a:lnTo>
                    <a:pt x="3979602" y="5535555"/>
                  </a:lnTo>
                  <a:cubicBezTo>
                    <a:pt x="3941693" y="5535555"/>
                    <a:pt x="3910961" y="5504824"/>
                    <a:pt x="3910961" y="5466916"/>
                  </a:cubicBezTo>
                  <a:close/>
                  <a:moveTo>
                    <a:pt x="3076106" y="4890438"/>
                  </a:moveTo>
                  <a:lnTo>
                    <a:pt x="3246872" y="4890438"/>
                  </a:lnTo>
                  <a:lnTo>
                    <a:pt x="3246872" y="5466916"/>
                  </a:lnTo>
                  <a:cubicBezTo>
                    <a:pt x="3246872" y="5504824"/>
                    <a:pt x="3216140" y="5535555"/>
                    <a:pt x="3178231" y="5535555"/>
                  </a:cubicBezTo>
                  <a:lnTo>
                    <a:pt x="3144745" y="5535555"/>
                  </a:lnTo>
                  <a:cubicBezTo>
                    <a:pt x="3106837" y="5535555"/>
                    <a:pt x="3076106" y="5504824"/>
                    <a:pt x="3076106" y="5466916"/>
                  </a:cubicBezTo>
                  <a:close/>
                  <a:moveTo>
                    <a:pt x="2241247" y="4890438"/>
                  </a:moveTo>
                  <a:lnTo>
                    <a:pt x="2412013" y="4890438"/>
                  </a:lnTo>
                  <a:lnTo>
                    <a:pt x="2412013" y="5466916"/>
                  </a:lnTo>
                  <a:cubicBezTo>
                    <a:pt x="2412013" y="5504824"/>
                    <a:pt x="2381283" y="5535555"/>
                    <a:pt x="2343374" y="5535555"/>
                  </a:cubicBezTo>
                  <a:lnTo>
                    <a:pt x="2309888" y="5535555"/>
                  </a:lnTo>
                  <a:cubicBezTo>
                    <a:pt x="2271978" y="5535555"/>
                    <a:pt x="2241247" y="5504824"/>
                    <a:pt x="2241247" y="5466916"/>
                  </a:cubicBezTo>
                  <a:close/>
                  <a:moveTo>
                    <a:pt x="1406390" y="4890438"/>
                  </a:moveTo>
                  <a:lnTo>
                    <a:pt x="1577156" y="4890438"/>
                  </a:lnTo>
                  <a:lnTo>
                    <a:pt x="1577156" y="5466916"/>
                  </a:lnTo>
                  <a:cubicBezTo>
                    <a:pt x="1577156" y="5504824"/>
                    <a:pt x="1546424" y="5535555"/>
                    <a:pt x="1508515" y="5535555"/>
                  </a:cubicBezTo>
                  <a:lnTo>
                    <a:pt x="1475031" y="5535555"/>
                  </a:lnTo>
                  <a:cubicBezTo>
                    <a:pt x="1437121" y="5535555"/>
                    <a:pt x="1406390" y="5504824"/>
                    <a:pt x="1406390" y="5466916"/>
                  </a:cubicBezTo>
                  <a:close/>
                  <a:moveTo>
                    <a:pt x="1200898" y="758954"/>
                  </a:moveTo>
                  <a:cubicBezTo>
                    <a:pt x="950423" y="758954"/>
                    <a:pt x="747371" y="962006"/>
                    <a:pt x="747371" y="1212481"/>
                  </a:cubicBezTo>
                  <a:lnTo>
                    <a:pt x="747371" y="4298795"/>
                  </a:lnTo>
                  <a:cubicBezTo>
                    <a:pt x="747371" y="4549273"/>
                    <a:pt x="950423" y="4752323"/>
                    <a:pt x="1200898" y="4752323"/>
                  </a:cubicBezTo>
                  <a:lnTo>
                    <a:pt x="4287217" y="4752323"/>
                  </a:lnTo>
                  <a:cubicBezTo>
                    <a:pt x="4537693" y="4752323"/>
                    <a:pt x="4740746" y="4549273"/>
                    <a:pt x="4740746" y="4298795"/>
                  </a:cubicBezTo>
                  <a:lnTo>
                    <a:pt x="4740746" y="1212481"/>
                  </a:lnTo>
                  <a:cubicBezTo>
                    <a:pt x="4740746" y="962006"/>
                    <a:pt x="4537693" y="758954"/>
                    <a:pt x="4287217" y="758954"/>
                  </a:cubicBezTo>
                  <a:close/>
                  <a:moveTo>
                    <a:pt x="1475031" y="0"/>
                  </a:moveTo>
                  <a:lnTo>
                    <a:pt x="1508515" y="0"/>
                  </a:lnTo>
                  <a:cubicBezTo>
                    <a:pt x="1546424" y="0"/>
                    <a:pt x="1577156" y="30731"/>
                    <a:pt x="1577156" y="68641"/>
                  </a:cubicBezTo>
                  <a:lnTo>
                    <a:pt x="1577156" y="623491"/>
                  </a:lnTo>
                  <a:lnTo>
                    <a:pt x="2241247" y="623491"/>
                  </a:lnTo>
                  <a:lnTo>
                    <a:pt x="2241247" y="68641"/>
                  </a:lnTo>
                  <a:cubicBezTo>
                    <a:pt x="2241247" y="30731"/>
                    <a:pt x="2271978" y="0"/>
                    <a:pt x="2309888" y="0"/>
                  </a:cubicBezTo>
                  <a:lnTo>
                    <a:pt x="2343374" y="0"/>
                  </a:lnTo>
                  <a:cubicBezTo>
                    <a:pt x="2381283" y="0"/>
                    <a:pt x="2412013" y="30731"/>
                    <a:pt x="2412013" y="68641"/>
                  </a:cubicBezTo>
                  <a:lnTo>
                    <a:pt x="2412013" y="623491"/>
                  </a:lnTo>
                  <a:lnTo>
                    <a:pt x="3076106" y="623491"/>
                  </a:lnTo>
                  <a:lnTo>
                    <a:pt x="3076106" y="68641"/>
                  </a:lnTo>
                  <a:cubicBezTo>
                    <a:pt x="3076106" y="30731"/>
                    <a:pt x="3106837" y="0"/>
                    <a:pt x="3144745" y="0"/>
                  </a:cubicBezTo>
                  <a:lnTo>
                    <a:pt x="3178231" y="0"/>
                  </a:lnTo>
                  <a:cubicBezTo>
                    <a:pt x="3216140" y="0"/>
                    <a:pt x="3246872" y="30731"/>
                    <a:pt x="3246872" y="68641"/>
                  </a:cubicBezTo>
                  <a:lnTo>
                    <a:pt x="3246872" y="623491"/>
                  </a:lnTo>
                  <a:lnTo>
                    <a:pt x="3910961" y="623491"/>
                  </a:lnTo>
                  <a:lnTo>
                    <a:pt x="3910961" y="68641"/>
                  </a:lnTo>
                  <a:cubicBezTo>
                    <a:pt x="3910961" y="30731"/>
                    <a:pt x="3941693" y="0"/>
                    <a:pt x="3979602" y="0"/>
                  </a:cubicBezTo>
                  <a:lnTo>
                    <a:pt x="4013086" y="0"/>
                  </a:lnTo>
                  <a:cubicBezTo>
                    <a:pt x="4050996" y="0"/>
                    <a:pt x="4081727" y="30731"/>
                    <a:pt x="4081727" y="68641"/>
                  </a:cubicBezTo>
                  <a:lnTo>
                    <a:pt x="4081727" y="623491"/>
                  </a:lnTo>
                  <a:lnTo>
                    <a:pt x="4391911" y="623491"/>
                  </a:lnTo>
                  <a:cubicBezTo>
                    <a:pt x="4659382" y="623491"/>
                    <a:pt x="4876208" y="840319"/>
                    <a:pt x="4876208" y="1107788"/>
                  </a:cubicBezTo>
                  <a:lnTo>
                    <a:pt x="4876208" y="1417973"/>
                  </a:lnTo>
                  <a:lnTo>
                    <a:pt x="5452686" y="1417973"/>
                  </a:lnTo>
                  <a:cubicBezTo>
                    <a:pt x="5490596" y="1417973"/>
                    <a:pt x="5521325" y="1448704"/>
                    <a:pt x="5521325" y="1486612"/>
                  </a:cubicBezTo>
                  <a:lnTo>
                    <a:pt x="5521325" y="1520098"/>
                  </a:lnTo>
                  <a:cubicBezTo>
                    <a:pt x="5521325" y="1558007"/>
                    <a:pt x="5490596" y="1588739"/>
                    <a:pt x="5452686" y="1588739"/>
                  </a:cubicBezTo>
                  <a:lnTo>
                    <a:pt x="4876208" y="1588739"/>
                  </a:lnTo>
                  <a:lnTo>
                    <a:pt x="4876208" y="2252830"/>
                  </a:lnTo>
                  <a:lnTo>
                    <a:pt x="5452686" y="2252830"/>
                  </a:lnTo>
                  <a:cubicBezTo>
                    <a:pt x="5490596" y="2252830"/>
                    <a:pt x="5521325" y="2283561"/>
                    <a:pt x="5521325" y="2321469"/>
                  </a:cubicBezTo>
                  <a:lnTo>
                    <a:pt x="5521325" y="2354954"/>
                  </a:lnTo>
                  <a:cubicBezTo>
                    <a:pt x="5521325" y="2392864"/>
                    <a:pt x="5490596" y="2423595"/>
                    <a:pt x="5452686" y="2423595"/>
                  </a:cubicBezTo>
                  <a:lnTo>
                    <a:pt x="4876208" y="2423595"/>
                  </a:lnTo>
                  <a:lnTo>
                    <a:pt x="4876208" y="3087686"/>
                  </a:lnTo>
                  <a:lnTo>
                    <a:pt x="5452686" y="3087686"/>
                  </a:lnTo>
                  <a:cubicBezTo>
                    <a:pt x="5490596" y="3087686"/>
                    <a:pt x="5521325" y="3118418"/>
                    <a:pt x="5521325" y="3156326"/>
                  </a:cubicBezTo>
                  <a:lnTo>
                    <a:pt x="5521325" y="3189811"/>
                  </a:lnTo>
                  <a:cubicBezTo>
                    <a:pt x="5521325" y="3227721"/>
                    <a:pt x="5490596" y="3258452"/>
                    <a:pt x="5452686" y="3258452"/>
                  </a:cubicBezTo>
                  <a:lnTo>
                    <a:pt x="4876208" y="3258452"/>
                  </a:lnTo>
                  <a:lnTo>
                    <a:pt x="4876208" y="3922541"/>
                  </a:lnTo>
                  <a:lnTo>
                    <a:pt x="5452686" y="3922541"/>
                  </a:lnTo>
                  <a:cubicBezTo>
                    <a:pt x="5490596" y="3922541"/>
                    <a:pt x="5521325" y="3953273"/>
                    <a:pt x="5521325" y="3991181"/>
                  </a:cubicBezTo>
                  <a:lnTo>
                    <a:pt x="5521325" y="4024666"/>
                  </a:lnTo>
                  <a:cubicBezTo>
                    <a:pt x="5521325" y="4062576"/>
                    <a:pt x="5490596" y="4093307"/>
                    <a:pt x="5452686" y="4093307"/>
                  </a:cubicBezTo>
                  <a:lnTo>
                    <a:pt x="4876208" y="4093307"/>
                  </a:lnTo>
                  <a:lnTo>
                    <a:pt x="4876208" y="4403489"/>
                  </a:lnTo>
                  <a:cubicBezTo>
                    <a:pt x="4876208" y="4670958"/>
                    <a:pt x="4659382" y="4887786"/>
                    <a:pt x="4391911" y="4887786"/>
                  </a:cubicBezTo>
                  <a:lnTo>
                    <a:pt x="1096205" y="4887786"/>
                  </a:lnTo>
                  <a:cubicBezTo>
                    <a:pt x="828735" y="4887786"/>
                    <a:pt x="611907" y="4670958"/>
                    <a:pt x="611907" y="4403489"/>
                  </a:cubicBezTo>
                  <a:lnTo>
                    <a:pt x="611907" y="4093307"/>
                  </a:lnTo>
                  <a:lnTo>
                    <a:pt x="68641" y="4093307"/>
                  </a:lnTo>
                  <a:cubicBezTo>
                    <a:pt x="30732" y="4093307"/>
                    <a:pt x="0" y="4062576"/>
                    <a:pt x="0" y="4024666"/>
                  </a:cubicBezTo>
                  <a:lnTo>
                    <a:pt x="0" y="3991181"/>
                  </a:lnTo>
                  <a:cubicBezTo>
                    <a:pt x="0" y="3953273"/>
                    <a:pt x="30732" y="3922541"/>
                    <a:pt x="68641" y="3922541"/>
                  </a:cubicBezTo>
                  <a:lnTo>
                    <a:pt x="611907" y="3922541"/>
                  </a:lnTo>
                  <a:lnTo>
                    <a:pt x="611907" y="3258452"/>
                  </a:lnTo>
                  <a:lnTo>
                    <a:pt x="68641" y="3258452"/>
                  </a:lnTo>
                  <a:cubicBezTo>
                    <a:pt x="30732" y="3258452"/>
                    <a:pt x="0" y="3227721"/>
                    <a:pt x="0" y="3189811"/>
                  </a:cubicBezTo>
                  <a:lnTo>
                    <a:pt x="0" y="3156326"/>
                  </a:lnTo>
                  <a:cubicBezTo>
                    <a:pt x="0" y="3118418"/>
                    <a:pt x="30732" y="3087686"/>
                    <a:pt x="68641" y="3087686"/>
                  </a:cubicBezTo>
                  <a:lnTo>
                    <a:pt x="611907" y="3087686"/>
                  </a:lnTo>
                  <a:lnTo>
                    <a:pt x="611907" y="2423595"/>
                  </a:lnTo>
                  <a:lnTo>
                    <a:pt x="68641" y="2423595"/>
                  </a:lnTo>
                  <a:cubicBezTo>
                    <a:pt x="30732" y="2423595"/>
                    <a:pt x="0" y="2392864"/>
                    <a:pt x="0" y="2354954"/>
                  </a:cubicBezTo>
                  <a:lnTo>
                    <a:pt x="0" y="2321469"/>
                  </a:lnTo>
                  <a:cubicBezTo>
                    <a:pt x="0" y="2283561"/>
                    <a:pt x="30732" y="2252830"/>
                    <a:pt x="68641" y="2252830"/>
                  </a:cubicBezTo>
                  <a:lnTo>
                    <a:pt x="611907" y="2252830"/>
                  </a:lnTo>
                  <a:lnTo>
                    <a:pt x="611907" y="1588739"/>
                  </a:lnTo>
                  <a:lnTo>
                    <a:pt x="68641" y="1588739"/>
                  </a:lnTo>
                  <a:cubicBezTo>
                    <a:pt x="30732" y="1588739"/>
                    <a:pt x="0" y="1558007"/>
                    <a:pt x="0" y="1520098"/>
                  </a:cubicBezTo>
                  <a:lnTo>
                    <a:pt x="0" y="1486612"/>
                  </a:lnTo>
                  <a:cubicBezTo>
                    <a:pt x="0" y="1448704"/>
                    <a:pt x="30732" y="1417973"/>
                    <a:pt x="68641" y="1417973"/>
                  </a:cubicBezTo>
                  <a:lnTo>
                    <a:pt x="611907" y="1417973"/>
                  </a:lnTo>
                  <a:lnTo>
                    <a:pt x="611907" y="1107788"/>
                  </a:lnTo>
                  <a:cubicBezTo>
                    <a:pt x="611907" y="840319"/>
                    <a:pt x="828735" y="623491"/>
                    <a:pt x="1096205" y="623491"/>
                  </a:cubicBezTo>
                  <a:lnTo>
                    <a:pt x="1406390" y="623491"/>
                  </a:lnTo>
                  <a:lnTo>
                    <a:pt x="1406390" y="68641"/>
                  </a:lnTo>
                  <a:cubicBezTo>
                    <a:pt x="1406390" y="30731"/>
                    <a:pt x="1437121" y="0"/>
                    <a:pt x="1475031" y="0"/>
                  </a:cubicBezTo>
                  <a:close/>
                </a:path>
              </a:pathLst>
            </a:custGeom>
            <a:solidFill>
              <a:srgbClr val="0033BA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52D6A00-BB41-7D47-B143-51E5AAC5FA69}"/>
                </a:ext>
              </a:extLst>
            </p:cNvPr>
            <p:cNvGrpSpPr/>
            <p:nvPr/>
          </p:nvGrpSpPr>
          <p:grpSpPr>
            <a:xfrm>
              <a:off x="3867373" y="3611072"/>
              <a:ext cx="400942" cy="401867"/>
              <a:chOff x="3862320" y="3591972"/>
              <a:chExt cx="449083" cy="450123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F17BF85-EDC4-BE4D-8639-28925D1588CC}"/>
                  </a:ext>
                </a:extLst>
              </p:cNvPr>
              <p:cNvSpPr/>
              <p:nvPr/>
            </p:nvSpPr>
            <p:spPr>
              <a:xfrm>
                <a:off x="3952698" y="3591972"/>
                <a:ext cx="358705" cy="317204"/>
              </a:xfrm>
              <a:custGeom>
                <a:avLst/>
                <a:gdLst>
                  <a:gd name="connsiteX0" fmla="*/ 188432 w 358705"/>
                  <a:gd name="connsiteY0" fmla="*/ 167028 h 317204"/>
                  <a:gd name="connsiteX1" fmla="*/ 233870 w 358705"/>
                  <a:gd name="connsiteY1" fmla="*/ 212466 h 317204"/>
                  <a:gd name="connsiteX2" fmla="*/ 220561 w 358705"/>
                  <a:gd name="connsiteY2" fmla="*/ 244595 h 317204"/>
                  <a:gd name="connsiteX3" fmla="*/ 214273 w 358705"/>
                  <a:gd name="connsiteY3" fmla="*/ 248834 h 317204"/>
                  <a:gd name="connsiteX4" fmla="*/ 194050 w 358705"/>
                  <a:gd name="connsiteY4" fmla="*/ 228611 h 317204"/>
                  <a:gd name="connsiteX5" fmla="*/ 201494 w 358705"/>
                  <a:gd name="connsiteY5" fmla="*/ 225528 h 317204"/>
                  <a:gd name="connsiteX6" fmla="*/ 206905 w 358705"/>
                  <a:gd name="connsiteY6" fmla="*/ 212466 h 317204"/>
                  <a:gd name="connsiteX7" fmla="*/ 188432 w 358705"/>
                  <a:gd name="connsiteY7" fmla="*/ 193993 h 317204"/>
                  <a:gd name="connsiteX8" fmla="*/ 175371 w 358705"/>
                  <a:gd name="connsiteY8" fmla="*/ 199404 h 317204"/>
                  <a:gd name="connsiteX9" fmla="*/ 172287 w 358705"/>
                  <a:gd name="connsiteY9" fmla="*/ 206848 h 317204"/>
                  <a:gd name="connsiteX10" fmla="*/ 152731 w 358705"/>
                  <a:gd name="connsiteY10" fmla="*/ 187292 h 317204"/>
                  <a:gd name="connsiteX11" fmla="*/ 163028 w 358705"/>
                  <a:gd name="connsiteY11" fmla="*/ 174788 h 317204"/>
                  <a:gd name="connsiteX12" fmla="*/ 188432 w 358705"/>
                  <a:gd name="connsiteY12" fmla="*/ 167028 h 317204"/>
                  <a:gd name="connsiteX13" fmla="*/ 293382 w 358705"/>
                  <a:gd name="connsiteY13" fmla="*/ 113458 h 317204"/>
                  <a:gd name="connsiteX14" fmla="*/ 274910 w 358705"/>
                  <a:gd name="connsiteY14" fmla="*/ 131930 h 317204"/>
                  <a:gd name="connsiteX15" fmla="*/ 293382 w 358705"/>
                  <a:gd name="connsiteY15" fmla="*/ 150403 h 317204"/>
                  <a:gd name="connsiteX16" fmla="*/ 311854 w 358705"/>
                  <a:gd name="connsiteY16" fmla="*/ 131930 h 317204"/>
                  <a:gd name="connsiteX17" fmla="*/ 293382 w 358705"/>
                  <a:gd name="connsiteY17" fmla="*/ 113458 h 317204"/>
                  <a:gd name="connsiteX18" fmla="*/ 293382 w 358705"/>
                  <a:gd name="connsiteY18" fmla="*/ 86493 h 317204"/>
                  <a:gd name="connsiteX19" fmla="*/ 338819 w 358705"/>
                  <a:gd name="connsiteY19" fmla="*/ 131930 h 317204"/>
                  <a:gd name="connsiteX20" fmla="*/ 311068 w 358705"/>
                  <a:gd name="connsiteY20" fmla="*/ 173797 h 317204"/>
                  <a:gd name="connsiteX21" fmla="*/ 304259 w 358705"/>
                  <a:gd name="connsiteY21" fmla="*/ 175172 h 317204"/>
                  <a:gd name="connsiteX22" fmla="*/ 304259 w 358705"/>
                  <a:gd name="connsiteY22" fmla="*/ 262523 h 317204"/>
                  <a:gd name="connsiteX23" fmla="*/ 304772 w 358705"/>
                  <a:gd name="connsiteY23" fmla="*/ 295075 h 317204"/>
                  <a:gd name="connsiteX24" fmla="*/ 282643 w 358705"/>
                  <a:gd name="connsiteY24" fmla="*/ 317204 h 317204"/>
                  <a:gd name="connsiteX25" fmla="*/ 266110 w 358705"/>
                  <a:gd name="connsiteY25" fmla="*/ 300671 h 317204"/>
                  <a:gd name="connsiteX26" fmla="*/ 282506 w 358705"/>
                  <a:gd name="connsiteY26" fmla="*/ 284276 h 317204"/>
                  <a:gd name="connsiteX27" fmla="*/ 282506 w 358705"/>
                  <a:gd name="connsiteY27" fmla="*/ 175172 h 317204"/>
                  <a:gd name="connsiteX28" fmla="*/ 275696 w 358705"/>
                  <a:gd name="connsiteY28" fmla="*/ 173797 h 317204"/>
                  <a:gd name="connsiteX29" fmla="*/ 247945 w 358705"/>
                  <a:gd name="connsiteY29" fmla="*/ 131930 h 317204"/>
                  <a:gd name="connsiteX30" fmla="*/ 293382 w 358705"/>
                  <a:gd name="connsiteY30" fmla="*/ 86493 h 317204"/>
                  <a:gd name="connsiteX31" fmla="*/ 111988 w 358705"/>
                  <a:gd name="connsiteY31" fmla="*/ 26965 h 317204"/>
                  <a:gd name="connsiteX32" fmla="*/ 93515 w 358705"/>
                  <a:gd name="connsiteY32" fmla="*/ 45437 h 317204"/>
                  <a:gd name="connsiteX33" fmla="*/ 111988 w 358705"/>
                  <a:gd name="connsiteY33" fmla="*/ 63910 h 317204"/>
                  <a:gd name="connsiteX34" fmla="*/ 130460 w 358705"/>
                  <a:gd name="connsiteY34" fmla="*/ 45437 h 317204"/>
                  <a:gd name="connsiteX35" fmla="*/ 111988 w 358705"/>
                  <a:gd name="connsiteY35" fmla="*/ 26965 h 317204"/>
                  <a:gd name="connsiteX36" fmla="*/ 358705 w 358705"/>
                  <a:gd name="connsiteY36" fmla="*/ 25595 h 317204"/>
                  <a:gd name="connsiteX37" fmla="*/ 358705 w 358705"/>
                  <a:gd name="connsiteY37" fmla="*/ 46423 h 317204"/>
                  <a:gd name="connsiteX38" fmla="*/ 261427 w 358705"/>
                  <a:gd name="connsiteY38" fmla="*/ 46423 h 317204"/>
                  <a:gd name="connsiteX39" fmla="*/ 163015 w 358705"/>
                  <a:gd name="connsiteY39" fmla="*/ 144656 h 317204"/>
                  <a:gd name="connsiteX40" fmla="*/ 110261 w 358705"/>
                  <a:gd name="connsiteY40" fmla="*/ 144822 h 317204"/>
                  <a:gd name="connsiteX41" fmla="*/ 88682 w 358705"/>
                  <a:gd name="connsiteY41" fmla="*/ 123243 h 317204"/>
                  <a:gd name="connsiteX42" fmla="*/ 154984 w 358705"/>
                  <a:gd name="connsiteY42" fmla="*/ 123243 h 317204"/>
                  <a:gd name="connsiteX43" fmla="*/ 252611 w 358705"/>
                  <a:gd name="connsiteY43" fmla="*/ 25795 h 317204"/>
                  <a:gd name="connsiteX44" fmla="*/ 111988 w 358705"/>
                  <a:gd name="connsiteY44" fmla="*/ 0 h 317204"/>
                  <a:gd name="connsiteX45" fmla="*/ 157425 w 358705"/>
                  <a:gd name="connsiteY45" fmla="*/ 45437 h 317204"/>
                  <a:gd name="connsiteX46" fmla="*/ 111988 w 358705"/>
                  <a:gd name="connsiteY46" fmla="*/ 90874 h 317204"/>
                  <a:gd name="connsiteX47" fmla="*/ 70121 w 358705"/>
                  <a:gd name="connsiteY47" fmla="*/ 63124 h 317204"/>
                  <a:gd name="connsiteX48" fmla="*/ 68747 w 358705"/>
                  <a:gd name="connsiteY48" fmla="*/ 56314 h 317204"/>
                  <a:gd name="connsiteX49" fmla="*/ 21753 w 358705"/>
                  <a:gd name="connsiteY49" fmla="*/ 56314 h 317204"/>
                  <a:gd name="connsiteX50" fmla="*/ 0 w 358705"/>
                  <a:gd name="connsiteY50" fmla="*/ 34561 h 317204"/>
                  <a:gd name="connsiteX51" fmla="*/ 68747 w 358705"/>
                  <a:gd name="connsiteY51" fmla="*/ 34561 h 317204"/>
                  <a:gd name="connsiteX52" fmla="*/ 70121 w 358705"/>
                  <a:gd name="connsiteY52" fmla="*/ 27751 h 317204"/>
                  <a:gd name="connsiteX53" fmla="*/ 111988 w 358705"/>
                  <a:gd name="connsiteY53" fmla="*/ 0 h 317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58705" h="317204">
                    <a:moveTo>
                      <a:pt x="188432" y="167028"/>
                    </a:moveTo>
                    <a:cubicBezTo>
                      <a:pt x="213527" y="167028"/>
                      <a:pt x="233870" y="187371"/>
                      <a:pt x="233870" y="212466"/>
                    </a:cubicBezTo>
                    <a:cubicBezTo>
                      <a:pt x="233870" y="225013"/>
                      <a:pt x="228784" y="236372"/>
                      <a:pt x="220561" y="244595"/>
                    </a:cubicBezTo>
                    <a:lnTo>
                      <a:pt x="214273" y="248834"/>
                    </a:lnTo>
                    <a:lnTo>
                      <a:pt x="194050" y="228611"/>
                    </a:lnTo>
                    <a:lnTo>
                      <a:pt x="201494" y="225528"/>
                    </a:lnTo>
                    <a:cubicBezTo>
                      <a:pt x="204837" y="222185"/>
                      <a:pt x="206905" y="217567"/>
                      <a:pt x="206905" y="212466"/>
                    </a:cubicBezTo>
                    <a:cubicBezTo>
                      <a:pt x="206905" y="202264"/>
                      <a:pt x="198634" y="193993"/>
                      <a:pt x="188432" y="193993"/>
                    </a:cubicBezTo>
                    <a:cubicBezTo>
                      <a:pt x="183331" y="193993"/>
                      <a:pt x="178713" y="196061"/>
                      <a:pt x="175371" y="199404"/>
                    </a:cubicBezTo>
                    <a:lnTo>
                      <a:pt x="172287" y="206848"/>
                    </a:lnTo>
                    <a:lnTo>
                      <a:pt x="152731" y="187292"/>
                    </a:lnTo>
                    <a:lnTo>
                      <a:pt x="163028" y="174788"/>
                    </a:lnTo>
                    <a:cubicBezTo>
                      <a:pt x="170280" y="169889"/>
                      <a:pt x="179022" y="167028"/>
                      <a:pt x="188432" y="167028"/>
                    </a:cubicBezTo>
                    <a:close/>
                    <a:moveTo>
                      <a:pt x="293382" y="113458"/>
                    </a:moveTo>
                    <a:cubicBezTo>
                      <a:pt x="283180" y="113458"/>
                      <a:pt x="274910" y="121728"/>
                      <a:pt x="274910" y="131930"/>
                    </a:cubicBezTo>
                    <a:cubicBezTo>
                      <a:pt x="274910" y="142132"/>
                      <a:pt x="283180" y="150403"/>
                      <a:pt x="293382" y="150403"/>
                    </a:cubicBezTo>
                    <a:cubicBezTo>
                      <a:pt x="303584" y="150403"/>
                      <a:pt x="311854" y="142132"/>
                      <a:pt x="311854" y="131930"/>
                    </a:cubicBezTo>
                    <a:cubicBezTo>
                      <a:pt x="311854" y="121728"/>
                      <a:pt x="303584" y="113458"/>
                      <a:pt x="293382" y="113458"/>
                    </a:cubicBezTo>
                    <a:close/>
                    <a:moveTo>
                      <a:pt x="293382" y="86493"/>
                    </a:moveTo>
                    <a:cubicBezTo>
                      <a:pt x="318476" y="86493"/>
                      <a:pt x="338819" y="106836"/>
                      <a:pt x="338819" y="131930"/>
                    </a:cubicBezTo>
                    <a:cubicBezTo>
                      <a:pt x="338819" y="150751"/>
                      <a:pt x="327376" y="166899"/>
                      <a:pt x="311068" y="173797"/>
                    </a:cubicBezTo>
                    <a:lnTo>
                      <a:pt x="304259" y="175172"/>
                    </a:lnTo>
                    <a:lnTo>
                      <a:pt x="304259" y="262523"/>
                    </a:lnTo>
                    <a:cubicBezTo>
                      <a:pt x="304430" y="273374"/>
                      <a:pt x="304601" y="284225"/>
                      <a:pt x="304772" y="295075"/>
                    </a:cubicBezTo>
                    <a:lnTo>
                      <a:pt x="282643" y="317204"/>
                    </a:lnTo>
                    <a:lnTo>
                      <a:pt x="266110" y="300671"/>
                    </a:lnTo>
                    <a:lnTo>
                      <a:pt x="282506" y="284276"/>
                    </a:lnTo>
                    <a:lnTo>
                      <a:pt x="282506" y="175172"/>
                    </a:lnTo>
                    <a:lnTo>
                      <a:pt x="275696" y="173797"/>
                    </a:lnTo>
                    <a:cubicBezTo>
                      <a:pt x="259388" y="166899"/>
                      <a:pt x="247945" y="150751"/>
                      <a:pt x="247945" y="131930"/>
                    </a:cubicBezTo>
                    <a:cubicBezTo>
                      <a:pt x="247945" y="106836"/>
                      <a:pt x="268288" y="86493"/>
                      <a:pt x="293382" y="86493"/>
                    </a:cubicBezTo>
                    <a:close/>
                    <a:moveTo>
                      <a:pt x="111988" y="26965"/>
                    </a:moveTo>
                    <a:cubicBezTo>
                      <a:pt x="101786" y="26965"/>
                      <a:pt x="93515" y="35235"/>
                      <a:pt x="93515" y="45437"/>
                    </a:cubicBezTo>
                    <a:cubicBezTo>
                      <a:pt x="93515" y="55639"/>
                      <a:pt x="101786" y="63910"/>
                      <a:pt x="111988" y="63910"/>
                    </a:cubicBezTo>
                    <a:cubicBezTo>
                      <a:pt x="122190" y="63910"/>
                      <a:pt x="130460" y="55639"/>
                      <a:pt x="130460" y="45437"/>
                    </a:cubicBezTo>
                    <a:cubicBezTo>
                      <a:pt x="130460" y="35235"/>
                      <a:pt x="122190" y="26965"/>
                      <a:pt x="111988" y="26965"/>
                    </a:cubicBezTo>
                    <a:close/>
                    <a:moveTo>
                      <a:pt x="358705" y="25595"/>
                    </a:moveTo>
                    <a:lnTo>
                      <a:pt x="358705" y="46423"/>
                    </a:lnTo>
                    <a:lnTo>
                      <a:pt x="261427" y="46423"/>
                    </a:lnTo>
                    <a:lnTo>
                      <a:pt x="163015" y="144656"/>
                    </a:lnTo>
                    <a:lnTo>
                      <a:pt x="110261" y="144822"/>
                    </a:lnTo>
                    <a:lnTo>
                      <a:pt x="88682" y="123243"/>
                    </a:lnTo>
                    <a:lnTo>
                      <a:pt x="154984" y="123243"/>
                    </a:lnTo>
                    <a:lnTo>
                      <a:pt x="252611" y="25795"/>
                    </a:lnTo>
                    <a:close/>
                    <a:moveTo>
                      <a:pt x="111988" y="0"/>
                    </a:moveTo>
                    <a:cubicBezTo>
                      <a:pt x="137082" y="0"/>
                      <a:pt x="157425" y="20343"/>
                      <a:pt x="157425" y="45437"/>
                    </a:cubicBezTo>
                    <a:cubicBezTo>
                      <a:pt x="157425" y="70532"/>
                      <a:pt x="137082" y="90874"/>
                      <a:pt x="111988" y="90874"/>
                    </a:cubicBezTo>
                    <a:cubicBezTo>
                      <a:pt x="93167" y="90874"/>
                      <a:pt x="77019" y="79432"/>
                      <a:pt x="70121" y="63124"/>
                    </a:cubicBezTo>
                    <a:lnTo>
                      <a:pt x="68747" y="56314"/>
                    </a:lnTo>
                    <a:lnTo>
                      <a:pt x="21753" y="56314"/>
                    </a:lnTo>
                    <a:lnTo>
                      <a:pt x="0" y="34561"/>
                    </a:lnTo>
                    <a:lnTo>
                      <a:pt x="68747" y="34561"/>
                    </a:lnTo>
                    <a:lnTo>
                      <a:pt x="70121" y="27751"/>
                    </a:lnTo>
                    <a:cubicBezTo>
                      <a:pt x="77019" y="11443"/>
                      <a:pt x="93167" y="0"/>
                      <a:pt x="111988" y="0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rgbClr val="0033BA"/>
                  </a:gs>
                  <a:gs pos="96000">
                    <a:srgbClr val="0033BA"/>
                  </a:gs>
                  <a:gs pos="40000">
                    <a:schemeClr val="tx1"/>
                  </a:gs>
                </a:gsLst>
                <a:lin ang="1890000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A409573-3F4E-8C4B-BE81-9A256F3324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62320" y="3679507"/>
                <a:ext cx="405299" cy="362588"/>
              </a:xfrm>
              <a:custGeom>
                <a:avLst/>
                <a:gdLst>
                  <a:gd name="connsiteX0" fmla="*/ 405301 w 405301"/>
                  <a:gd name="connsiteY0" fmla="*/ 357780 h 362589"/>
                  <a:gd name="connsiteX1" fmla="*/ 405301 w 405301"/>
                  <a:gd name="connsiteY1" fmla="*/ 362589 h 362589"/>
                  <a:gd name="connsiteX2" fmla="*/ 393691 w 405301"/>
                  <a:gd name="connsiteY2" fmla="*/ 362589 h 362589"/>
                  <a:gd name="connsiteX3" fmla="*/ 190711 w 405301"/>
                  <a:gd name="connsiteY3" fmla="*/ 239452 h 362589"/>
                  <a:gd name="connsiteX4" fmla="*/ 162345 w 405301"/>
                  <a:gd name="connsiteY4" fmla="*/ 251020 h 362589"/>
                  <a:gd name="connsiteX5" fmla="*/ 126594 w 405301"/>
                  <a:gd name="connsiteY5" fmla="*/ 261617 h 362589"/>
                  <a:gd name="connsiteX6" fmla="*/ 124722 w 405301"/>
                  <a:gd name="connsiteY6" fmla="*/ 261946 h 362589"/>
                  <a:gd name="connsiteX7" fmla="*/ 132312 w 405301"/>
                  <a:gd name="connsiteY7" fmla="*/ 279958 h 362589"/>
                  <a:gd name="connsiteX8" fmla="*/ 190836 w 405301"/>
                  <a:gd name="connsiteY8" fmla="*/ 331116 h 362589"/>
                  <a:gd name="connsiteX9" fmla="*/ 252382 w 405301"/>
                  <a:gd name="connsiteY9" fmla="*/ 273437 h 362589"/>
                  <a:gd name="connsiteX10" fmla="*/ 256596 w 405301"/>
                  <a:gd name="connsiteY10" fmla="*/ 261884 h 362589"/>
                  <a:gd name="connsiteX11" fmla="*/ 255078 w 405301"/>
                  <a:gd name="connsiteY11" fmla="*/ 261617 h 362589"/>
                  <a:gd name="connsiteX12" fmla="*/ 200755 w 405301"/>
                  <a:gd name="connsiteY12" fmla="*/ 243962 h 362589"/>
                  <a:gd name="connsiteX13" fmla="*/ 108226 w 405301"/>
                  <a:gd name="connsiteY13" fmla="*/ 193277 h 362589"/>
                  <a:gd name="connsiteX14" fmla="*/ 110636 w 405301"/>
                  <a:gd name="connsiteY14" fmla="*/ 210841 h 362589"/>
                  <a:gd name="connsiteX15" fmla="*/ 116397 w 405301"/>
                  <a:gd name="connsiteY15" fmla="*/ 236302 h 362589"/>
                  <a:gd name="connsiteX16" fmla="*/ 121789 w 405301"/>
                  <a:gd name="connsiteY16" fmla="*/ 253464 h 362589"/>
                  <a:gd name="connsiteX17" fmla="*/ 131570 w 405301"/>
                  <a:gd name="connsiteY17" fmla="*/ 251746 h 362589"/>
                  <a:gd name="connsiteX18" fmla="*/ 164552 w 405301"/>
                  <a:gd name="connsiteY18" fmla="*/ 241970 h 362589"/>
                  <a:gd name="connsiteX19" fmla="*/ 181200 w 405301"/>
                  <a:gd name="connsiteY19" fmla="*/ 235180 h 362589"/>
                  <a:gd name="connsiteX20" fmla="*/ 172358 w 405301"/>
                  <a:gd name="connsiteY20" fmla="*/ 231209 h 362589"/>
                  <a:gd name="connsiteX21" fmla="*/ 143661 w 405301"/>
                  <a:gd name="connsiteY21" fmla="*/ 215897 h 362589"/>
                  <a:gd name="connsiteX22" fmla="*/ 47488 w 405301"/>
                  <a:gd name="connsiteY22" fmla="*/ 140943 h 362589"/>
                  <a:gd name="connsiteX23" fmla="*/ 39469 w 405301"/>
                  <a:gd name="connsiteY23" fmla="*/ 150512 h 362589"/>
                  <a:gd name="connsiteX24" fmla="*/ 20291 w 405301"/>
                  <a:gd name="connsiteY24" fmla="*/ 232652 h 362589"/>
                  <a:gd name="connsiteX25" fmla="*/ 101016 w 405301"/>
                  <a:gd name="connsiteY25" fmla="*/ 257114 h 362589"/>
                  <a:gd name="connsiteX26" fmla="*/ 113312 w 405301"/>
                  <a:gd name="connsiteY26" fmla="*/ 254953 h 362589"/>
                  <a:gd name="connsiteX27" fmla="*/ 110146 w 405301"/>
                  <a:gd name="connsiteY27" fmla="*/ 244877 h 362589"/>
                  <a:gd name="connsiteX28" fmla="*/ 103901 w 405301"/>
                  <a:gd name="connsiteY28" fmla="*/ 217278 h 362589"/>
                  <a:gd name="connsiteX29" fmla="*/ 99719 w 405301"/>
                  <a:gd name="connsiteY29" fmla="*/ 186794 h 362589"/>
                  <a:gd name="connsiteX30" fmla="*/ 75411 w 405301"/>
                  <a:gd name="connsiteY30" fmla="*/ 167931 h 362589"/>
                  <a:gd name="connsiteX31" fmla="*/ 54632 w 405301"/>
                  <a:gd name="connsiteY31" fmla="*/ 148723 h 362589"/>
                  <a:gd name="connsiteX32" fmla="*/ 167761 w 405301"/>
                  <a:gd name="connsiteY32" fmla="*/ 103648 h 362589"/>
                  <a:gd name="connsiteX33" fmla="*/ 175620 w 405301"/>
                  <a:gd name="connsiteY33" fmla="*/ 111507 h 362589"/>
                  <a:gd name="connsiteX34" fmla="*/ 170341 w 405301"/>
                  <a:gd name="connsiteY34" fmla="*/ 113694 h 362589"/>
                  <a:gd name="connsiteX35" fmla="*/ 161852 w 405301"/>
                  <a:gd name="connsiteY35" fmla="*/ 134188 h 362589"/>
                  <a:gd name="connsiteX36" fmla="*/ 190836 w 405301"/>
                  <a:gd name="connsiteY36" fmla="*/ 163172 h 362589"/>
                  <a:gd name="connsiteX37" fmla="*/ 211330 w 405301"/>
                  <a:gd name="connsiteY37" fmla="*/ 154683 h 362589"/>
                  <a:gd name="connsiteX38" fmla="*/ 213517 w 405301"/>
                  <a:gd name="connsiteY38" fmla="*/ 149404 h 362589"/>
                  <a:gd name="connsiteX39" fmla="*/ 221376 w 405301"/>
                  <a:gd name="connsiteY39" fmla="*/ 157263 h 362589"/>
                  <a:gd name="connsiteX40" fmla="*/ 219190 w 405301"/>
                  <a:gd name="connsiteY40" fmla="*/ 162542 h 362589"/>
                  <a:gd name="connsiteX41" fmla="*/ 190836 w 405301"/>
                  <a:gd name="connsiteY41" fmla="*/ 174286 h 362589"/>
                  <a:gd name="connsiteX42" fmla="*/ 150738 w 405301"/>
                  <a:gd name="connsiteY42" fmla="*/ 134188 h 362589"/>
                  <a:gd name="connsiteX43" fmla="*/ 162482 w 405301"/>
                  <a:gd name="connsiteY43" fmla="*/ 105835 h 362589"/>
                  <a:gd name="connsiteX44" fmla="*/ 98556 w 405301"/>
                  <a:gd name="connsiteY44" fmla="*/ 92037 h 362589"/>
                  <a:gd name="connsiteX45" fmla="*/ 84352 w 405301"/>
                  <a:gd name="connsiteY45" fmla="*/ 103060 h 362589"/>
                  <a:gd name="connsiteX46" fmla="*/ 59395 w 405301"/>
                  <a:gd name="connsiteY46" fmla="*/ 126735 h 362589"/>
                  <a:gd name="connsiteX47" fmla="*/ 53017 w 405301"/>
                  <a:gd name="connsiteY47" fmla="*/ 134346 h 362589"/>
                  <a:gd name="connsiteX48" fmla="*/ 65183 w 405301"/>
                  <a:gd name="connsiteY48" fmla="*/ 147597 h 362589"/>
                  <a:gd name="connsiteX49" fmla="*/ 84352 w 405301"/>
                  <a:gd name="connsiteY49" fmla="*/ 165317 h 362589"/>
                  <a:gd name="connsiteX50" fmla="*/ 98358 w 405301"/>
                  <a:gd name="connsiteY50" fmla="*/ 176186 h 362589"/>
                  <a:gd name="connsiteX51" fmla="*/ 96487 w 405301"/>
                  <a:gd name="connsiteY51" fmla="*/ 134188 h 362589"/>
                  <a:gd name="connsiteX52" fmla="*/ 97574 w 405301"/>
                  <a:gd name="connsiteY52" fmla="*/ 101680 h 362589"/>
                  <a:gd name="connsiteX53" fmla="*/ 63918 w 405301"/>
                  <a:gd name="connsiteY53" fmla="*/ 0 h 362589"/>
                  <a:gd name="connsiteX54" fmla="*/ 64124 w 405301"/>
                  <a:gd name="connsiteY54" fmla="*/ 11 h 362589"/>
                  <a:gd name="connsiteX55" fmla="*/ 74550 w 405301"/>
                  <a:gd name="connsiteY55" fmla="*/ 10436 h 362589"/>
                  <a:gd name="connsiteX56" fmla="*/ 73750 w 405301"/>
                  <a:gd name="connsiteY56" fmla="*/ 10395 h 362589"/>
                  <a:gd name="connsiteX57" fmla="*/ 20291 w 405301"/>
                  <a:gd name="connsiteY57" fmla="*/ 35724 h 362589"/>
                  <a:gd name="connsiteX58" fmla="*/ 35334 w 405301"/>
                  <a:gd name="connsiteY58" fmla="*/ 111986 h 362589"/>
                  <a:gd name="connsiteX59" fmla="*/ 47102 w 405301"/>
                  <a:gd name="connsiteY59" fmla="*/ 127519 h 362589"/>
                  <a:gd name="connsiteX60" fmla="*/ 48358 w 405301"/>
                  <a:gd name="connsiteY60" fmla="*/ 126109 h 362589"/>
                  <a:gd name="connsiteX61" fmla="*/ 75411 w 405301"/>
                  <a:gd name="connsiteY61" fmla="*/ 100446 h 362589"/>
                  <a:gd name="connsiteX62" fmla="*/ 99613 w 405301"/>
                  <a:gd name="connsiteY62" fmla="*/ 81664 h 362589"/>
                  <a:gd name="connsiteX63" fmla="*/ 100729 w 405301"/>
                  <a:gd name="connsiteY63" fmla="*/ 70711 h 362589"/>
                  <a:gd name="connsiteX64" fmla="*/ 106704 w 405301"/>
                  <a:gd name="connsiteY64" fmla="*/ 42591 h 362589"/>
                  <a:gd name="connsiteX65" fmla="*/ 112490 w 405301"/>
                  <a:gd name="connsiteY65" fmla="*/ 48377 h 362589"/>
                  <a:gd name="connsiteX66" fmla="*/ 112379 w 405301"/>
                  <a:gd name="connsiteY66" fmla="*/ 48812 h 362589"/>
                  <a:gd name="connsiteX67" fmla="*/ 107748 w 405301"/>
                  <a:gd name="connsiteY67" fmla="*/ 75404 h 362589"/>
                  <a:gd name="connsiteX68" fmla="*/ 127139 w 405301"/>
                  <a:gd name="connsiteY68" fmla="*/ 63026 h 362589"/>
                  <a:gd name="connsiteX69" fmla="*/ 132427 w 405301"/>
                  <a:gd name="connsiteY69" fmla="*/ 68314 h 362589"/>
                  <a:gd name="connsiteX70" fmla="*/ 113829 w 405301"/>
                  <a:gd name="connsiteY70" fmla="*/ 80185 h 362589"/>
                  <a:gd name="connsiteX71" fmla="*/ 106679 w 405301"/>
                  <a:gd name="connsiteY71" fmla="*/ 85733 h 362589"/>
                  <a:gd name="connsiteX72" fmla="*/ 104798 w 405301"/>
                  <a:gd name="connsiteY72" fmla="*/ 104198 h 362589"/>
                  <a:gd name="connsiteX73" fmla="*/ 103796 w 405301"/>
                  <a:gd name="connsiteY73" fmla="*/ 134188 h 362589"/>
                  <a:gd name="connsiteX74" fmla="*/ 105564 w 405301"/>
                  <a:gd name="connsiteY74" fmla="*/ 173876 h 362589"/>
                  <a:gd name="connsiteX75" fmla="*/ 106777 w 405301"/>
                  <a:gd name="connsiteY75" fmla="*/ 182719 h 362589"/>
                  <a:gd name="connsiteX76" fmla="*/ 113829 w 405301"/>
                  <a:gd name="connsiteY76" fmla="*/ 188192 h 362589"/>
                  <a:gd name="connsiteX77" fmla="*/ 147316 w 405301"/>
                  <a:gd name="connsiteY77" fmla="*/ 209567 h 362589"/>
                  <a:gd name="connsiteX78" fmla="*/ 173789 w 405301"/>
                  <a:gd name="connsiteY78" fmla="*/ 223694 h 362589"/>
                  <a:gd name="connsiteX79" fmla="*/ 190721 w 405301"/>
                  <a:gd name="connsiteY79" fmla="*/ 231297 h 362589"/>
                  <a:gd name="connsiteX80" fmla="*/ 199101 w 405301"/>
                  <a:gd name="connsiteY80" fmla="*/ 227879 h 362589"/>
                  <a:gd name="connsiteX81" fmla="*/ 234356 w 405301"/>
                  <a:gd name="connsiteY81" fmla="*/ 209567 h 362589"/>
                  <a:gd name="connsiteX82" fmla="*/ 258359 w 405301"/>
                  <a:gd name="connsiteY82" fmla="*/ 194246 h 362589"/>
                  <a:gd name="connsiteX83" fmla="*/ 263646 w 405301"/>
                  <a:gd name="connsiteY83" fmla="*/ 199533 h 362589"/>
                  <a:gd name="connsiteX84" fmla="*/ 238010 w 405301"/>
                  <a:gd name="connsiteY84" fmla="*/ 215897 h 362589"/>
                  <a:gd name="connsiteX85" fmla="*/ 200200 w 405301"/>
                  <a:gd name="connsiteY85" fmla="*/ 235536 h 362589"/>
                  <a:gd name="connsiteX86" fmla="*/ 225545 w 405301"/>
                  <a:gd name="connsiteY86" fmla="*/ 244822 h 362589"/>
                  <a:gd name="connsiteX87" fmla="*/ 250101 w 405301"/>
                  <a:gd name="connsiteY87" fmla="*/ 251746 h 362589"/>
                  <a:gd name="connsiteX88" fmla="*/ 259679 w 405301"/>
                  <a:gd name="connsiteY88" fmla="*/ 253428 h 362589"/>
                  <a:gd name="connsiteX89" fmla="*/ 263011 w 405301"/>
                  <a:gd name="connsiteY89" fmla="*/ 244293 h 362589"/>
                  <a:gd name="connsiteX90" fmla="*/ 269293 w 405301"/>
                  <a:gd name="connsiteY90" fmla="*/ 219565 h 362589"/>
                  <a:gd name="connsiteX91" fmla="*/ 271427 w 405301"/>
                  <a:gd name="connsiteY91" fmla="*/ 207313 h 362589"/>
                  <a:gd name="connsiteX92" fmla="*/ 277585 w 405301"/>
                  <a:gd name="connsiteY92" fmla="*/ 213471 h 362589"/>
                  <a:gd name="connsiteX93" fmla="*/ 269071 w 405301"/>
                  <a:gd name="connsiteY93" fmla="*/ 253538 h 362589"/>
                  <a:gd name="connsiteX94" fmla="*/ 268543 w 405301"/>
                  <a:gd name="connsiteY94" fmla="*/ 254986 h 362589"/>
                  <a:gd name="connsiteX95" fmla="*/ 280656 w 405301"/>
                  <a:gd name="connsiteY95" fmla="*/ 257114 h 362589"/>
                  <a:gd name="connsiteX96" fmla="*/ 319049 w 405301"/>
                  <a:gd name="connsiteY96" fmla="*/ 254936 h 362589"/>
                  <a:gd name="connsiteX97" fmla="*/ 329222 w 405301"/>
                  <a:gd name="connsiteY97" fmla="*/ 265108 h 362589"/>
                  <a:gd name="connsiteX98" fmla="*/ 288198 w 405301"/>
                  <a:gd name="connsiteY98" fmla="*/ 267436 h 362589"/>
                  <a:gd name="connsiteX99" fmla="*/ 265460 w 405301"/>
                  <a:gd name="connsiteY99" fmla="*/ 263441 h 362589"/>
                  <a:gd name="connsiteX100" fmla="*/ 257550 w 405301"/>
                  <a:gd name="connsiteY100" fmla="*/ 285130 h 362589"/>
                  <a:gd name="connsiteX101" fmla="*/ 190836 w 405301"/>
                  <a:gd name="connsiteY101" fmla="*/ 347652 h 362589"/>
                  <a:gd name="connsiteX102" fmla="*/ 118032 w 405301"/>
                  <a:gd name="connsiteY102" fmla="*/ 269971 h 362589"/>
                  <a:gd name="connsiteX103" fmla="*/ 115992 w 405301"/>
                  <a:gd name="connsiteY103" fmla="*/ 263479 h 362589"/>
                  <a:gd name="connsiteX104" fmla="*/ 93474 w 405301"/>
                  <a:gd name="connsiteY104" fmla="*/ 267436 h 362589"/>
                  <a:gd name="connsiteX105" fmla="*/ 5971 w 405301"/>
                  <a:gd name="connsiteY105" fmla="*/ 240920 h 362589"/>
                  <a:gd name="connsiteX106" fmla="*/ 36842 w 405301"/>
                  <a:gd name="connsiteY106" fmla="*/ 139029 h 362589"/>
                  <a:gd name="connsiteX107" fmla="*/ 41221 w 405301"/>
                  <a:gd name="connsiteY107" fmla="*/ 134117 h 362589"/>
                  <a:gd name="connsiteX108" fmla="*/ 36842 w 405301"/>
                  <a:gd name="connsiteY108" fmla="*/ 129347 h 362589"/>
                  <a:gd name="connsiteX109" fmla="*/ 5971 w 405301"/>
                  <a:gd name="connsiteY109" fmla="*/ 27456 h 362589"/>
                  <a:gd name="connsiteX110" fmla="*/ 63918 w 405301"/>
                  <a:gd name="connsiteY110" fmla="*/ 0 h 36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405301" h="362589">
                    <a:moveTo>
                      <a:pt x="405301" y="357780"/>
                    </a:moveTo>
                    <a:lnTo>
                      <a:pt x="405301" y="362589"/>
                    </a:lnTo>
                    <a:lnTo>
                      <a:pt x="393691" y="362589"/>
                    </a:lnTo>
                    <a:close/>
                    <a:moveTo>
                      <a:pt x="190711" y="239452"/>
                    </a:moveTo>
                    <a:lnTo>
                      <a:pt x="162345" y="251020"/>
                    </a:lnTo>
                    <a:cubicBezTo>
                      <a:pt x="150093" y="255338"/>
                      <a:pt x="138124" y="258875"/>
                      <a:pt x="126594" y="261617"/>
                    </a:cubicBezTo>
                    <a:lnTo>
                      <a:pt x="124722" y="261946"/>
                    </a:lnTo>
                    <a:lnTo>
                      <a:pt x="132312" y="279958"/>
                    </a:lnTo>
                    <a:cubicBezTo>
                      <a:pt x="147769" y="311743"/>
                      <a:pt x="168302" y="331116"/>
                      <a:pt x="190836" y="331116"/>
                    </a:cubicBezTo>
                    <a:cubicBezTo>
                      <a:pt x="214871" y="331116"/>
                      <a:pt x="236631" y="309074"/>
                      <a:pt x="252382" y="273437"/>
                    </a:cubicBezTo>
                    <a:lnTo>
                      <a:pt x="256596" y="261884"/>
                    </a:lnTo>
                    <a:lnTo>
                      <a:pt x="255078" y="261617"/>
                    </a:lnTo>
                    <a:cubicBezTo>
                      <a:pt x="237782" y="257505"/>
                      <a:pt x="219500" y="251601"/>
                      <a:pt x="200755" y="243962"/>
                    </a:cubicBezTo>
                    <a:close/>
                    <a:moveTo>
                      <a:pt x="108226" y="193277"/>
                    </a:moveTo>
                    <a:lnTo>
                      <a:pt x="110636" y="210841"/>
                    </a:lnTo>
                    <a:cubicBezTo>
                      <a:pt x="112287" y="219676"/>
                      <a:pt x="114216" y="228182"/>
                      <a:pt x="116397" y="236302"/>
                    </a:cubicBezTo>
                    <a:lnTo>
                      <a:pt x="121789" y="253464"/>
                    </a:lnTo>
                    <a:lnTo>
                      <a:pt x="131570" y="251746"/>
                    </a:lnTo>
                    <a:cubicBezTo>
                      <a:pt x="142207" y="249216"/>
                      <a:pt x="153249" y="245953"/>
                      <a:pt x="164552" y="241970"/>
                    </a:cubicBezTo>
                    <a:lnTo>
                      <a:pt x="181200" y="235180"/>
                    </a:lnTo>
                    <a:lnTo>
                      <a:pt x="172358" y="231209"/>
                    </a:lnTo>
                    <a:cubicBezTo>
                      <a:pt x="162820" y="226529"/>
                      <a:pt x="153233" y="221423"/>
                      <a:pt x="143661" y="215897"/>
                    </a:cubicBezTo>
                    <a:close/>
                    <a:moveTo>
                      <a:pt x="47488" y="140943"/>
                    </a:moveTo>
                    <a:lnTo>
                      <a:pt x="39469" y="150512"/>
                    </a:lnTo>
                    <a:cubicBezTo>
                      <a:pt x="16482" y="181971"/>
                      <a:pt x="8273" y="211837"/>
                      <a:pt x="20291" y="232652"/>
                    </a:cubicBezTo>
                    <a:cubicBezTo>
                      <a:pt x="32309" y="253467"/>
                      <a:pt x="62278" y="261291"/>
                      <a:pt x="101016" y="257114"/>
                    </a:cubicBezTo>
                    <a:lnTo>
                      <a:pt x="113312" y="254953"/>
                    </a:lnTo>
                    <a:lnTo>
                      <a:pt x="110146" y="244877"/>
                    </a:lnTo>
                    <a:cubicBezTo>
                      <a:pt x="107782" y="236075"/>
                      <a:pt x="105692" y="226855"/>
                      <a:pt x="103901" y="217278"/>
                    </a:cubicBezTo>
                    <a:lnTo>
                      <a:pt x="99719" y="186794"/>
                    </a:lnTo>
                    <a:lnTo>
                      <a:pt x="75411" y="167931"/>
                    </a:lnTo>
                    <a:cubicBezTo>
                      <a:pt x="68012" y="161592"/>
                      <a:pt x="61073" y="155171"/>
                      <a:pt x="54632" y="148723"/>
                    </a:cubicBezTo>
                    <a:close/>
                    <a:moveTo>
                      <a:pt x="167761" y="103648"/>
                    </a:moveTo>
                    <a:lnTo>
                      <a:pt x="175620" y="111507"/>
                    </a:lnTo>
                    <a:lnTo>
                      <a:pt x="170341" y="113694"/>
                    </a:lnTo>
                    <a:cubicBezTo>
                      <a:pt x="165096" y="118939"/>
                      <a:pt x="161852" y="126185"/>
                      <a:pt x="161852" y="134188"/>
                    </a:cubicBezTo>
                    <a:cubicBezTo>
                      <a:pt x="161852" y="150195"/>
                      <a:pt x="174828" y="163172"/>
                      <a:pt x="190836" y="163172"/>
                    </a:cubicBezTo>
                    <a:cubicBezTo>
                      <a:pt x="198840" y="163172"/>
                      <a:pt x="206085" y="159928"/>
                      <a:pt x="211330" y="154683"/>
                    </a:cubicBezTo>
                    <a:lnTo>
                      <a:pt x="213517" y="149404"/>
                    </a:lnTo>
                    <a:lnTo>
                      <a:pt x="221376" y="157263"/>
                    </a:lnTo>
                    <a:lnTo>
                      <a:pt x="219190" y="162542"/>
                    </a:lnTo>
                    <a:cubicBezTo>
                      <a:pt x="211933" y="169798"/>
                      <a:pt x="201909" y="174286"/>
                      <a:pt x="190836" y="174286"/>
                    </a:cubicBezTo>
                    <a:cubicBezTo>
                      <a:pt x="168690" y="174286"/>
                      <a:pt x="150738" y="156334"/>
                      <a:pt x="150738" y="134188"/>
                    </a:cubicBezTo>
                    <a:cubicBezTo>
                      <a:pt x="150738" y="123116"/>
                      <a:pt x="155226" y="113091"/>
                      <a:pt x="162482" y="105835"/>
                    </a:cubicBezTo>
                    <a:close/>
                    <a:moveTo>
                      <a:pt x="98556" y="92037"/>
                    </a:moveTo>
                    <a:lnTo>
                      <a:pt x="84352" y="103060"/>
                    </a:lnTo>
                    <a:cubicBezTo>
                      <a:pt x="75251" y="110857"/>
                      <a:pt x="66904" y="118787"/>
                      <a:pt x="59395" y="126735"/>
                    </a:cubicBezTo>
                    <a:lnTo>
                      <a:pt x="53017" y="134346"/>
                    </a:lnTo>
                    <a:lnTo>
                      <a:pt x="65183" y="147597"/>
                    </a:lnTo>
                    <a:cubicBezTo>
                      <a:pt x="71125" y="153546"/>
                      <a:pt x="77526" y="159469"/>
                      <a:pt x="84352" y="165317"/>
                    </a:cubicBezTo>
                    <a:lnTo>
                      <a:pt x="98358" y="176186"/>
                    </a:lnTo>
                    <a:lnTo>
                      <a:pt x="96487" y="134188"/>
                    </a:lnTo>
                    <a:cubicBezTo>
                      <a:pt x="96487" y="123136"/>
                      <a:pt x="96858" y="112279"/>
                      <a:pt x="97574" y="101680"/>
                    </a:cubicBezTo>
                    <a:close/>
                    <a:moveTo>
                      <a:pt x="63918" y="0"/>
                    </a:moveTo>
                    <a:lnTo>
                      <a:pt x="64124" y="11"/>
                    </a:lnTo>
                    <a:lnTo>
                      <a:pt x="74550" y="10436"/>
                    </a:lnTo>
                    <a:lnTo>
                      <a:pt x="73750" y="10395"/>
                    </a:lnTo>
                    <a:cubicBezTo>
                      <a:pt x="48415" y="11809"/>
                      <a:pt x="29304" y="20113"/>
                      <a:pt x="20291" y="35724"/>
                    </a:cubicBezTo>
                    <a:cubicBezTo>
                      <a:pt x="9024" y="55238"/>
                      <a:pt x="15535" y="82707"/>
                      <a:pt x="35334" y="111986"/>
                    </a:cubicBezTo>
                    <a:lnTo>
                      <a:pt x="47102" y="127519"/>
                    </a:lnTo>
                    <a:lnTo>
                      <a:pt x="48358" y="126109"/>
                    </a:lnTo>
                    <a:cubicBezTo>
                      <a:pt x="56497" y="117494"/>
                      <a:pt x="65546" y="108898"/>
                      <a:pt x="75411" y="100446"/>
                    </a:cubicBezTo>
                    <a:lnTo>
                      <a:pt x="99613" y="81664"/>
                    </a:lnTo>
                    <a:lnTo>
                      <a:pt x="100729" y="70711"/>
                    </a:lnTo>
                    <a:lnTo>
                      <a:pt x="106704" y="42591"/>
                    </a:lnTo>
                    <a:lnTo>
                      <a:pt x="112490" y="48377"/>
                    </a:lnTo>
                    <a:lnTo>
                      <a:pt x="112379" y="48812"/>
                    </a:lnTo>
                    <a:lnTo>
                      <a:pt x="107748" y="75404"/>
                    </a:lnTo>
                    <a:lnTo>
                      <a:pt x="127139" y="63026"/>
                    </a:lnTo>
                    <a:lnTo>
                      <a:pt x="132427" y="68314"/>
                    </a:lnTo>
                    <a:lnTo>
                      <a:pt x="113829" y="80185"/>
                    </a:lnTo>
                    <a:lnTo>
                      <a:pt x="106679" y="85733"/>
                    </a:lnTo>
                    <a:lnTo>
                      <a:pt x="104798" y="104198"/>
                    </a:lnTo>
                    <a:cubicBezTo>
                      <a:pt x="104138" y="113977"/>
                      <a:pt x="103796" y="123992"/>
                      <a:pt x="103796" y="134188"/>
                    </a:cubicBezTo>
                    <a:cubicBezTo>
                      <a:pt x="103796" y="147783"/>
                      <a:pt x="104405" y="161056"/>
                      <a:pt x="105564" y="173876"/>
                    </a:cubicBezTo>
                    <a:lnTo>
                      <a:pt x="106777" y="182719"/>
                    </a:lnTo>
                    <a:lnTo>
                      <a:pt x="113829" y="188192"/>
                    </a:lnTo>
                    <a:cubicBezTo>
                      <a:pt x="124351" y="195606"/>
                      <a:pt x="135542" y="202770"/>
                      <a:pt x="147316" y="209567"/>
                    </a:cubicBezTo>
                    <a:cubicBezTo>
                      <a:pt x="156146" y="214665"/>
                      <a:pt x="164991" y="219376"/>
                      <a:pt x="173789" y="223694"/>
                    </a:cubicBezTo>
                    <a:lnTo>
                      <a:pt x="190721" y="231297"/>
                    </a:lnTo>
                    <a:lnTo>
                      <a:pt x="199101" y="227879"/>
                    </a:lnTo>
                    <a:cubicBezTo>
                      <a:pt x="210783" y="222474"/>
                      <a:pt x="222582" y="216364"/>
                      <a:pt x="234356" y="209567"/>
                    </a:cubicBezTo>
                    <a:lnTo>
                      <a:pt x="258359" y="194246"/>
                    </a:lnTo>
                    <a:lnTo>
                      <a:pt x="263646" y="199533"/>
                    </a:lnTo>
                    <a:lnTo>
                      <a:pt x="238010" y="215897"/>
                    </a:lnTo>
                    <a:lnTo>
                      <a:pt x="200200" y="235536"/>
                    </a:lnTo>
                    <a:lnTo>
                      <a:pt x="225545" y="244822"/>
                    </a:lnTo>
                    <a:cubicBezTo>
                      <a:pt x="233918" y="247539"/>
                      <a:pt x="242123" y="249849"/>
                      <a:pt x="250101" y="251746"/>
                    </a:cubicBezTo>
                    <a:lnTo>
                      <a:pt x="259679" y="253428"/>
                    </a:lnTo>
                    <a:lnTo>
                      <a:pt x="263011" y="244293"/>
                    </a:lnTo>
                    <a:cubicBezTo>
                      <a:pt x="265357" y="236435"/>
                      <a:pt x="267459" y="228174"/>
                      <a:pt x="269293" y="219565"/>
                    </a:cubicBezTo>
                    <a:lnTo>
                      <a:pt x="271427" y="207313"/>
                    </a:lnTo>
                    <a:lnTo>
                      <a:pt x="277585" y="213471"/>
                    </a:lnTo>
                    <a:lnTo>
                      <a:pt x="269071" y="253538"/>
                    </a:lnTo>
                    <a:lnTo>
                      <a:pt x="268543" y="254986"/>
                    </a:lnTo>
                    <a:lnTo>
                      <a:pt x="280656" y="257114"/>
                    </a:lnTo>
                    <a:lnTo>
                      <a:pt x="319049" y="254936"/>
                    </a:lnTo>
                    <a:lnTo>
                      <a:pt x="329222" y="265108"/>
                    </a:lnTo>
                    <a:lnTo>
                      <a:pt x="288198" y="267436"/>
                    </a:lnTo>
                    <a:lnTo>
                      <a:pt x="265460" y="263441"/>
                    </a:lnTo>
                    <a:lnTo>
                      <a:pt x="257550" y="285130"/>
                    </a:lnTo>
                    <a:cubicBezTo>
                      <a:pt x="240477" y="323759"/>
                      <a:pt x="216889" y="347652"/>
                      <a:pt x="190836" y="347652"/>
                    </a:cubicBezTo>
                    <a:cubicBezTo>
                      <a:pt x="161525" y="347652"/>
                      <a:pt x="135337" y="317413"/>
                      <a:pt x="118032" y="269971"/>
                    </a:cubicBezTo>
                    <a:lnTo>
                      <a:pt x="115992" y="263479"/>
                    </a:lnTo>
                    <a:lnTo>
                      <a:pt x="93474" y="267436"/>
                    </a:lnTo>
                    <a:cubicBezTo>
                      <a:pt x="51483" y="271964"/>
                      <a:pt x="18997" y="263483"/>
                      <a:pt x="5971" y="240920"/>
                    </a:cubicBezTo>
                    <a:cubicBezTo>
                      <a:pt x="-8685" y="215536"/>
                      <a:pt x="4409" y="177737"/>
                      <a:pt x="36842" y="139029"/>
                    </a:cubicBezTo>
                    <a:lnTo>
                      <a:pt x="41221" y="134117"/>
                    </a:lnTo>
                    <a:lnTo>
                      <a:pt x="36842" y="129347"/>
                    </a:lnTo>
                    <a:cubicBezTo>
                      <a:pt x="4409" y="90639"/>
                      <a:pt x="-8685" y="52840"/>
                      <a:pt x="5971" y="27456"/>
                    </a:cubicBezTo>
                    <a:cubicBezTo>
                      <a:pt x="15741" y="10534"/>
                      <a:pt x="36456" y="1533"/>
                      <a:pt x="63918" y="0"/>
                    </a:cubicBezTo>
                    <a:close/>
                  </a:path>
                </a:pathLst>
              </a:custGeom>
              <a:gradFill flip="none" rotWithShape="1">
                <a:gsLst>
                  <a:gs pos="30000">
                    <a:srgbClr val="0033BA"/>
                  </a:gs>
                  <a:gs pos="0">
                    <a:srgbClr val="0033BA"/>
                  </a:gs>
                  <a:gs pos="60000">
                    <a:schemeClr val="tx1"/>
                  </a:gs>
                </a:gsLst>
                <a:lin ang="18900000" scaled="1"/>
                <a:tileRect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B9533C-9D30-0C4E-BC00-8BA24088D6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4988" y="3573401"/>
              <a:ext cx="468000" cy="468000"/>
            </a:xfrm>
            <a:prstGeom prst="line">
              <a:avLst/>
            </a:prstGeom>
            <a:ln>
              <a:solidFill>
                <a:srgbClr val="0033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6912DEF-4C60-9142-9A11-B2067AB9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15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1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3877-3E91-2144-B210-9CF63C11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Ergebnisse je Komplexitätsklasse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C6CB0-A579-B640-AA02-5CEA0FB5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58" y="2492796"/>
            <a:ext cx="7971045" cy="5978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70FBD-345D-D041-A139-24583E54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904" y="2492796"/>
            <a:ext cx="7971045" cy="597828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032331D-C156-C440-9A49-63647D85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16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0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9E47-E570-2E47-A3B1-37B6C3A2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Streuung der QPUs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00C0B3-C551-FC4E-8243-7FEC069BB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1" t="28846" r="7003" b="25577"/>
          <a:stretch/>
        </p:blipFill>
        <p:spPr>
          <a:xfrm>
            <a:off x="1176337" y="2857499"/>
            <a:ext cx="7628731" cy="54788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03D0C9-1447-4749-9ADC-87DCADA7C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" t="28846" r="7059" b="25577"/>
          <a:stretch/>
        </p:blipFill>
        <p:spPr>
          <a:xfrm>
            <a:off x="9062639" y="2857499"/>
            <a:ext cx="7628732" cy="5478817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2BCAA10-FFC2-2243-A0A9-7C189FD4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17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601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776B-5622-F642-B24A-2A9CF6F8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Key </a:t>
            </a:r>
            <a:r>
              <a:rPr lang="de-DE" dirty="0" err="1">
                <a:solidFill>
                  <a:schemeClr val="bg1"/>
                </a:solidFill>
              </a:rPr>
              <a:t>Takeaways</a:t>
            </a:r>
            <a:r>
              <a:rPr lang="de-DE" dirty="0">
                <a:solidFill>
                  <a:schemeClr val="bg1"/>
                </a:solidFill>
              </a:rPr>
              <a:t> der D-Wave Parameter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937CE5E-F7E1-7747-9CCD-D9BBEC1F4EF5}"/>
              </a:ext>
            </a:extLst>
          </p:cNvPr>
          <p:cNvSpPr/>
          <p:nvPr/>
        </p:nvSpPr>
        <p:spPr>
          <a:xfrm rot="8100000" flipH="1" flipV="1">
            <a:off x="1423837" y="3540357"/>
            <a:ext cx="1444292" cy="1457202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solidFill>
            <a:srgbClr val="0033B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phic 7" descr="Link outline">
            <a:extLst>
              <a:ext uri="{FF2B5EF4-FFF2-40B4-BE49-F238E27FC236}">
                <a16:creationId xmlns:a16="http://schemas.microsoft.com/office/drawing/2014/main" id="{33E7A20C-C8DD-D540-8414-B08421029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213035">
            <a:off x="5509583" y="3590968"/>
            <a:ext cx="1355984" cy="13559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B39E3-7A02-284D-8074-BE0AD440B4D9}"/>
              </a:ext>
            </a:extLst>
          </p:cNvPr>
          <p:cNvSpPr/>
          <p:nvPr/>
        </p:nvSpPr>
        <p:spPr>
          <a:xfrm>
            <a:off x="1210696" y="2814143"/>
            <a:ext cx="2002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</a:rPr>
              <a:t>Embeddings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0E5C9-78B5-DA4A-B9E8-2DEB0B5C5E06}"/>
              </a:ext>
            </a:extLst>
          </p:cNvPr>
          <p:cNvSpPr/>
          <p:nvPr/>
        </p:nvSpPr>
        <p:spPr>
          <a:xfrm>
            <a:off x="5320128" y="2814143"/>
            <a:ext cx="2385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Chain </a:t>
            </a:r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Strength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1BE2C-4E2D-3043-903A-DFC44F0C9C32}"/>
              </a:ext>
            </a:extLst>
          </p:cNvPr>
          <p:cNvSpPr/>
          <p:nvPr/>
        </p:nvSpPr>
        <p:spPr>
          <a:xfrm>
            <a:off x="9429562" y="2814143"/>
            <a:ext cx="2505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Time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6943FB-F240-0547-82CE-C138EC98DD2C}"/>
              </a:ext>
            </a:extLst>
          </p:cNvPr>
          <p:cNvSpPr/>
          <p:nvPr/>
        </p:nvSpPr>
        <p:spPr>
          <a:xfrm>
            <a:off x="13538995" y="2814143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Schedule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45DAC46-FE62-F54B-8E81-24831E045DAD}"/>
              </a:ext>
            </a:extLst>
          </p:cNvPr>
          <p:cNvSpPr txBox="1">
            <a:spLocks/>
          </p:cNvSpPr>
          <p:nvPr/>
        </p:nvSpPr>
        <p:spPr>
          <a:xfrm>
            <a:off x="-15370358" y="-11401519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FD4B7DC-5C35-C747-B911-7973D80588E2}"/>
              </a:ext>
            </a:extLst>
          </p:cNvPr>
          <p:cNvGrpSpPr/>
          <p:nvPr/>
        </p:nvGrpSpPr>
        <p:grpSpPr>
          <a:xfrm>
            <a:off x="617220" y="5316270"/>
            <a:ext cx="16299180" cy="3829278"/>
            <a:chOff x="48935" y="3679234"/>
            <a:chExt cx="9037003" cy="783050"/>
          </a:xfrm>
        </p:grpSpPr>
        <p:sp>
          <p:nvSpPr>
            <p:cNvPr id="58" name="Text Placeholder 46">
              <a:extLst>
                <a:ext uri="{FF2B5EF4-FFF2-40B4-BE49-F238E27FC236}">
                  <a16:creationId xmlns:a16="http://schemas.microsoft.com/office/drawing/2014/main" id="{CC49ABF2-DF20-F540-A7E0-C82EE396CE82}"/>
                </a:ext>
              </a:extLst>
            </p:cNvPr>
            <p:cNvSpPr txBox="1">
              <a:spLocks/>
            </p:cNvSpPr>
            <p:nvPr/>
          </p:nvSpPr>
          <p:spPr>
            <a:xfrm>
              <a:off x="334784" y="3743276"/>
              <a:ext cx="8475658" cy="65207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bg2"/>
                  </a:solidFill>
                  <a:latin typeface="+mj-lt"/>
                  <a:ea typeface="+mn-ea"/>
                  <a:cs typeface="+mn-cs"/>
                </a:defRPr>
              </a:lvl1pPr>
              <a:lvl2pPr marL="173038" indent="-173038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10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2pPr>
              <a:lvl3pPr marL="339725" indent="-1666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9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514350" indent="-174625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4pPr>
              <a:lvl5pPr marL="687388" indent="-17303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i="1" dirty="0">
                  <a:solidFill>
                    <a:schemeClr val="bg1"/>
                  </a:solidFill>
                </a:rPr>
                <a:t>Gute</a:t>
              </a:r>
              <a:r>
                <a:rPr lang="de-DE" sz="3200" dirty="0">
                  <a:solidFill>
                    <a:schemeClr val="bg1"/>
                  </a:solidFill>
                </a:rPr>
                <a:t> </a:t>
              </a:r>
              <a:r>
                <a:rPr lang="de-DE" sz="3200" dirty="0" err="1">
                  <a:solidFill>
                    <a:schemeClr val="bg1"/>
                  </a:solidFill>
                </a:rPr>
                <a:t>Embeddings</a:t>
              </a:r>
              <a:r>
                <a:rPr lang="de-DE" sz="3200" dirty="0">
                  <a:solidFill>
                    <a:schemeClr val="bg1"/>
                  </a:solidFill>
                </a:rPr>
                <a:t> hatten den größten Einfluss auf die Ergebnisse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i="1" dirty="0" err="1">
                  <a:solidFill>
                    <a:schemeClr val="bg1"/>
                  </a:solidFill>
                </a:rPr>
                <a:t>minorminer</a:t>
              </a:r>
              <a:r>
                <a:rPr lang="de-DE" sz="3200" dirty="0">
                  <a:solidFill>
                    <a:schemeClr val="bg1"/>
                  </a:solidFill>
                </a:rPr>
                <a:t> konnte nur für &lt;500 </a:t>
              </a:r>
              <a:r>
                <a:rPr lang="de-DE" sz="3200" dirty="0" err="1">
                  <a:solidFill>
                    <a:schemeClr val="bg1"/>
                  </a:solidFill>
                </a:rPr>
                <a:t>Embeddings</a:t>
              </a:r>
              <a:r>
                <a:rPr lang="de-DE" sz="3200" dirty="0">
                  <a:solidFill>
                    <a:schemeClr val="bg1"/>
                  </a:solidFill>
                </a:rPr>
                <a:t> berechnen – lokal und remote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Selbst mit guten gespeicherten </a:t>
              </a:r>
              <a:r>
                <a:rPr lang="de-DE" sz="3200" dirty="0" err="1">
                  <a:solidFill>
                    <a:schemeClr val="bg1"/>
                  </a:solidFill>
                </a:rPr>
                <a:t>Embeddings</a:t>
              </a:r>
              <a:r>
                <a:rPr lang="de-DE" sz="3200" dirty="0">
                  <a:solidFill>
                    <a:schemeClr val="bg1"/>
                  </a:solidFill>
                </a:rPr>
                <a:t> schwankten die Ergebnisse stark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68C4806-8B26-7041-9A9F-717BBFF90EF7}"/>
                </a:ext>
              </a:extLst>
            </p:cNvPr>
            <p:cNvCxnSpPr/>
            <p:nvPr/>
          </p:nvCxnSpPr>
          <p:spPr>
            <a:xfrm>
              <a:off x="48935" y="4412313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6E3650B-FFA5-2D40-8348-A75963A7C5A3}"/>
                </a:ext>
              </a:extLst>
            </p:cNvPr>
            <p:cNvCxnSpPr/>
            <p:nvPr/>
          </p:nvCxnSpPr>
          <p:spPr>
            <a:xfrm>
              <a:off x="48935" y="3738861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26A93F5-5707-8F42-BA7A-E202731F2D9F}"/>
                </a:ext>
              </a:extLst>
            </p:cNvPr>
            <p:cNvSpPr/>
            <p:nvPr/>
          </p:nvSpPr>
          <p:spPr>
            <a:xfrm>
              <a:off x="48935" y="4359968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E3029C-568E-A843-9762-59A592D5E175}"/>
                </a:ext>
              </a:extLst>
            </p:cNvPr>
            <p:cNvSpPr/>
            <p:nvPr/>
          </p:nvSpPr>
          <p:spPr>
            <a:xfrm>
              <a:off x="48935" y="3679234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65" name="Freeform 5">
            <a:extLst>
              <a:ext uri="{FF2B5EF4-FFF2-40B4-BE49-F238E27FC236}">
                <a16:creationId xmlns:a16="http://schemas.microsoft.com/office/drawing/2014/main" id="{F8667488-B5FA-C341-9009-8B0936462950}"/>
              </a:ext>
            </a:extLst>
          </p:cNvPr>
          <p:cNvSpPr>
            <a:spLocks noChangeAspect="1"/>
          </p:cNvSpPr>
          <p:nvPr/>
        </p:nvSpPr>
        <p:spPr>
          <a:xfrm>
            <a:off x="-32931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68" name="Graphic 67" descr="Stopwatch 25% outline">
            <a:extLst>
              <a:ext uri="{FF2B5EF4-FFF2-40B4-BE49-F238E27FC236}">
                <a16:creationId xmlns:a16="http://schemas.microsoft.com/office/drawing/2014/main" id="{C402CE2C-29CF-8649-A901-B0A14F1C7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4390" y="3613776"/>
            <a:ext cx="1310366" cy="1310366"/>
          </a:xfrm>
          <a:prstGeom prst="rect">
            <a:avLst/>
          </a:prstGeom>
        </p:spPr>
      </p:pic>
      <p:pic>
        <p:nvPicPr>
          <p:cNvPr id="69" name="Graphic 68" descr="Metronome outline">
            <a:extLst>
              <a:ext uri="{FF2B5EF4-FFF2-40B4-BE49-F238E27FC236}">
                <a16:creationId xmlns:a16="http://schemas.microsoft.com/office/drawing/2014/main" id="{7FE6E078-8CD8-0D45-BF2F-93BAF7149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54516" y="3498059"/>
            <a:ext cx="1541798" cy="154179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3CEFA3C-2267-2041-B183-37914D75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18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55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776B-5622-F642-B24A-2A9CF6F8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Key </a:t>
            </a:r>
            <a:r>
              <a:rPr lang="de-DE" dirty="0" err="1">
                <a:solidFill>
                  <a:schemeClr val="bg1"/>
                </a:solidFill>
              </a:rPr>
              <a:t>Takeaways</a:t>
            </a:r>
            <a:r>
              <a:rPr lang="de-DE" dirty="0">
                <a:solidFill>
                  <a:schemeClr val="bg1"/>
                </a:solidFill>
              </a:rPr>
              <a:t> der D-Wave Parameter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937CE5E-F7E1-7747-9CCD-D9BBEC1F4EF5}"/>
              </a:ext>
            </a:extLst>
          </p:cNvPr>
          <p:cNvSpPr/>
          <p:nvPr/>
        </p:nvSpPr>
        <p:spPr>
          <a:xfrm rot="8100000" flipH="1" flipV="1">
            <a:off x="1575603" y="3714935"/>
            <a:ext cx="1098230" cy="110804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phic 7" descr="Link outline">
            <a:extLst>
              <a:ext uri="{FF2B5EF4-FFF2-40B4-BE49-F238E27FC236}">
                <a16:creationId xmlns:a16="http://schemas.microsoft.com/office/drawing/2014/main" id="{33E7A20C-C8DD-D540-8414-B08421029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213035">
            <a:off x="5416934" y="3366760"/>
            <a:ext cx="1804402" cy="18044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B39E3-7A02-284D-8074-BE0AD440B4D9}"/>
              </a:ext>
            </a:extLst>
          </p:cNvPr>
          <p:cNvSpPr/>
          <p:nvPr/>
        </p:nvSpPr>
        <p:spPr>
          <a:xfrm>
            <a:off x="1210696" y="2814143"/>
            <a:ext cx="2002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Embeddings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0E5C9-78B5-DA4A-B9E8-2DEB0B5C5E06}"/>
              </a:ext>
            </a:extLst>
          </p:cNvPr>
          <p:cNvSpPr/>
          <p:nvPr/>
        </p:nvSpPr>
        <p:spPr>
          <a:xfrm>
            <a:off x="5320128" y="2814143"/>
            <a:ext cx="2385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Chain </a:t>
            </a:r>
            <a:r>
              <a:rPr lang="de-DE" sz="2800" b="1" dirty="0" err="1">
                <a:solidFill>
                  <a:schemeClr val="bg1"/>
                </a:solidFill>
              </a:rPr>
              <a:t>Strength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1BE2C-4E2D-3043-903A-DFC44F0C9C32}"/>
              </a:ext>
            </a:extLst>
          </p:cNvPr>
          <p:cNvSpPr/>
          <p:nvPr/>
        </p:nvSpPr>
        <p:spPr>
          <a:xfrm>
            <a:off x="9429562" y="2814143"/>
            <a:ext cx="2505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Time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6943FB-F240-0547-82CE-C138EC98DD2C}"/>
              </a:ext>
            </a:extLst>
          </p:cNvPr>
          <p:cNvSpPr/>
          <p:nvPr/>
        </p:nvSpPr>
        <p:spPr>
          <a:xfrm>
            <a:off x="13538995" y="2814143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Schedule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CEE41F0-3279-A64D-B120-71D4BDE57F5D}"/>
              </a:ext>
            </a:extLst>
          </p:cNvPr>
          <p:cNvSpPr txBox="1">
            <a:spLocks/>
          </p:cNvSpPr>
          <p:nvPr/>
        </p:nvSpPr>
        <p:spPr>
          <a:xfrm>
            <a:off x="-15522758" y="-4432233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45DAC46-FE62-F54B-8E81-24831E045DAD}"/>
              </a:ext>
            </a:extLst>
          </p:cNvPr>
          <p:cNvSpPr txBox="1">
            <a:spLocks/>
          </p:cNvSpPr>
          <p:nvPr/>
        </p:nvSpPr>
        <p:spPr>
          <a:xfrm>
            <a:off x="-15370358" y="-11401519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4" name="Content Placeholder 4">
            <a:extLst>
              <a:ext uri="{FF2B5EF4-FFF2-40B4-BE49-F238E27FC236}">
                <a16:creationId xmlns:a16="http://schemas.microsoft.com/office/drawing/2014/main" id="{1A4828D1-4A78-F94D-BA8A-011D08C70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7" t="6180" r="3689" b="3165"/>
          <a:stretch/>
        </p:blipFill>
        <p:spPr>
          <a:xfrm>
            <a:off x="13293551" y="5782287"/>
            <a:ext cx="3105890" cy="3025765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65C98EED-3BF1-F249-982F-3087D412156D}"/>
              </a:ext>
            </a:extLst>
          </p:cNvPr>
          <p:cNvSpPr>
            <a:spLocks noChangeAspect="1"/>
          </p:cNvSpPr>
          <p:nvPr/>
        </p:nvSpPr>
        <p:spPr>
          <a:xfrm>
            <a:off x="-11513783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83B3A918-450B-1348-B0E7-A760026D840E}"/>
              </a:ext>
            </a:extLst>
          </p:cNvPr>
          <p:cNvSpPr>
            <a:spLocks noChangeAspect="1"/>
          </p:cNvSpPr>
          <p:nvPr/>
        </p:nvSpPr>
        <p:spPr>
          <a:xfrm>
            <a:off x="4338569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37" name="Graphic 36" descr="Stopwatch 25% outline">
            <a:extLst>
              <a:ext uri="{FF2B5EF4-FFF2-40B4-BE49-F238E27FC236}">
                <a16:creationId xmlns:a16="http://schemas.microsoft.com/office/drawing/2014/main" id="{ACFA5DCC-2C4E-C64C-9AFB-E45F381F8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4390" y="3613776"/>
            <a:ext cx="1310366" cy="1310366"/>
          </a:xfrm>
          <a:prstGeom prst="rect">
            <a:avLst/>
          </a:prstGeom>
        </p:spPr>
      </p:pic>
      <p:pic>
        <p:nvPicPr>
          <p:cNvPr id="38" name="Graphic 37" descr="Metronome outline">
            <a:extLst>
              <a:ext uri="{FF2B5EF4-FFF2-40B4-BE49-F238E27FC236}">
                <a16:creationId xmlns:a16="http://schemas.microsoft.com/office/drawing/2014/main" id="{ABE518C1-6883-034A-BE0F-8333DEA17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54516" y="3498059"/>
            <a:ext cx="1541798" cy="154179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45BE15A-7329-6D4B-8B1A-D4B0E8B763F1}"/>
              </a:ext>
            </a:extLst>
          </p:cNvPr>
          <p:cNvGrpSpPr/>
          <p:nvPr/>
        </p:nvGrpSpPr>
        <p:grpSpPr>
          <a:xfrm>
            <a:off x="617220" y="5316270"/>
            <a:ext cx="16299180" cy="3829278"/>
            <a:chOff x="48935" y="3679234"/>
            <a:chExt cx="9037003" cy="783050"/>
          </a:xfrm>
        </p:grpSpPr>
        <p:sp>
          <p:nvSpPr>
            <p:cNvPr id="40" name="Text Placeholder 46">
              <a:extLst>
                <a:ext uri="{FF2B5EF4-FFF2-40B4-BE49-F238E27FC236}">
                  <a16:creationId xmlns:a16="http://schemas.microsoft.com/office/drawing/2014/main" id="{DC8AD9BC-B1F8-A940-A231-7FB910ED6E2D}"/>
                </a:ext>
              </a:extLst>
            </p:cNvPr>
            <p:cNvSpPr txBox="1">
              <a:spLocks/>
            </p:cNvSpPr>
            <p:nvPr/>
          </p:nvSpPr>
          <p:spPr>
            <a:xfrm>
              <a:off x="334784" y="3743276"/>
              <a:ext cx="8475658" cy="65207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bg2"/>
                  </a:solidFill>
                  <a:latin typeface="+mj-lt"/>
                  <a:ea typeface="+mn-ea"/>
                  <a:cs typeface="+mn-cs"/>
                </a:defRPr>
              </a:lvl1pPr>
              <a:lvl2pPr marL="173038" indent="-173038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10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2pPr>
              <a:lvl3pPr marL="339725" indent="-1666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9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514350" indent="-174625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4pPr>
              <a:lvl5pPr marL="687388" indent="-17303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i="1" dirty="0" err="1">
                  <a:solidFill>
                    <a:schemeClr val="bg1"/>
                  </a:solidFill>
                </a:rPr>
                <a:t>max</a:t>
              </a:r>
              <a:r>
                <a:rPr lang="de-DE" sz="3200" i="1" dirty="0">
                  <a:solidFill>
                    <a:schemeClr val="bg1"/>
                  </a:solidFill>
                </a:rPr>
                <a:t>(QUBO) – </a:t>
              </a:r>
              <a:r>
                <a:rPr lang="de-DE" sz="3200" dirty="0">
                  <a:solidFill>
                    <a:schemeClr val="bg1"/>
                  </a:solidFill>
                </a:rPr>
                <a:t>empfohlener Startwert – hatte stetige, mäßige Resultate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i="1" dirty="0" err="1">
                  <a:solidFill>
                    <a:schemeClr val="bg1"/>
                  </a:solidFill>
                </a:rPr>
                <a:t>Scaled</a:t>
              </a:r>
              <a:r>
                <a:rPr lang="de-DE" sz="3200" dirty="0">
                  <a:solidFill>
                    <a:schemeClr val="bg1"/>
                  </a:solidFill>
                </a:rPr>
                <a:t> (skaliert zur größten Bias) hatte die schlechtesten Ergebnisse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Beste Resultate: </a:t>
              </a:r>
              <a:r>
                <a:rPr lang="de-DE" sz="3200" i="1" dirty="0" err="1">
                  <a:solidFill>
                    <a:schemeClr val="bg1"/>
                  </a:solidFill>
                </a:rPr>
                <a:t>torque</a:t>
              </a:r>
              <a:r>
                <a:rPr lang="de-DE" sz="3200" i="1" dirty="0">
                  <a:solidFill>
                    <a:schemeClr val="bg1"/>
                  </a:solidFill>
                </a:rPr>
                <a:t> </a:t>
              </a:r>
              <a:r>
                <a:rPr lang="de-DE" sz="3200" i="1" dirty="0" err="1">
                  <a:solidFill>
                    <a:schemeClr val="bg1"/>
                  </a:solidFill>
                </a:rPr>
                <a:t>compensation</a:t>
              </a:r>
              <a:r>
                <a:rPr lang="de-DE" sz="3200" dirty="0">
                  <a:solidFill>
                    <a:schemeClr val="bg1"/>
                  </a:solidFill>
                </a:rPr>
                <a:t> um Chain Breaks zu verringern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126B99-DC0D-9741-B5DB-A19E1AA47302}"/>
                </a:ext>
              </a:extLst>
            </p:cNvPr>
            <p:cNvCxnSpPr/>
            <p:nvPr/>
          </p:nvCxnSpPr>
          <p:spPr>
            <a:xfrm>
              <a:off x="48935" y="4412313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A174D6-79AE-D348-A38E-8D159893443D}"/>
                </a:ext>
              </a:extLst>
            </p:cNvPr>
            <p:cNvCxnSpPr/>
            <p:nvPr/>
          </p:nvCxnSpPr>
          <p:spPr>
            <a:xfrm>
              <a:off x="48935" y="3738861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435365-A09B-6A4A-8383-8E5980610C12}"/>
                </a:ext>
              </a:extLst>
            </p:cNvPr>
            <p:cNvSpPr/>
            <p:nvPr/>
          </p:nvSpPr>
          <p:spPr>
            <a:xfrm>
              <a:off x="48935" y="4359968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E21ABA3-4080-AA45-B398-8D5D8AC7F084}"/>
                </a:ext>
              </a:extLst>
            </p:cNvPr>
            <p:cNvSpPr/>
            <p:nvPr/>
          </p:nvSpPr>
          <p:spPr>
            <a:xfrm>
              <a:off x="48935" y="3679234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529FF89A-D3F9-6344-B5FF-96FE606F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19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07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EA68-D99F-584E-9B11-E3BE6919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TRUMPF’s</a:t>
            </a:r>
            <a:r>
              <a:rPr lang="de-DE" dirty="0">
                <a:solidFill>
                  <a:schemeClr val="bg1"/>
                </a:solidFill>
              </a:rPr>
              <a:t> Problemstellung – Übersicht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BB3D-FF81-4847-8B4A-BFE637B7A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3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de-DE" sz="3000" dirty="0">
                <a:solidFill>
                  <a:schemeClr val="bg1"/>
                </a:solidFill>
              </a:rPr>
              <a:t>  Jobs mit </a:t>
            </a:r>
            <a:r>
              <a:rPr lang="de-DE" sz="3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  </a:t>
            </a:r>
            <a:r>
              <a:rPr lang="de-DE" sz="3000" dirty="0">
                <a:solidFill>
                  <a:schemeClr val="bg1"/>
                </a:solidFill>
              </a:rPr>
              <a:t>Operationen auf </a:t>
            </a:r>
            <a:r>
              <a:rPr lang="de-DE" sz="3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de-DE" sz="3000" dirty="0">
                <a:solidFill>
                  <a:schemeClr val="bg1"/>
                </a:solidFill>
              </a:rPr>
              <a:t>  Maschinen zum Zeitpunkt </a:t>
            </a:r>
            <a:r>
              <a:rPr lang="de-DE" sz="3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de-DE" sz="3000" dirty="0">
                <a:solidFill>
                  <a:schemeClr val="bg1"/>
                </a:solidFill>
              </a:rPr>
              <a:t>  mit Due Date </a:t>
            </a:r>
            <a:r>
              <a:rPr lang="de-DE" sz="3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  </a:t>
            </a:r>
          </a:p>
          <a:p>
            <a:pPr marL="0" indent="0">
              <a:buNone/>
            </a:pPr>
            <a:r>
              <a:rPr lang="de-DE" sz="3000" dirty="0">
                <a:solidFill>
                  <a:schemeClr val="bg1"/>
                </a:solidFill>
              </a:rPr>
              <a:t>Ziel: Minimisierung der gesamt Verspätungsminuten über alle Jobs</a:t>
            </a:r>
          </a:p>
          <a:p>
            <a:pPr marL="0" indent="0">
              <a:buNone/>
            </a:pPr>
            <a:endParaRPr lang="de-DE" sz="28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de-DE" sz="2400" b="1" dirty="0">
                <a:solidFill>
                  <a:schemeClr val="bg1"/>
                </a:solidFill>
              </a:rPr>
              <a:t>Input von Trumpf: </a:t>
            </a:r>
            <a:r>
              <a:rPr lang="de-DE" sz="2000" b="1" dirty="0">
                <a:solidFill>
                  <a:schemeClr val="bg1"/>
                </a:solidFill>
                <a:latin typeface="Andale Mono" panose="020B0509000000000004" pitchFamily="49" charset="0"/>
              </a:rPr>
              <a:t>	</a:t>
            </a:r>
            <a:r>
              <a:rPr lang="de-DE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JobNo</a:t>
            </a: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., </a:t>
            </a:r>
            <a:r>
              <a:rPr lang="de-DE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TeilNo</a:t>
            </a: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., </a:t>
            </a:r>
            <a:r>
              <a:rPr lang="de-DE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BiegeLinien</a:t>
            </a: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, Schweißpunkte, Lackierzeit, </a:t>
            </a:r>
            <a:r>
              <a:rPr lang="de-DE" sz="2000" dirty="0" err="1">
                <a:solidFill>
                  <a:schemeClr val="bg1"/>
                </a:solidFill>
                <a:latin typeface="Andale Mono" panose="020B0509000000000004" pitchFamily="49" charset="0"/>
              </a:rPr>
              <a:t>DueDate</a:t>
            </a: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 </a:t>
            </a:r>
            <a:endParaRPr lang="de-DE" sz="2400" dirty="0">
              <a:solidFill>
                <a:schemeClr val="bg1"/>
              </a:solidFill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de-DE" sz="2000" dirty="0">
                <a:solidFill>
                  <a:schemeClr val="bg1"/>
                </a:solidFill>
                <a:latin typeface="Andale Mono" panose="020B0509000000000004" pitchFamily="49" charset="0"/>
              </a:rPr>
              <a:t>		Array: [(0, 0, 8, 7, 7, 319), (0, 1, 2, 0, 5, 319), (1, 0, 3, 3, 8, 377)…]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82ECC7-26D0-CF44-AB0D-E83CFA68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</a:t>
            </a:fld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648575-ACED-2B4B-84FA-708D1E26692F}"/>
              </a:ext>
            </a:extLst>
          </p:cNvPr>
          <p:cNvGrpSpPr>
            <a:grpSpLocks noChangeAspect="1"/>
          </p:cNvGrpSpPr>
          <p:nvPr/>
        </p:nvGrpSpPr>
        <p:grpSpPr>
          <a:xfrm>
            <a:off x="7836975" y="2939878"/>
            <a:ext cx="2504917" cy="1620000"/>
            <a:chOff x="-13954538" y="-5873643"/>
            <a:chExt cx="6411418" cy="4146443"/>
          </a:xfrm>
          <a:solidFill>
            <a:srgbClr val="0033BA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ADAF000-157D-AA4D-B8FE-6CEBA32E150F}"/>
                </a:ext>
              </a:extLst>
            </p:cNvPr>
            <p:cNvSpPr/>
            <p:nvPr/>
          </p:nvSpPr>
          <p:spPr>
            <a:xfrm>
              <a:off x="-8926360" y="-4658066"/>
              <a:ext cx="1383240" cy="1186513"/>
            </a:xfrm>
            <a:custGeom>
              <a:avLst/>
              <a:gdLst>
                <a:gd name="connsiteX0" fmla="*/ 304800 w 1959428"/>
                <a:gd name="connsiteY0" fmla="*/ 0 h 1680755"/>
                <a:gd name="connsiteX1" fmla="*/ 844731 w 1959428"/>
                <a:gd name="connsiteY1" fmla="*/ 174172 h 1680755"/>
                <a:gd name="connsiteX2" fmla="*/ 846901 w 1959428"/>
                <a:gd name="connsiteY2" fmla="*/ 174288 h 1680755"/>
                <a:gd name="connsiteX3" fmla="*/ 844731 w 1959428"/>
                <a:gd name="connsiteY3" fmla="*/ 209006 h 1680755"/>
                <a:gd name="connsiteX4" fmla="*/ 609600 w 1959428"/>
                <a:gd name="connsiteY4" fmla="*/ 226424 h 1680755"/>
                <a:gd name="connsiteX5" fmla="*/ 722811 w 1959428"/>
                <a:gd name="connsiteY5" fmla="*/ 374469 h 1680755"/>
                <a:gd name="connsiteX6" fmla="*/ 322217 w 1959428"/>
                <a:gd name="connsiteY6" fmla="*/ 653144 h 1680755"/>
                <a:gd name="connsiteX7" fmla="*/ 766354 w 1959428"/>
                <a:gd name="connsiteY7" fmla="*/ 600892 h 1680755"/>
                <a:gd name="connsiteX8" fmla="*/ 792480 w 1959428"/>
                <a:gd name="connsiteY8" fmla="*/ 1201784 h 1680755"/>
                <a:gd name="connsiteX9" fmla="*/ 1088571 w 1959428"/>
                <a:gd name="connsiteY9" fmla="*/ 635726 h 1680755"/>
                <a:gd name="connsiteX10" fmla="*/ 1349828 w 1959428"/>
                <a:gd name="connsiteY10" fmla="*/ 1018904 h 1680755"/>
                <a:gd name="connsiteX11" fmla="*/ 1236617 w 1959428"/>
                <a:gd name="connsiteY11" fmla="*/ 531224 h 1680755"/>
                <a:gd name="connsiteX12" fmla="*/ 1558834 w 1959428"/>
                <a:gd name="connsiteY12" fmla="*/ 435429 h 1680755"/>
                <a:gd name="connsiteX13" fmla="*/ 1288868 w 1959428"/>
                <a:gd name="connsiteY13" fmla="*/ 209006 h 1680755"/>
                <a:gd name="connsiteX14" fmla="*/ 1290088 w 1959428"/>
                <a:gd name="connsiteY14" fmla="*/ 198030 h 1680755"/>
                <a:gd name="connsiteX15" fmla="*/ 1332411 w 1959428"/>
                <a:gd name="connsiteY15" fmla="*/ 200297 h 1680755"/>
                <a:gd name="connsiteX16" fmla="*/ 1959428 w 1959428"/>
                <a:gd name="connsiteY16" fmla="*/ 426720 h 1680755"/>
                <a:gd name="connsiteX17" fmla="*/ 1497874 w 1959428"/>
                <a:gd name="connsiteY17" fmla="*/ 670560 h 1680755"/>
                <a:gd name="connsiteX18" fmla="*/ 1619794 w 1959428"/>
                <a:gd name="connsiteY18" fmla="*/ 1349829 h 1680755"/>
                <a:gd name="connsiteX19" fmla="*/ 1149531 w 1959428"/>
                <a:gd name="connsiteY19" fmla="*/ 1114697 h 1680755"/>
                <a:gd name="connsiteX20" fmla="*/ 714102 w 1959428"/>
                <a:gd name="connsiteY20" fmla="*/ 1680755 h 1680755"/>
                <a:gd name="connsiteX21" fmla="*/ 539931 w 1959428"/>
                <a:gd name="connsiteY21" fmla="*/ 862149 h 1680755"/>
                <a:gd name="connsiteX22" fmla="*/ 0 w 1959428"/>
                <a:gd name="connsiteY22" fmla="*/ 827315 h 1680755"/>
                <a:gd name="connsiteX23" fmla="*/ 478971 w 1959428"/>
                <a:gd name="connsiteY23" fmla="*/ 313509 h 168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9428" h="1680755">
                  <a:moveTo>
                    <a:pt x="304800" y="0"/>
                  </a:moveTo>
                  <a:lnTo>
                    <a:pt x="844731" y="174172"/>
                  </a:lnTo>
                  <a:lnTo>
                    <a:pt x="846901" y="174288"/>
                  </a:lnTo>
                  <a:lnTo>
                    <a:pt x="844731" y="209006"/>
                  </a:lnTo>
                  <a:lnTo>
                    <a:pt x="609600" y="226424"/>
                  </a:lnTo>
                  <a:lnTo>
                    <a:pt x="722811" y="374469"/>
                  </a:lnTo>
                  <a:lnTo>
                    <a:pt x="322217" y="653144"/>
                  </a:lnTo>
                  <a:lnTo>
                    <a:pt x="766354" y="600892"/>
                  </a:lnTo>
                  <a:lnTo>
                    <a:pt x="792480" y="1201784"/>
                  </a:lnTo>
                  <a:lnTo>
                    <a:pt x="1088571" y="635726"/>
                  </a:lnTo>
                  <a:lnTo>
                    <a:pt x="1349828" y="1018904"/>
                  </a:lnTo>
                  <a:lnTo>
                    <a:pt x="1236617" y="531224"/>
                  </a:lnTo>
                  <a:lnTo>
                    <a:pt x="1558834" y="435429"/>
                  </a:lnTo>
                  <a:lnTo>
                    <a:pt x="1288868" y="209006"/>
                  </a:lnTo>
                  <a:lnTo>
                    <a:pt x="1290088" y="198030"/>
                  </a:lnTo>
                  <a:lnTo>
                    <a:pt x="1332411" y="200297"/>
                  </a:lnTo>
                  <a:lnTo>
                    <a:pt x="1959428" y="426720"/>
                  </a:lnTo>
                  <a:lnTo>
                    <a:pt x="1497874" y="670560"/>
                  </a:lnTo>
                  <a:lnTo>
                    <a:pt x="1619794" y="1349829"/>
                  </a:lnTo>
                  <a:lnTo>
                    <a:pt x="1149531" y="1114697"/>
                  </a:lnTo>
                  <a:lnTo>
                    <a:pt x="714102" y="1680755"/>
                  </a:lnTo>
                  <a:lnTo>
                    <a:pt x="539931" y="862149"/>
                  </a:lnTo>
                  <a:lnTo>
                    <a:pt x="0" y="827315"/>
                  </a:lnTo>
                  <a:lnTo>
                    <a:pt x="478971" y="3135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8" name="Round Same Side Corner Rectangle 7">
              <a:extLst>
                <a:ext uri="{FF2B5EF4-FFF2-40B4-BE49-F238E27FC236}">
                  <a16:creationId xmlns:a16="http://schemas.microsoft.com/office/drawing/2014/main" id="{21065FC1-62F8-9B43-A8A7-BC767013E5D6}"/>
                </a:ext>
              </a:extLst>
            </p:cNvPr>
            <p:cNvSpPr/>
            <p:nvPr/>
          </p:nvSpPr>
          <p:spPr>
            <a:xfrm>
              <a:off x="-8384548" y="-5785116"/>
              <a:ext cx="389743" cy="669871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B54055E-2B3B-644A-A45B-84C52F5546D4}"/>
                </a:ext>
              </a:extLst>
            </p:cNvPr>
            <p:cNvSpPr/>
            <p:nvPr/>
          </p:nvSpPr>
          <p:spPr>
            <a:xfrm rot="2546858">
              <a:off x="-11411309" y="-5873643"/>
              <a:ext cx="752621" cy="2238533"/>
            </a:xfrm>
            <a:custGeom>
              <a:avLst/>
              <a:gdLst>
                <a:gd name="connsiteX0" fmla="*/ 533062 w 1066125"/>
                <a:gd name="connsiteY0" fmla="*/ 2439723 h 3170994"/>
                <a:gd name="connsiteX1" fmla="*/ 296547 w 1066125"/>
                <a:gd name="connsiteY1" fmla="*/ 2676238 h 3170994"/>
                <a:gd name="connsiteX2" fmla="*/ 533062 w 1066125"/>
                <a:gd name="connsiteY2" fmla="*/ 2912753 h 3170994"/>
                <a:gd name="connsiteX3" fmla="*/ 769577 w 1066125"/>
                <a:gd name="connsiteY3" fmla="*/ 2676238 h 3170994"/>
                <a:gd name="connsiteX4" fmla="*/ 533062 w 1066125"/>
                <a:gd name="connsiteY4" fmla="*/ 2439723 h 3170994"/>
                <a:gd name="connsiteX5" fmla="*/ 533062 w 1066125"/>
                <a:gd name="connsiteY5" fmla="*/ 245094 h 3170994"/>
                <a:gd name="connsiteX6" fmla="*/ 308588 w 1066125"/>
                <a:gd name="connsiteY6" fmla="*/ 469568 h 3170994"/>
                <a:gd name="connsiteX7" fmla="*/ 533062 w 1066125"/>
                <a:gd name="connsiteY7" fmla="*/ 694042 h 3170994"/>
                <a:gd name="connsiteX8" fmla="*/ 757536 w 1066125"/>
                <a:gd name="connsiteY8" fmla="*/ 469568 h 3170994"/>
                <a:gd name="connsiteX9" fmla="*/ 533062 w 1066125"/>
                <a:gd name="connsiteY9" fmla="*/ 245094 h 3170994"/>
                <a:gd name="connsiteX10" fmla="*/ 513329 w 1066125"/>
                <a:gd name="connsiteY10" fmla="*/ 0 h 3170994"/>
                <a:gd name="connsiteX11" fmla="*/ 552796 w 1066125"/>
                <a:gd name="connsiteY11" fmla="*/ 0 h 3170994"/>
                <a:gd name="connsiteX12" fmla="*/ 1066125 w 1066125"/>
                <a:gd name="connsiteY12" fmla="*/ 513329 h 3170994"/>
                <a:gd name="connsiteX13" fmla="*/ 1066125 w 1066125"/>
                <a:gd name="connsiteY13" fmla="*/ 2657665 h 3170994"/>
                <a:gd name="connsiteX14" fmla="*/ 552796 w 1066125"/>
                <a:gd name="connsiteY14" fmla="*/ 3170994 h 3170994"/>
                <a:gd name="connsiteX15" fmla="*/ 513329 w 1066125"/>
                <a:gd name="connsiteY15" fmla="*/ 3170994 h 3170994"/>
                <a:gd name="connsiteX16" fmla="*/ 0 w 1066125"/>
                <a:gd name="connsiteY16" fmla="*/ 2657665 h 3170994"/>
                <a:gd name="connsiteX17" fmla="*/ 0 w 1066125"/>
                <a:gd name="connsiteY17" fmla="*/ 513329 h 3170994"/>
                <a:gd name="connsiteX18" fmla="*/ 513329 w 1066125"/>
                <a:gd name="connsiteY18" fmla="*/ 0 h 317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6125" h="3170994">
                  <a:moveTo>
                    <a:pt x="533062" y="2439723"/>
                  </a:moveTo>
                  <a:cubicBezTo>
                    <a:pt x="402438" y="2439723"/>
                    <a:pt x="296547" y="2545614"/>
                    <a:pt x="296547" y="2676238"/>
                  </a:cubicBezTo>
                  <a:cubicBezTo>
                    <a:pt x="296547" y="2806862"/>
                    <a:pt x="402438" y="2912753"/>
                    <a:pt x="533062" y="2912753"/>
                  </a:cubicBezTo>
                  <a:cubicBezTo>
                    <a:pt x="663686" y="2912753"/>
                    <a:pt x="769577" y="2806862"/>
                    <a:pt x="769577" y="2676238"/>
                  </a:cubicBezTo>
                  <a:cubicBezTo>
                    <a:pt x="769577" y="2545614"/>
                    <a:pt x="663686" y="2439723"/>
                    <a:pt x="533062" y="2439723"/>
                  </a:cubicBezTo>
                  <a:close/>
                  <a:moveTo>
                    <a:pt x="533062" y="245094"/>
                  </a:moveTo>
                  <a:cubicBezTo>
                    <a:pt x="409088" y="245094"/>
                    <a:pt x="308588" y="345594"/>
                    <a:pt x="308588" y="469568"/>
                  </a:cubicBezTo>
                  <a:cubicBezTo>
                    <a:pt x="308588" y="593542"/>
                    <a:pt x="409088" y="694042"/>
                    <a:pt x="533062" y="694042"/>
                  </a:cubicBezTo>
                  <a:cubicBezTo>
                    <a:pt x="657036" y="694042"/>
                    <a:pt x="757536" y="593542"/>
                    <a:pt x="757536" y="469568"/>
                  </a:cubicBezTo>
                  <a:cubicBezTo>
                    <a:pt x="757536" y="345594"/>
                    <a:pt x="657036" y="245094"/>
                    <a:pt x="533062" y="245094"/>
                  </a:cubicBezTo>
                  <a:close/>
                  <a:moveTo>
                    <a:pt x="513329" y="0"/>
                  </a:moveTo>
                  <a:lnTo>
                    <a:pt x="552796" y="0"/>
                  </a:lnTo>
                  <a:cubicBezTo>
                    <a:pt x="836300" y="0"/>
                    <a:pt x="1066125" y="229825"/>
                    <a:pt x="1066125" y="513329"/>
                  </a:cubicBezTo>
                  <a:lnTo>
                    <a:pt x="1066125" y="2657665"/>
                  </a:lnTo>
                  <a:cubicBezTo>
                    <a:pt x="1066125" y="2941169"/>
                    <a:pt x="836300" y="3170994"/>
                    <a:pt x="552796" y="3170994"/>
                  </a:cubicBezTo>
                  <a:lnTo>
                    <a:pt x="513329" y="3170994"/>
                  </a:lnTo>
                  <a:cubicBezTo>
                    <a:pt x="229825" y="3170994"/>
                    <a:pt x="0" y="2941169"/>
                    <a:pt x="0" y="2657665"/>
                  </a:cubicBezTo>
                  <a:lnTo>
                    <a:pt x="0" y="513329"/>
                  </a:lnTo>
                  <a:cubicBezTo>
                    <a:pt x="0" y="229825"/>
                    <a:pt x="229825" y="0"/>
                    <a:pt x="513329" y="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0D48326-ED05-3B44-A40F-D01E59832F39}"/>
                </a:ext>
              </a:extLst>
            </p:cNvPr>
            <p:cNvSpPr/>
            <p:nvPr/>
          </p:nvSpPr>
          <p:spPr>
            <a:xfrm>
              <a:off x="-8567239" y="-5037369"/>
              <a:ext cx="779486" cy="1826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1" name="Round Same Side Corner Rectangle 10">
              <a:extLst>
                <a:ext uri="{FF2B5EF4-FFF2-40B4-BE49-F238E27FC236}">
                  <a16:creationId xmlns:a16="http://schemas.microsoft.com/office/drawing/2014/main" id="{3074C651-7F8B-7F4A-A909-2D72B392EB68}"/>
                </a:ext>
              </a:extLst>
            </p:cNvPr>
            <p:cNvSpPr/>
            <p:nvPr/>
          </p:nvSpPr>
          <p:spPr>
            <a:xfrm rot="10800000">
              <a:off x="-8233929" y="-4768783"/>
              <a:ext cx="119069" cy="418105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337FE8F-BF6E-F748-A1A1-4A7452E8BB72}"/>
                </a:ext>
              </a:extLst>
            </p:cNvPr>
            <p:cNvSpPr/>
            <p:nvPr/>
          </p:nvSpPr>
          <p:spPr>
            <a:xfrm flipH="1">
              <a:off x="-13954538" y="-2674418"/>
              <a:ext cx="3802908" cy="947218"/>
            </a:xfrm>
            <a:custGeom>
              <a:avLst/>
              <a:gdLst>
                <a:gd name="connsiteX0" fmla="*/ 5287062 w 5387009"/>
                <a:gd name="connsiteY0" fmla="*/ 0 h 1341782"/>
                <a:gd name="connsiteX1" fmla="*/ 4514849 w 5387009"/>
                <a:gd name="connsiteY1" fmla="*/ 0 h 1341782"/>
                <a:gd name="connsiteX2" fmla="*/ 4446105 w 5387009"/>
                <a:gd name="connsiteY2" fmla="*/ 0 h 1341782"/>
                <a:gd name="connsiteX3" fmla="*/ 4340917 w 5387009"/>
                <a:gd name="connsiteY3" fmla="*/ 0 h 1341782"/>
                <a:gd name="connsiteX4" fmla="*/ 3978558 w 5387009"/>
                <a:gd name="connsiteY4" fmla="*/ 616225 h 1341782"/>
                <a:gd name="connsiteX5" fmla="*/ 120929 w 5387009"/>
                <a:gd name="connsiteY5" fmla="*/ 616225 h 1341782"/>
                <a:gd name="connsiteX6" fmla="*/ 0 w 5387009"/>
                <a:gd name="connsiteY6" fmla="*/ 737154 h 1341782"/>
                <a:gd name="connsiteX7" fmla="*/ 0 w 5387009"/>
                <a:gd name="connsiteY7" fmla="*/ 1341782 h 1341782"/>
                <a:gd name="connsiteX8" fmla="*/ 5387009 w 5387009"/>
                <a:gd name="connsiteY8" fmla="*/ 1341782 h 1341782"/>
                <a:gd name="connsiteX9" fmla="*/ 5387009 w 5387009"/>
                <a:gd name="connsiteY9" fmla="*/ 897834 h 1341782"/>
                <a:gd name="connsiteX10" fmla="*/ 5387009 w 5387009"/>
                <a:gd name="connsiteY10" fmla="*/ 737154 h 1341782"/>
                <a:gd name="connsiteX11" fmla="*/ 5387009 w 5387009"/>
                <a:gd name="connsiteY11" fmla="*/ 99947 h 134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87009" h="1341782">
                  <a:moveTo>
                    <a:pt x="5287062" y="0"/>
                  </a:moveTo>
                  <a:lnTo>
                    <a:pt x="4514849" y="0"/>
                  </a:lnTo>
                  <a:lnTo>
                    <a:pt x="4446105" y="0"/>
                  </a:lnTo>
                  <a:lnTo>
                    <a:pt x="4340917" y="0"/>
                  </a:lnTo>
                  <a:lnTo>
                    <a:pt x="3978558" y="616225"/>
                  </a:lnTo>
                  <a:lnTo>
                    <a:pt x="120929" y="616225"/>
                  </a:lnTo>
                  <a:lnTo>
                    <a:pt x="0" y="737154"/>
                  </a:lnTo>
                  <a:lnTo>
                    <a:pt x="0" y="1341782"/>
                  </a:lnTo>
                  <a:lnTo>
                    <a:pt x="5387009" y="1341782"/>
                  </a:lnTo>
                  <a:lnTo>
                    <a:pt x="5387009" y="897834"/>
                  </a:lnTo>
                  <a:lnTo>
                    <a:pt x="5387009" y="737154"/>
                  </a:lnTo>
                  <a:lnTo>
                    <a:pt x="5387009" y="9994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6C4215-CAF9-ED44-A9B9-E5F4433A0CE2}"/>
                </a:ext>
              </a:extLst>
            </p:cNvPr>
            <p:cNvSpPr/>
            <p:nvPr/>
          </p:nvSpPr>
          <p:spPr>
            <a:xfrm>
              <a:off x="-12453021" y="-2660386"/>
              <a:ext cx="1375221" cy="3227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32A85C9-1EC0-8841-AA40-A479222B7105}"/>
                </a:ext>
              </a:extLst>
            </p:cNvPr>
            <p:cNvSpPr/>
            <p:nvPr/>
          </p:nvSpPr>
          <p:spPr>
            <a:xfrm>
              <a:off x="-12789809" y="-3165569"/>
              <a:ext cx="2041782" cy="420986"/>
            </a:xfrm>
            <a:custGeom>
              <a:avLst/>
              <a:gdLst>
                <a:gd name="connsiteX0" fmla="*/ 1827002 w 2041782"/>
                <a:gd name="connsiteY0" fmla="*/ 86536 h 420986"/>
                <a:gd name="connsiteX1" fmla="*/ 1812579 w 2041782"/>
                <a:gd name="connsiteY1" fmla="*/ 100959 h 420986"/>
                <a:gd name="connsiteX2" fmla="*/ 1812579 w 2041782"/>
                <a:gd name="connsiteY2" fmla="*/ 320027 h 420986"/>
                <a:gd name="connsiteX3" fmla="*/ 1827002 w 2041782"/>
                <a:gd name="connsiteY3" fmla="*/ 334450 h 420986"/>
                <a:gd name="connsiteX4" fmla="*/ 1884692 w 2041782"/>
                <a:gd name="connsiteY4" fmla="*/ 334450 h 420986"/>
                <a:gd name="connsiteX5" fmla="*/ 1899115 w 2041782"/>
                <a:gd name="connsiteY5" fmla="*/ 320027 h 420986"/>
                <a:gd name="connsiteX6" fmla="*/ 1899115 w 2041782"/>
                <a:gd name="connsiteY6" fmla="*/ 100959 h 420986"/>
                <a:gd name="connsiteX7" fmla="*/ 1884692 w 2041782"/>
                <a:gd name="connsiteY7" fmla="*/ 86536 h 420986"/>
                <a:gd name="connsiteX8" fmla="*/ 1618262 w 2041782"/>
                <a:gd name="connsiteY8" fmla="*/ 86536 h 420986"/>
                <a:gd name="connsiteX9" fmla="*/ 1603839 w 2041782"/>
                <a:gd name="connsiteY9" fmla="*/ 100959 h 420986"/>
                <a:gd name="connsiteX10" fmla="*/ 1603839 w 2041782"/>
                <a:gd name="connsiteY10" fmla="*/ 320027 h 420986"/>
                <a:gd name="connsiteX11" fmla="*/ 1618262 w 2041782"/>
                <a:gd name="connsiteY11" fmla="*/ 334450 h 420986"/>
                <a:gd name="connsiteX12" fmla="*/ 1675952 w 2041782"/>
                <a:gd name="connsiteY12" fmla="*/ 334450 h 420986"/>
                <a:gd name="connsiteX13" fmla="*/ 1690375 w 2041782"/>
                <a:gd name="connsiteY13" fmla="*/ 320027 h 420986"/>
                <a:gd name="connsiteX14" fmla="*/ 1690375 w 2041782"/>
                <a:gd name="connsiteY14" fmla="*/ 100959 h 420986"/>
                <a:gd name="connsiteX15" fmla="*/ 1675952 w 2041782"/>
                <a:gd name="connsiteY15" fmla="*/ 86536 h 420986"/>
                <a:gd name="connsiteX16" fmla="*/ 1409523 w 2041782"/>
                <a:gd name="connsiteY16" fmla="*/ 86536 h 420986"/>
                <a:gd name="connsiteX17" fmla="*/ 1395100 w 2041782"/>
                <a:gd name="connsiteY17" fmla="*/ 100959 h 420986"/>
                <a:gd name="connsiteX18" fmla="*/ 1395100 w 2041782"/>
                <a:gd name="connsiteY18" fmla="*/ 320027 h 420986"/>
                <a:gd name="connsiteX19" fmla="*/ 1409523 w 2041782"/>
                <a:gd name="connsiteY19" fmla="*/ 334450 h 420986"/>
                <a:gd name="connsiteX20" fmla="*/ 1467213 w 2041782"/>
                <a:gd name="connsiteY20" fmla="*/ 334450 h 420986"/>
                <a:gd name="connsiteX21" fmla="*/ 1481636 w 2041782"/>
                <a:gd name="connsiteY21" fmla="*/ 320027 h 420986"/>
                <a:gd name="connsiteX22" fmla="*/ 1481636 w 2041782"/>
                <a:gd name="connsiteY22" fmla="*/ 100959 h 420986"/>
                <a:gd name="connsiteX23" fmla="*/ 1467213 w 2041782"/>
                <a:gd name="connsiteY23" fmla="*/ 86536 h 420986"/>
                <a:gd name="connsiteX24" fmla="*/ 1200784 w 2041782"/>
                <a:gd name="connsiteY24" fmla="*/ 86536 h 420986"/>
                <a:gd name="connsiteX25" fmla="*/ 1186361 w 2041782"/>
                <a:gd name="connsiteY25" fmla="*/ 100959 h 420986"/>
                <a:gd name="connsiteX26" fmla="*/ 1186361 w 2041782"/>
                <a:gd name="connsiteY26" fmla="*/ 320027 h 420986"/>
                <a:gd name="connsiteX27" fmla="*/ 1200784 w 2041782"/>
                <a:gd name="connsiteY27" fmla="*/ 334450 h 420986"/>
                <a:gd name="connsiteX28" fmla="*/ 1258474 w 2041782"/>
                <a:gd name="connsiteY28" fmla="*/ 334450 h 420986"/>
                <a:gd name="connsiteX29" fmla="*/ 1272897 w 2041782"/>
                <a:gd name="connsiteY29" fmla="*/ 320027 h 420986"/>
                <a:gd name="connsiteX30" fmla="*/ 1272897 w 2041782"/>
                <a:gd name="connsiteY30" fmla="*/ 100959 h 420986"/>
                <a:gd name="connsiteX31" fmla="*/ 1258474 w 2041782"/>
                <a:gd name="connsiteY31" fmla="*/ 86536 h 420986"/>
                <a:gd name="connsiteX32" fmla="*/ 992045 w 2041782"/>
                <a:gd name="connsiteY32" fmla="*/ 86536 h 420986"/>
                <a:gd name="connsiteX33" fmla="*/ 977622 w 2041782"/>
                <a:gd name="connsiteY33" fmla="*/ 100959 h 420986"/>
                <a:gd name="connsiteX34" fmla="*/ 977622 w 2041782"/>
                <a:gd name="connsiteY34" fmla="*/ 320027 h 420986"/>
                <a:gd name="connsiteX35" fmla="*/ 992045 w 2041782"/>
                <a:gd name="connsiteY35" fmla="*/ 334450 h 420986"/>
                <a:gd name="connsiteX36" fmla="*/ 1049735 w 2041782"/>
                <a:gd name="connsiteY36" fmla="*/ 334450 h 420986"/>
                <a:gd name="connsiteX37" fmla="*/ 1064158 w 2041782"/>
                <a:gd name="connsiteY37" fmla="*/ 320027 h 420986"/>
                <a:gd name="connsiteX38" fmla="*/ 1064158 w 2041782"/>
                <a:gd name="connsiteY38" fmla="*/ 100959 h 420986"/>
                <a:gd name="connsiteX39" fmla="*/ 1049735 w 2041782"/>
                <a:gd name="connsiteY39" fmla="*/ 86536 h 420986"/>
                <a:gd name="connsiteX40" fmla="*/ 783307 w 2041782"/>
                <a:gd name="connsiteY40" fmla="*/ 86536 h 420986"/>
                <a:gd name="connsiteX41" fmla="*/ 768884 w 2041782"/>
                <a:gd name="connsiteY41" fmla="*/ 100959 h 420986"/>
                <a:gd name="connsiteX42" fmla="*/ 768884 w 2041782"/>
                <a:gd name="connsiteY42" fmla="*/ 320027 h 420986"/>
                <a:gd name="connsiteX43" fmla="*/ 783307 w 2041782"/>
                <a:gd name="connsiteY43" fmla="*/ 334450 h 420986"/>
                <a:gd name="connsiteX44" fmla="*/ 840997 w 2041782"/>
                <a:gd name="connsiteY44" fmla="*/ 334450 h 420986"/>
                <a:gd name="connsiteX45" fmla="*/ 855420 w 2041782"/>
                <a:gd name="connsiteY45" fmla="*/ 320027 h 420986"/>
                <a:gd name="connsiteX46" fmla="*/ 855420 w 2041782"/>
                <a:gd name="connsiteY46" fmla="*/ 100959 h 420986"/>
                <a:gd name="connsiteX47" fmla="*/ 840997 w 2041782"/>
                <a:gd name="connsiteY47" fmla="*/ 86536 h 420986"/>
                <a:gd name="connsiteX48" fmla="*/ 574568 w 2041782"/>
                <a:gd name="connsiteY48" fmla="*/ 86536 h 420986"/>
                <a:gd name="connsiteX49" fmla="*/ 560145 w 2041782"/>
                <a:gd name="connsiteY49" fmla="*/ 100959 h 420986"/>
                <a:gd name="connsiteX50" fmla="*/ 560145 w 2041782"/>
                <a:gd name="connsiteY50" fmla="*/ 320027 h 420986"/>
                <a:gd name="connsiteX51" fmla="*/ 574568 w 2041782"/>
                <a:gd name="connsiteY51" fmla="*/ 334450 h 420986"/>
                <a:gd name="connsiteX52" fmla="*/ 632258 w 2041782"/>
                <a:gd name="connsiteY52" fmla="*/ 334450 h 420986"/>
                <a:gd name="connsiteX53" fmla="*/ 646681 w 2041782"/>
                <a:gd name="connsiteY53" fmla="*/ 320027 h 420986"/>
                <a:gd name="connsiteX54" fmla="*/ 646681 w 2041782"/>
                <a:gd name="connsiteY54" fmla="*/ 100959 h 420986"/>
                <a:gd name="connsiteX55" fmla="*/ 632258 w 2041782"/>
                <a:gd name="connsiteY55" fmla="*/ 86536 h 420986"/>
                <a:gd name="connsiteX56" fmla="*/ 365829 w 2041782"/>
                <a:gd name="connsiteY56" fmla="*/ 86536 h 420986"/>
                <a:gd name="connsiteX57" fmla="*/ 351406 w 2041782"/>
                <a:gd name="connsiteY57" fmla="*/ 100959 h 420986"/>
                <a:gd name="connsiteX58" fmla="*/ 351406 w 2041782"/>
                <a:gd name="connsiteY58" fmla="*/ 320027 h 420986"/>
                <a:gd name="connsiteX59" fmla="*/ 365829 w 2041782"/>
                <a:gd name="connsiteY59" fmla="*/ 334450 h 420986"/>
                <a:gd name="connsiteX60" fmla="*/ 423519 w 2041782"/>
                <a:gd name="connsiteY60" fmla="*/ 334450 h 420986"/>
                <a:gd name="connsiteX61" fmla="*/ 437942 w 2041782"/>
                <a:gd name="connsiteY61" fmla="*/ 320027 h 420986"/>
                <a:gd name="connsiteX62" fmla="*/ 437942 w 2041782"/>
                <a:gd name="connsiteY62" fmla="*/ 100959 h 420986"/>
                <a:gd name="connsiteX63" fmla="*/ 423519 w 2041782"/>
                <a:gd name="connsiteY63" fmla="*/ 86536 h 420986"/>
                <a:gd name="connsiteX64" fmla="*/ 157090 w 2041782"/>
                <a:gd name="connsiteY64" fmla="*/ 86536 h 420986"/>
                <a:gd name="connsiteX65" fmla="*/ 142667 w 2041782"/>
                <a:gd name="connsiteY65" fmla="*/ 100959 h 420986"/>
                <a:gd name="connsiteX66" fmla="*/ 142667 w 2041782"/>
                <a:gd name="connsiteY66" fmla="*/ 320027 h 420986"/>
                <a:gd name="connsiteX67" fmla="*/ 157090 w 2041782"/>
                <a:gd name="connsiteY67" fmla="*/ 334450 h 420986"/>
                <a:gd name="connsiteX68" fmla="*/ 214780 w 2041782"/>
                <a:gd name="connsiteY68" fmla="*/ 334450 h 420986"/>
                <a:gd name="connsiteX69" fmla="*/ 229203 w 2041782"/>
                <a:gd name="connsiteY69" fmla="*/ 320027 h 420986"/>
                <a:gd name="connsiteX70" fmla="*/ 229203 w 2041782"/>
                <a:gd name="connsiteY70" fmla="*/ 100959 h 420986"/>
                <a:gd name="connsiteX71" fmla="*/ 214780 w 2041782"/>
                <a:gd name="connsiteY71" fmla="*/ 86536 h 420986"/>
                <a:gd name="connsiteX72" fmla="*/ 70166 w 2041782"/>
                <a:gd name="connsiteY72" fmla="*/ 0 h 420986"/>
                <a:gd name="connsiteX73" fmla="*/ 1971616 w 2041782"/>
                <a:gd name="connsiteY73" fmla="*/ 0 h 420986"/>
                <a:gd name="connsiteX74" fmla="*/ 2041782 w 2041782"/>
                <a:gd name="connsiteY74" fmla="*/ 70166 h 420986"/>
                <a:gd name="connsiteX75" fmla="*/ 2041782 w 2041782"/>
                <a:gd name="connsiteY75" fmla="*/ 350820 h 420986"/>
                <a:gd name="connsiteX76" fmla="*/ 1971616 w 2041782"/>
                <a:gd name="connsiteY76" fmla="*/ 420986 h 420986"/>
                <a:gd name="connsiteX77" fmla="*/ 70166 w 2041782"/>
                <a:gd name="connsiteY77" fmla="*/ 420986 h 420986"/>
                <a:gd name="connsiteX78" fmla="*/ 0 w 2041782"/>
                <a:gd name="connsiteY78" fmla="*/ 350820 h 420986"/>
                <a:gd name="connsiteX79" fmla="*/ 0 w 2041782"/>
                <a:gd name="connsiteY79" fmla="*/ 70166 h 420986"/>
                <a:gd name="connsiteX80" fmla="*/ 70166 w 2041782"/>
                <a:gd name="connsiteY80" fmla="*/ 0 h 4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41782" h="420986">
                  <a:moveTo>
                    <a:pt x="1827002" y="86536"/>
                  </a:moveTo>
                  <a:cubicBezTo>
                    <a:pt x="1819036" y="86536"/>
                    <a:pt x="1812579" y="92993"/>
                    <a:pt x="1812579" y="100959"/>
                  </a:cubicBezTo>
                  <a:lnTo>
                    <a:pt x="1812579" y="320027"/>
                  </a:lnTo>
                  <a:cubicBezTo>
                    <a:pt x="1812579" y="327993"/>
                    <a:pt x="1819036" y="334450"/>
                    <a:pt x="1827002" y="334450"/>
                  </a:cubicBezTo>
                  <a:lnTo>
                    <a:pt x="1884692" y="334450"/>
                  </a:lnTo>
                  <a:cubicBezTo>
                    <a:pt x="1892658" y="334450"/>
                    <a:pt x="1899115" y="327993"/>
                    <a:pt x="1899115" y="320027"/>
                  </a:cubicBezTo>
                  <a:lnTo>
                    <a:pt x="1899115" y="100959"/>
                  </a:lnTo>
                  <a:cubicBezTo>
                    <a:pt x="1899115" y="92993"/>
                    <a:pt x="1892658" y="86536"/>
                    <a:pt x="1884692" y="86536"/>
                  </a:cubicBezTo>
                  <a:close/>
                  <a:moveTo>
                    <a:pt x="1618262" y="86536"/>
                  </a:moveTo>
                  <a:cubicBezTo>
                    <a:pt x="1610296" y="86536"/>
                    <a:pt x="1603839" y="92993"/>
                    <a:pt x="1603839" y="100959"/>
                  </a:cubicBezTo>
                  <a:lnTo>
                    <a:pt x="1603839" y="320027"/>
                  </a:lnTo>
                  <a:cubicBezTo>
                    <a:pt x="1603839" y="327993"/>
                    <a:pt x="1610296" y="334450"/>
                    <a:pt x="1618262" y="334450"/>
                  </a:cubicBezTo>
                  <a:lnTo>
                    <a:pt x="1675952" y="334450"/>
                  </a:lnTo>
                  <a:cubicBezTo>
                    <a:pt x="1683918" y="334450"/>
                    <a:pt x="1690375" y="327993"/>
                    <a:pt x="1690375" y="320027"/>
                  </a:cubicBezTo>
                  <a:lnTo>
                    <a:pt x="1690375" y="100959"/>
                  </a:lnTo>
                  <a:cubicBezTo>
                    <a:pt x="1690375" y="92993"/>
                    <a:pt x="1683918" y="86536"/>
                    <a:pt x="1675952" y="86536"/>
                  </a:cubicBezTo>
                  <a:close/>
                  <a:moveTo>
                    <a:pt x="1409523" y="86536"/>
                  </a:moveTo>
                  <a:cubicBezTo>
                    <a:pt x="1401557" y="86536"/>
                    <a:pt x="1395100" y="92993"/>
                    <a:pt x="1395100" y="100959"/>
                  </a:cubicBezTo>
                  <a:lnTo>
                    <a:pt x="1395100" y="320027"/>
                  </a:lnTo>
                  <a:cubicBezTo>
                    <a:pt x="1395100" y="327993"/>
                    <a:pt x="1401557" y="334450"/>
                    <a:pt x="1409523" y="334450"/>
                  </a:cubicBezTo>
                  <a:lnTo>
                    <a:pt x="1467213" y="334450"/>
                  </a:lnTo>
                  <a:cubicBezTo>
                    <a:pt x="1475179" y="334450"/>
                    <a:pt x="1481636" y="327993"/>
                    <a:pt x="1481636" y="320027"/>
                  </a:cubicBezTo>
                  <a:lnTo>
                    <a:pt x="1481636" y="100959"/>
                  </a:lnTo>
                  <a:cubicBezTo>
                    <a:pt x="1481636" y="92993"/>
                    <a:pt x="1475179" y="86536"/>
                    <a:pt x="1467213" y="86536"/>
                  </a:cubicBezTo>
                  <a:close/>
                  <a:moveTo>
                    <a:pt x="1200784" y="86536"/>
                  </a:moveTo>
                  <a:cubicBezTo>
                    <a:pt x="1192818" y="86536"/>
                    <a:pt x="1186361" y="92993"/>
                    <a:pt x="1186361" y="100959"/>
                  </a:cubicBezTo>
                  <a:lnTo>
                    <a:pt x="1186361" y="320027"/>
                  </a:lnTo>
                  <a:cubicBezTo>
                    <a:pt x="1186361" y="327993"/>
                    <a:pt x="1192818" y="334450"/>
                    <a:pt x="1200784" y="334450"/>
                  </a:cubicBezTo>
                  <a:lnTo>
                    <a:pt x="1258474" y="334450"/>
                  </a:lnTo>
                  <a:cubicBezTo>
                    <a:pt x="1266440" y="334450"/>
                    <a:pt x="1272897" y="327993"/>
                    <a:pt x="1272897" y="320027"/>
                  </a:cubicBezTo>
                  <a:lnTo>
                    <a:pt x="1272897" y="100959"/>
                  </a:lnTo>
                  <a:cubicBezTo>
                    <a:pt x="1272897" y="92993"/>
                    <a:pt x="1266440" y="86536"/>
                    <a:pt x="1258474" y="86536"/>
                  </a:cubicBezTo>
                  <a:close/>
                  <a:moveTo>
                    <a:pt x="992045" y="86536"/>
                  </a:moveTo>
                  <a:cubicBezTo>
                    <a:pt x="984079" y="86536"/>
                    <a:pt x="977622" y="92993"/>
                    <a:pt x="977622" y="100959"/>
                  </a:cubicBezTo>
                  <a:lnTo>
                    <a:pt x="977622" y="320027"/>
                  </a:lnTo>
                  <a:cubicBezTo>
                    <a:pt x="977622" y="327993"/>
                    <a:pt x="984079" y="334450"/>
                    <a:pt x="992045" y="334450"/>
                  </a:cubicBezTo>
                  <a:lnTo>
                    <a:pt x="1049735" y="334450"/>
                  </a:lnTo>
                  <a:cubicBezTo>
                    <a:pt x="1057701" y="334450"/>
                    <a:pt x="1064158" y="327993"/>
                    <a:pt x="1064158" y="320027"/>
                  </a:cubicBezTo>
                  <a:lnTo>
                    <a:pt x="1064158" y="100959"/>
                  </a:lnTo>
                  <a:cubicBezTo>
                    <a:pt x="1064158" y="92993"/>
                    <a:pt x="1057701" y="86536"/>
                    <a:pt x="1049735" y="86536"/>
                  </a:cubicBezTo>
                  <a:close/>
                  <a:moveTo>
                    <a:pt x="783307" y="86536"/>
                  </a:moveTo>
                  <a:cubicBezTo>
                    <a:pt x="775341" y="86536"/>
                    <a:pt x="768884" y="92993"/>
                    <a:pt x="768884" y="100959"/>
                  </a:cubicBezTo>
                  <a:lnTo>
                    <a:pt x="768884" y="320027"/>
                  </a:lnTo>
                  <a:cubicBezTo>
                    <a:pt x="768884" y="327993"/>
                    <a:pt x="775341" y="334450"/>
                    <a:pt x="783307" y="334450"/>
                  </a:cubicBezTo>
                  <a:lnTo>
                    <a:pt x="840997" y="334450"/>
                  </a:lnTo>
                  <a:cubicBezTo>
                    <a:pt x="848963" y="334450"/>
                    <a:pt x="855420" y="327993"/>
                    <a:pt x="855420" y="320027"/>
                  </a:cubicBezTo>
                  <a:lnTo>
                    <a:pt x="855420" y="100959"/>
                  </a:lnTo>
                  <a:cubicBezTo>
                    <a:pt x="855420" y="92993"/>
                    <a:pt x="848963" y="86536"/>
                    <a:pt x="840997" y="86536"/>
                  </a:cubicBezTo>
                  <a:close/>
                  <a:moveTo>
                    <a:pt x="574568" y="86536"/>
                  </a:moveTo>
                  <a:cubicBezTo>
                    <a:pt x="566602" y="86536"/>
                    <a:pt x="560145" y="92993"/>
                    <a:pt x="560145" y="100959"/>
                  </a:cubicBezTo>
                  <a:lnTo>
                    <a:pt x="560145" y="320027"/>
                  </a:lnTo>
                  <a:cubicBezTo>
                    <a:pt x="560145" y="327993"/>
                    <a:pt x="566602" y="334450"/>
                    <a:pt x="574568" y="334450"/>
                  </a:cubicBezTo>
                  <a:lnTo>
                    <a:pt x="632258" y="334450"/>
                  </a:lnTo>
                  <a:cubicBezTo>
                    <a:pt x="640224" y="334450"/>
                    <a:pt x="646681" y="327993"/>
                    <a:pt x="646681" y="320027"/>
                  </a:cubicBezTo>
                  <a:lnTo>
                    <a:pt x="646681" y="100959"/>
                  </a:lnTo>
                  <a:cubicBezTo>
                    <a:pt x="646681" y="92993"/>
                    <a:pt x="640224" y="86536"/>
                    <a:pt x="632258" y="86536"/>
                  </a:cubicBezTo>
                  <a:close/>
                  <a:moveTo>
                    <a:pt x="365829" y="86536"/>
                  </a:moveTo>
                  <a:cubicBezTo>
                    <a:pt x="357863" y="86536"/>
                    <a:pt x="351406" y="92993"/>
                    <a:pt x="351406" y="100959"/>
                  </a:cubicBezTo>
                  <a:lnTo>
                    <a:pt x="351406" y="320027"/>
                  </a:lnTo>
                  <a:cubicBezTo>
                    <a:pt x="351406" y="327993"/>
                    <a:pt x="357863" y="334450"/>
                    <a:pt x="365829" y="334450"/>
                  </a:cubicBezTo>
                  <a:lnTo>
                    <a:pt x="423519" y="334450"/>
                  </a:lnTo>
                  <a:cubicBezTo>
                    <a:pt x="431485" y="334450"/>
                    <a:pt x="437942" y="327993"/>
                    <a:pt x="437942" y="320027"/>
                  </a:cubicBezTo>
                  <a:lnTo>
                    <a:pt x="437942" y="100959"/>
                  </a:lnTo>
                  <a:cubicBezTo>
                    <a:pt x="437942" y="92993"/>
                    <a:pt x="431485" y="86536"/>
                    <a:pt x="423519" y="86536"/>
                  </a:cubicBezTo>
                  <a:close/>
                  <a:moveTo>
                    <a:pt x="157090" y="86536"/>
                  </a:moveTo>
                  <a:cubicBezTo>
                    <a:pt x="149124" y="86536"/>
                    <a:pt x="142667" y="92993"/>
                    <a:pt x="142667" y="100959"/>
                  </a:cubicBezTo>
                  <a:lnTo>
                    <a:pt x="142667" y="320027"/>
                  </a:lnTo>
                  <a:cubicBezTo>
                    <a:pt x="142667" y="327993"/>
                    <a:pt x="149124" y="334450"/>
                    <a:pt x="157090" y="334450"/>
                  </a:cubicBezTo>
                  <a:lnTo>
                    <a:pt x="214780" y="334450"/>
                  </a:lnTo>
                  <a:cubicBezTo>
                    <a:pt x="222746" y="334450"/>
                    <a:pt x="229203" y="327993"/>
                    <a:pt x="229203" y="320027"/>
                  </a:cubicBezTo>
                  <a:lnTo>
                    <a:pt x="229203" y="100959"/>
                  </a:lnTo>
                  <a:cubicBezTo>
                    <a:pt x="229203" y="92993"/>
                    <a:pt x="222746" y="86536"/>
                    <a:pt x="214780" y="86536"/>
                  </a:cubicBezTo>
                  <a:close/>
                  <a:moveTo>
                    <a:pt x="70166" y="0"/>
                  </a:moveTo>
                  <a:lnTo>
                    <a:pt x="1971616" y="0"/>
                  </a:lnTo>
                  <a:cubicBezTo>
                    <a:pt x="2010368" y="0"/>
                    <a:pt x="2041782" y="31414"/>
                    <a:pt x="2041782" y="70166"/>
                  </a:cubicBezTo>
                  <a:lnTo>
                    <a:pt x="2041782" y="350820"/>
                  </a:lnTo>
                  <a:cubicBezTo>
                    <a:pt x="2041782" y="389572"/>
                    <a:pt x="2010368" y="420986"/>
                    <a:pt x="1971616" y="420986"/>
                  </a:cubicBezTo>
                  <a:lnTo>
                    <a:pt x="70166" y="420986"/>
                  </a:lnTo>
                  <a:cubicBezTo>
                    <a:pt x="31414" y="420986"/>
                    <a:pt x="0" y="389572"/>
                    <a:pt x="0" y="350820"/>
                  </a:cubicBezTo>
                  <a:lnTo>
                    <a:pt x="0" y="70166"/>
                  </a:lnTo>
                  <a:cubicBezTo>
                    <a:pt x="0" y="31414"/>
                    <a:pt x="31414" y="0"/>
                    <a:pt x="701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36BE51-BDAE-E94E-881C-0BDF33B735A2}"/>
                </a:ext>
              </a:extLst>
            </p:cNvPr>
            <p:cNvSpPr/>
            <p:nvPr/>
          </p:nvSpPr>
          <p:spPr>
            <a:xfrm>
              <a:off x="-12838925" y="-4454255"/>
              <a:ext cx="163717" cy="7343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B1DF31-CC60-8F4C-A55F-B4AF346B2728}"/>
                </a:ext>
              </a:extLst>
            </p:cNvPr>
            <p:cNvSpPr/>
            <p:nvPr/>
          </p:nvSpPr>
          <p:spPr>
            <a:xfrm>
              <a:off x="-12576978" y="-4353686"/>
              <a:ext cx="194121" cy="51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49A7AD6-5E07-5747-8C39-B5CA287B261F}"/>
                </a:ext>
              </a:extLst>
            </p:cNvPr>
            <p:cNvSpPr/>
            <p:nvPr/>
          </p:nvSpPr>
          <p:spPr>
            <a:xfrm>
              <a:off x="-10268429" y="-5635701"/>
              <a:ext cx="1835350" cy="426282"/>
            </a:xfrm>
            <a:custGeom>
              <a:avLst/>
              <a:gdLst>
                <a:gd name="connsiteX0" fmla="*/ 0 w 2562072"/>
                <a:gd name="connsiteY0" fmla="*/ 0 h 603849"/>
                <a:gd name="connsiteX1" fmla="*/ 2562072 w 2562072"/>
                <a:gd name="connsiteY1" fmla="*/ 0 h 603849"/>
                <a:gd name="connsiteX2" fmla="*/ 2562072 w 2562072"/>
                <a:gd name="connsiteY2" fmla="*/ 603849 h 603849"/>
                <a:gd name="connsiteX3" fmla="*/ 227164 w 2562072"/>
                <a:gd name="connsiteY3" fmla="*/ 603849 h 603849"/>
                <a:gd name="connsiteX4" fmla="*/ 247188 w 2562072"/>
                <a:gd name="connsiteY4" fmla="*/ 523362 h 603849"/>
                <a:gd name="connsiteX5" fmla="*/ 85967 w 2562072"/>
                <a:gd name="connsiteY5" fmla="*/ 69032 h 603849"/>
                <a:gd name="connsiteX6" fmla="*/ 56852 w 2562072"/>
                <a:gd name="connsiteY6" fmla="*/ 42387 h 60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072" h="603849">
                  <a:moveTo>
                    <a:pt x="0" y="0"/>
                  </a:moveTo>
                  <a:lnTo>
                    <a:pt x="2562072" y="0"/>
                  </a:lnTo>
                  <a:lnTo>
                    <a:pt x="2562072" y="603849"/>
                  </a:lnTo>
                  <a:lnTo>
                    <a:pt x="227164" y="603849"/>
                  </a:lnTo>
                  <a:lnTo>
                    <a:pt x="247188" y="523362"/>
                  </a:lnTo>
                  <a:cubicBezTo>
                    <a:pt x="271320" y="360351"/>
                    <a:pt x="216682" y="188655"/>
                    <a:pt x="85967" y="69032"/>
                  </a:cubicBezTo>
                  <a:lnTo>
                    <a:pt x="56852" y="423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2878B78-A2B7-0F4A-9D8D-320FB2F07032}"/>
                </a:ext>
              </a:extLst>
            </p:cNvPr>
            <p:cNvSpPr/>
            <p:nvPr/>
          </p:nvSpPr>
          <p:spPr>
            <a:xfrm>
              <a:off x="-12299936" y="-4656314"/>
              <a:ext cx="1040417" cy="1433302"/>
            </a:xfrm>
            <a:custGeom>
              <a:avLst/>
              <a:gdLst>
                <a:gd name="connsiteX0" fmla="*/ 77859 w 1421296"/>
                <a:gd name="connsiteY0" fmla="*/ 0 h 1958008"/>
                <a:gd name="connsiteX1" fmla="*/ 777232 w 1421296"/>
                <a:gd name="connsiteY1" fmla="*/ 0 h 1958008"/>
                <a:gd name="connsiteX2" fmla="*/ 565089 w 1421296"/>
                <a:gd name="connsiteY2" fmla="*/ 231812 h 1958008"/>
                <a:gd name="connsiteX3" fmla="*/ 599852 w 1421296"/>
                <a:gd name="connsiteY3" fmla="*/ 1016436 h 1958008"/>
                <a:gd name="connsiteX4" fmla="*/ 631352 w 1421296"/>
                <a:gd name="connsiteY4" fmla="*/ 1045264 h 1958008"/>
                <a:gd name="connsiteX5" fmla="*/ 1415976 w 1421296"/>
                <a:gd name="connsiteY5" fmla="*/ 1010500 h 1958008"/>
                <a:gd name="connsiteX6" fmla="*/ 1421296 w 1421296"/>
                <a:gd name="connsiteY6" fmla="*/ 1004687 h 1958008"/>
                <a:gd name="connsiteX7" fmla="*/ 1421296 w 1421296"/>
                <a:gd name="connsiteY7" fmla="*/ 1880149 h 1958008"/>
                <a:gd name="connsiteX8" fmla="*/ 1343437 w 1421296"/>
                <a:gd name="connsiteY8" fmla="*/ 1958008 h 1958008"/>
                <a:gd name="connsiteX9" fmla="*/ 77859 w 1421296"/>
                <a:gd name="connsiteY9" fmla="*/ 1958008 h 1958008"/>
                <a:gd name="connsiteX10" fmla="*/ 0 w 1421296"/>
                <a:gd name="connsiteY10" fmla="*/ 1880149 h 1958008"/>
                <a:gd name="connsiteX11" fmla="*/ 0 w 1421296"/>
                <a:gd name="connsiteY11" fmla="*/ 77859 h 1958008"/>
                <a:gd name="connsiteX12" fmla="*/ 77859 w 1421296"/>
                <a:gd name="connsiteY12" fmla="*/ 0 h 195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1296" h="1958008">
                  <a:moveTo>
                    <a:pt x="77859" y="0"/>
                  </a:moveTo>
                  <a:lnTo>
                    <a:pt x="777232" y="0"/>
                  </a:lnTo>
                  <a:lnTo>
                    <a:pt x="565089" y="231812"/>
                  </a:lnTo>
                  <a:cubicBezTo>
                    <a:pt x="358021" y="458080"/>
                    <a:pt x="373585" y="809368"/>
                    <a:pt x="599852" y="1016436"/>
                  </a:cubicBezTo>
                  <a:lnTo>
                    <a:pt x="631352" y="1045264"/>
                  </a:lnTo>
                  <a:cubicBezTo>
                    <a:pt x="857620" y="1252332"/>
                    <a:pt x="1208908" y="1236768"/>
                    <a:pt x="1415976" y="1010500"/>
                  </a:cubicBezTo>
                  <a:lnTo>
                    <a:pt x="1421296" y="1004687"/>
                  </a:lnTo>
                  <a:lnTo>
                    <a:pt x="1421296" y="1880149"/>
                  </a:lnTo>
                  <a:cubicBezTo>
                    <a:pt x="1421296" y="1923149"/>
                    <a:pt x="1386437" y="1958008"/>
                    <a:pt x="1343437" y="1958008"/>
                  </a:cubicBezTo>
                  <a:lnTo>
                    <a:pt x="77859" y="1958008"/>
                  </a:lnTo>
                  <a:cubicBezTo>
                    <a:pt x="34859" y="1958008"/>
                    <a:pt x="0" y="1923149"/>
                    <a:pt x="0" y="1880149"/>
                  </a:cubicBezTo>
                  <a:lnTo>
                    <a:pt x="0" y="77859"/>
                  </a:lnTo>
                  <a:cubicBezTo>
                    <a:pt x="0" y="34859"/>
                    <a:pt x="34859" y="0"/>
                    <a:pt x="778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760898-1185-B24D-A861-BB763010BE6F}"/>
              </a:ext>
            </a:extLst>
          </p:cNvPr>
          <p:cNvGrpSpPr>
            <a:grpSpLocks noChangeAspect="1"/>
          </p:cNvGrpSpPr>
          <p:nvPr/>
        </p:nvGrpSpPr>
        <p:grpSpPr>
          <a:xfrm>
            <a:off x="2953737" y="2939878"/>
            <a:ext cx="1600337" cy="1620000"/>
            <a:chOff x="0" y="884382"/>
            <a:chExt cx="7424363" cy="7515584"/>
          </a:xfrm>
          <a:solidFill>
            <a:srgbClr val="0033BA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ABD09F-AED1-2D44-A791-B1676EECAEEC}"/>
                </a:ext>
              </a:extLst>
            </p:cNvPr>
            <p:cNvSpPr/>
            <p:nvPr/>
          </p:nvSpPr>
          <p:spPr>
            <a:xfrm rot="10800000">
              <a:off x="729992" y="884382"/>
              <a:ext cx="5964381" cy="4306854"/>
            </a:xfrm>
            <a:custGeom>
              <a:avLst/>
              <a:gdLst>
                <a:gd name="connsiteX0" fmla="*/ 5191336 w 5964381"/>
                <a:gd name="connsiteY0" fmla="*/ 2609867 h 4306854"/>
                <a:gd name="connsiteX1" fmla="*/ 5274277 w 5964381"/>
                <a:gd name="connsiteY1" fmla="*/ 2526926 h 4306854"/>
                <a:gd name="connsiteX2" fmla="*/ 5274277 w 5964381"/>
                <a:gd name="connsiteY2" fmla="*/ 2520817 h 4306854"/>
                <a:gd name="connsiteX3" fmla="*/ 5191336 w 5964381"/>
                <a:gd name="connsiteY3" fmla="*/ 2437876 h 4306854"/>
                <a:gd name="connsiteX4" fmla="*/ 2665827 w 5964381"/>
                <a:gd name="connsiteY4" fmla="*/ 2437876 h 4306854"/>
                <a:gd name="connsiteX5" fmla="*/ 2582886 w 5964381"/>
                <a:gd name="connsiteY5" fmla="*/ 2520817 h 4306854"/>
                <a:gd name="connsiteX6" fmla="*/ 2582886 w 5964381"/>
                <a:gd name="connsiteY6" fmla="*/ 2526926 h 4306854"/>
                <a:gd name="connsiteX7" fmla="*/ 2665827 w 5964381"/>
                <a:gd name="connsiteY7" fmla="*/ 2609867 h 4306854"/>
                <a:gd name="connsiteX8" fmla="*/ 4462670 w 5964381"/>
                <a:gd name="connsiteY8" fmla="*/ 3082497 h 4306854"/>
                <a:gd name="connsiteX9" fmla="*/ 4545611 w 5964381"/>
                <a:gd name="connsiteY9" fmla="*/ 2999556 h 4306854"/>
                <a:gd name="connsiteX10" fmla="*/ 4545611 w 5964381"/>
                <a:gd name="connsiteY10" fmla="*/ 2993447 h 4306854"/>
                <a:gd name="connsiteX11" fmla="*/ 4462670 w 5964381"/>
                <a:gd name="connsiteY11" fmla="*/ 2910506 h 4306854"/>
                <a:gd name="connsiteX12" fmla="*/ 2665826 w 5964381"/>
                <a:gd name="connsiteY12" fmla="*/ 2910506 h 4306854"/>
                <a:gd name="connsiteX13" fmla="*/ 2582885 w 5964381"/>
                <a:gd name="connsiteY13" fmla="*/ 2993447 h 4306854"/>
                <a:gd name="connsiteX14" fmla="*/ 2582885 w 5964381"/>
                <a:gd name="connsiteY14" fmla="*/ 2999556 h 4306854"/>
                <a:gd name="connsiteX15" fmla="*/ 2665826 w 5964381"/>
                <a:gd name="connsiteY15" fmla="*/ 3082497 h 4306854"/>
                <a:gd name="connsiteX16" fmla="*/ 5191335 w 5964381"/>
                <a:gd name="connsiteY16" fmla="*/ 3090937 h 4306854"/>
                <a:gd name="connsiteX17" fmla="*/ 5274276 w 5964381"/>
                <a:gd name="connsiteY17" fmla="*/ 3007996 h 4306854"/>
                <a:gd name="connsiteX18" fmla="*/ 5274276 w 5964381"/>
                <a:gd name="connsiteY18" fmla="*/ 3001887 h 4306854"/>
                <a:gd name="connsiteX19" fmla="*/ 5191335 w 5964381"/>
                <a:gd name="connsiteY19" fmla="*/ 2918946 h 4306854"/>
                <a:gd name="connsiteX20" fmla="*/ 4878055 w 5964381"/>
                <a:gd name="connsiteY20" fmla="*/ 2918946 h 4306854"/>
                <a:gd name="connsiteX21" fmla="*/ 4795114 w 5964381"/>
                <a:gd name="connsiteY21" fmla="*/ 3001887 h 4306854"/>
                <a:gd name="connsiteX22" fmla="*/ 4795114 w 5964381"/>
                <a:gd name="connsiteY22" fmla="*/ 3007996 h 4306854"/>
                <a:gd name="connsiteX23" fmla="*/ 4878055 w 5964381"/>
                <a:gd name="connsiteY23" fmla="*/ 3090937 h 4306854"/>
                <a:gd name="connsiteX24" fmla="*/ 2979107 w 5964381"/>
                <a:gd name="connsiteY24" fmla="*/ 3572007 h 4306854"/>
                <a:gd name="connsiteX25" fmla="*/ 3062047 w 5964381"/>
                <a:gd name="connsiteY25" fmla="*/ 3489066 h 4306854"/>
                <a:gd name="connsiteX26" fmla="*/ 3062047 w 5964381"/>
                <a:gd name="connsiteY26" fmla="*/ 3482957 h 4306854"/>
                <a:gd name="connsiteX27" fmla="*/ 2979107 w 5964381"/>
                <a:gd name="connsiteY27" fmla="*/ 3400016 h 4306854"/>
                <a:gd name="connsiteX28" fmla="*/ 2665827 w 5964381"/>
                <a:gd name="connsiteY28" fmla="*/ 3400016 h 4306854"/>
                <a:gd name="connsiteX29" fmla="*/ 2582886 w 5964381"/>
                <a:gd name="connsiteY29" fmla="*/ 3482957 h 4306854"/>
                <a:gd name="connsiteX30" fmla="*/ 2582886 w 5964381"/>
                <a:gd name="connsiteY30" fmla="*/ 3489066 h 4306854"/>
                <a:gd name="connsiteX31" fmla="*/ 2665827 w 5964381"/>
                <a:gd name="connsiteY31" fmla="*/ 3572007 h 4306854"/>
                <a:gd name="connsiteX32" fmla="*/ 3716517 w 5964381"/>
                <a:gd name="connsiteY32" fmla="*/ 3572007 h 4306854"/>
                <a:gd name="connsiteX33" fmla="*/ 3799458 w 5964381"/>
                <a:gd name="connsiteY33" fmla="*/ 3489066 h 4306854"/>
                <a:gd name="connsiteX34" fmla="*/ 3799458 w 5964381"/>
                <a:gd name="connsiteY34" fmla="*/ 3482957 h 4306854"/>
                <a:gd name="connsiteX35" fmla="*/ 3716517 w 5964381"/>
                <a:gd name="connsiteY35" fmla="*/ 3400016 h 4306854"/>
                <a:gd name="connsiteX36" fmla="*/ 3403237 w 5964381"/>
                <a:gd name="connsiteY36" fmla="*/ 3400016 h 4306854"/>
                <a:gd name="connsiteX37" fmla="*/ 3320296 w 5964381"/>
                <a:gd name="connsiteY37" fmla="*/ 3482957 h 4306854"/>
                <a:gd name="connsiteX38" fmla="*/ 3320296 w 5964381"/>
                <a:gd name="connsiteY38" fmla="*/ 3489066 h 4306854"/>
                <a:gd name="connsiteX39" fmla="*/ 3403237 w 5964381"/>
                <a:gd name="connsiteY39" fmla="*/ 3572007 h 4306854"/>
                <a:gd name="connsiteX40" fmla="*/ 4453926 w 5964381"/>
                <a:gd name="connsiteY40" fmla="*/ 3572007 h 4306854"/>
                <a:gd name="connsiteX41" fmla="*/ 4536866 w 5964381"/>
                <a:gd name="connsiteY41" fmla="*/ 3489066 h 4306854"/>
                <a:gd name="connsiteX42" fmla="*/ 4536866 w 5964381"/>
                <a:gd name="connsiteY42" fmla="*/ 3482957 h 4306854"/>
                <a:gd name="connsiteX43" fmla="*/ 4453926 w 5964381"/>
                <a:gd name="connsiteY43" fmla="*/ 3400015 h 4306854"/>
                <a:gd name="connsiteX44" fmla="*/ 4140646 w 5964381"/>
                <a:gd name="connsiteY44" fmla="*/ 3400015 h 4306854"/>
                <a:gd name="connsiteX45" fmla="*/ 4057705 w 5964381"/>
                <a:gd name="connsiteY45" fmla="*/ 3482957 h 4306854"/>
                <a:gd name="connsiteX46" fmla="*/ 4057705 w 5964381"/>
                <a:gd name="connsiteY46" fmla="*/ 3489066 h 4306854"/>
                <a:gd name="connsiteX47" fmla="*/ 4140646 w 5964381"/>
                <a:gd name="connsiteY47" fmla="*/ 3572007 h 4306854"/>
                <a:gd name="connsiteX48" fmla="*/ 5191335 w 5964381"/>
                <a:gd name="connsiteY48" fmla="*/ 3572007 h 4306854"/>
                <a:gd name="connsiteX49" fmla="*/ 5274276 w 5964381"/>
                <a:gd name="connsiteY49" fmla="*/ 3489066 h 4306854"/>
                <a:gd name="connsiteX50" fmla="*/ 5274276 w 5964381"/>
                <a:gd name="connsiteY50" fmla="*/ 3482957 h 4306854"/>
                <a:gd name="connsiteX51" fmla="*/ 5191335 w 5964381"/>
                <a:gd name="connsiteY51" fmla="*/ 3400016 h 4306854"/>
                <a:gd name="connsiteX52" fmla="*/ 4878055 w 5964381"/>
                <a:gd name="connsiteY52" fmla="*/ 3400016 h 4306854"/>
                <a:gd name="connsiteX53" fmla="*/ 4795114 w 5964381"/>
                <a:gd name="connsiteY53" fmla="*/ 3482957 h 4306854"/>
                <a:gd name="connsiteX54" fmla="*/ 4795114 w 5964381"/>
                <a:gd name="connsiteY54" fmla="*/ 3489066 h 4306854"/>
                <a:gd name="connsiteX55" fmla="*/ 4878055 w 5964381"/>
                <a:gd name="connsiteY55" fmla="*/ 3572007 h 4306854"/>
                <a:gd name="connsiteX56" fmla="*/ 1367799 w 5964381"/>
                <a:gd name="connsiteY56" fmla="*/ 3575293 h 4306854"/>
                <a:gd name="connsiteX57" fmla="*/ 1418940 w 5964381"/>
                <a:gd name="connsiteY57" fmla="*/ 3570137 h 4306854"/>
                <a:gd name="connsiteX58" fmla="*/ 1884021 w 5964381"/>
                <a:gd name="connsiteY58" fmla="*/ 2999504 h 4306854"/>
                <a:gd name="connsiteX59" fmla="*/ 1301553 w 5964381"/>
                <a:gd name="connsiteY59" fmla="*/ 2417035 h 4306854"/>
                <a:gd name="connsiteX60" fmla="*/ 719084 w 5964381"/>
                <a:gd name="connsiteY60" fmla="*/ 2999503 h 4306854"/>
                <a:gd name="connsiteX61" fmla="*/ 1184165 w 5964381"/>
                <a:gd name="connsiteY61" fmla="*/ 3570137 h 4306854"/>
                <a:gd name="connsiteX62" fmla="*/ 1228838 w 5964381"/>
                <a:gd name="connsiteY62" fmla="*/ 3574641 h 4306854"/>
                <a:gd name="connsiteX63" fmla="*/ 1228838 w 5964381"/>
                <a:gd name="connsiteY63" fmla="*/ 2948969 h 4306854"/>
                <a:gd name="connsiteX64" fmla="*/ 1282396 w 5964381"/>
                <a:gd name="connsiteY64" fmla="*/ 2895411 h 4306854"/>
                <a:gd name="connsiteX65" fmla="*/ 1314241 w 5964381"/>
                <a:gd name="connsiteY65" fmla="*/ 2895411 h 4306854"/>
                <a:gd name="connsiteX66" fmla="*/ 1367799 w 5964381"/>
                <a:gd name="connsiteY66" fmla="*/ 2948969 h 4306854"/>
                <a:gd name="connsiteX67" fmla="*/ 5964381 w 5964381"/>
                <a:gd name="connsiteY67" fmla="*/ 4306854 h 4306854"/>
                <a:gd name="connsiteX68" fmla="*/ 0 w 5964381"/>
                <a:gd name="connsiteY68" fmla="*/ 4306854 h 4306854"/>
                <a:gd name="connsiteX69" fmla="*/ 0 w 5964381"/>
                <a:gd name="connsiteY69" fmla="*/ 1709127 h 4306854"/>
                <a:gd name="connsiteX70" fmla="*/ 2118648 w 5964381"/>
                <a:gd name="connsiteY70" fmla="*/ 1709127 h 4306854"/>
                <a:gd name="connsiteX71" fmla="*/ 2363392 w 5964381"/>
                <a:gd name="connsiteY71" fmla="*/ 1272349 h 4306854"/>
                <a:gd name="connsiteX72" fmla="*/ 2793005 w 5964381"/>
                <a:gd name="connsiteY72" fmla="*/ 1272349 h 4306854"/>
                <a:gd name="connsiteX73" fmla="*/ 2793005 w 5964381"/>
                <a:gd name="connsiteY73" fmla="*/ 189185 h 4306854"/>
                <a:gd name="connsiteX74" fmla="*/ 2982192 w 5964381"/>
                <a:gd name="connsiteY74" fmla="*/ 0 h 4306854"/>
                <a:gd name="connsiteX75" fmla="*/ 3171378 w 5964381"/>
                <a:gd name="connsiteY75" fmla="*/ 189186 h 4306854"/>
                <a:gd name="connsiteX76" fmla="*/ 3171378 w 5964381"/>
                <a:gd name="connsiteY76" fmla="*/ 1272349 h 4306854"/>
                <a:gd name="connsiteX77" fmla="*/ 3600991 w 5964381"/>
                <a:gd name="connsiteY77" fmla="*/ 1272349 h 4306854"/>
                <a:gd name="connsiteX78" fmla="*/ 3845735 w 5964381"/>
                <a:gd name="connsiteY78" fmla="*/ 1709127 h 4306854"/>
                <a:gd name="connsiteX79" fmla="*/ 5964381 w 5964381"/>
                <a:gd name="connsiteY79" fmla="*/ 1709128 h 430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964381" h="4306854">
                  <a:moveTo>
                    <a:pt x="5191336" y="2609867"/>
                  </a:moveTo>
                  <a:cubicBezTo>
                    <a:pt x="5237143" y="2609867"/>
                    <a:pt x="5274277" y="2572733"/>
                    <a:pt x="5274277" y="2526926"/>
                  </a:cubicBezTo>
                  <a:lnTo>
                    <a:pt x="5274277" y="2520817"/>
                  </a:lnTo>
                  <a:cubicBezTo>
                    <a:pt x="5274277" y="2475010"/>
                    <a:pt x="5237143" y="2437876"/>
                    <a:pt x="5191336" y="2437876"/>
                  </a:cubicBezTo>
                  <a:lnTo>
                    <a:pt x="2665827" y="2437876"/>
                  </a:lnTo>
                  <a:cubicBezTo>
                    <a:pt x="2620020" y="2437876"/>
                    <a:pt x="2582886" y="2475010"/>
                    <a:pt x="2582886" y="2520817"/>
                  </a:cubicBezTo>
                  <a:lnTo>
                    <a:pt x="2582886" y="2526926"/>
                  </a:lnTo>
                  <a:cubicBezTo>
                    <a:pt x="2582886" y="2572733"/>
                    <a:pt x="2620020" y="2609867"/>
                    <a:pt x="2665827" y="2609867"/>
                  </a:cubicBezTo>
                  <a:close/>
                  <a:moveTo>
                    <a:pt x="4462670" y="3082497"/>
                  </a:moveTo>
                  <a:cubicBezTo>
                    <a:pt x="4508477" y="3082497"/>
                    <a:pt x="4545611" y="3045363"/>
                    <a:pt x="4545611" y="2999556"/>
                  </a:cubicBezTo>
                  <a:lnTo>
                    <a:pt x="4545611" y="2993447"/>
                  </a:lnTo>
                  <a:cubicBezTo>
                    <a:pt x="4545611" y="2947640"/>
                    <a:pt x="4508477" y="2910506"/>
                    <a:pt x="4462670" y="2910506"/>
                  </a:cubicBezTo>
                  <a:lnTo>
                    <a:pt x="2665826" y="2910506"/>
                  </a:lnTo>
                  <a:cubicBezTo>
                    <a:pt x="2620019" y="2910506"/>
                    <a:pt x="2582885" y="2947640"/>
                    <a:pt x="2582885" y="2993447"/>
                  </a:cubicBezTo>
                  <a:lnTo>
                    <a:pt x="2582885" y="2999556"/>
                  </a:lnTo>
                  <a:cubicBezTo>
                    <a:pt x="2582885" y="3045363"/>
                    <a:pt x="2620019" y="3082497"/>
                    <a:pt x="2665826" y="3082497"/>
                  </a:cubicBezTo>
                  <a:close/>
                  <a:moveTo>
                    <a:pt x="5191335" y="3090937"/>
                  </a:moveTo>
                  <a:cubicBezTo>
                    <a:pt x="5237142" y="3090937"/>
                    <a:pt x="5274276" y="3053803"/>
                    <a:pt x="5274276" y="3007996"/>
                  </a:cubicBezTo>
                  <a:lnTo>
                    <a:pt x="5274276" y="3001887"/>
                  </a:lnTo>
                  <a:cubicBezTo>
                    <a:pt x="5274276" y="2956080"/>
                    <a:pt x="5237142" y="2918946"/>
                    <a:pt x="5191335" y="2918946"/>
                  </a:cubicBezTo>
                  <a:lnTo>
                    <a:pt x="4878055" y="2918946"/>
                  </a:lnTo>
                  <a:cubicBezTo>
                    <a:pt x="4832248" y="2918946"/>
                    <a:pt x="4795114" y="2956080"/>
                    <a:pt x="4795114" y="3001887"/>
                  </a:cubicBezTo>
                  <a:lnTo>
                    <a:pt x="4795114" y="3007996"/>
                  </a:lnTo>
                  <a:cubicBezTo>
                    <a:pt x="4795114" y="3053803"/>
                    <a:pt x="4832248" y="3090937"/>
                    <a:pt x="4878055" y="3090937"/>
                  </a:cubicBezTo>
                  <a:close/>
                  <a:moveTo>
                    <a:pt x="2979107" y="3572007"/>
                  </a:moveTo>
                  <a:cubicBezTo>
                    <a:pt x="3024914" y="3572007"/>
                    <a:pt x="3062047" y="3534873"/>
                    <a:pt x="3062047" y="3489066"/>
                  </a:cubicBezTo>
                  <a:lnTo>
                    <a:pt x="3062047" y="3482957"/>
                  </a:lnTo>
                  <a:cubicBezTo>
                    <a:pt x="3062047" y="3437150"/>
                    <a:pt x="3024914" y="3400016"/>
                    <a:pt x="2979107" y="3400016"/>
                  </a:cubicBezTo>
                  <a:lnTo>
                    <a:pt x="2665827" y="3400016"/>
                  </a:lnTo>
                  <a:cubicBezTo>
                    <a:pt x="2620020" y="3400016"/>
                    <a:pt x="2582886" y="3437150"/>
                    <a:pt x="2582886" y="3482957"/>
                  </a:cubicBezTo>
                  <a:lnTo>
                    <a:pt x="2582886" y="3489066"/>
                  </a:lnTo>
                  <a:cubicBezTo>
                    <a:pt x="2582886" y="3534873"/>
                    <a:pt x="2620020" y="3572007"/>
                    <a:pt x="2665827" y="3572007"/>
                  </a:cubicBezTo>
                  <a:close/>
                  <a:moveTo>
                    <a:pt x="3716517" y="3572007"/>
                  </a:moveTo>
                  <a:cubicBezTo>
                    <a:pt x="3762324" y="3572007"/>
                    <a:pt x="3799458" y="3534873"/>
                    <a:pt x="3799458" y="3489066"/>
                  </a:cubicBezTo>
                  <a:lnTo>
                    <a:pt x="3799458" y="3482957"/>
                  </a:lnTo>
                  <a:cubicBezTo>
                    <a:pt x="3799458" y="3437150"/>
                    <a:pt x="3762324" y="3400016"/>
                    <a:pt x="3716517" y="3400016"/>
                  </a:cubicBezTo>
                  <a:lnTo>
                    <a:pt x="3403237" y="3400016"/>
                  </a:lnTo>
                  <a:cubicBezTo>
                    <a:pt x="3357429" y="3400016"/>
                    <a:pt x="3320296" y="3437150"/>
                    <a:pt x="3320296" y="3482957"/>
                  </a:cubicBezTo>
                  <a:lnTo>
                    <a:pt x="3320296" y="3489066"/>
                  </a:lnTo>
                  <a:cubicBezTo>
                    <a:pt x="3320296" y="3534873"/>
                    <a:pt x="3357429" y="3572007"/>
                    <a:pt x="3403237" y="3572007"/>
                  </a:cubicBezTo>
                  <a:close/>
                  <a:moveTo>
                    <a:pt x="4453926" y="3572007"/>
                  </a:moveTo>
                  <a:cubicBezTo>
                    <a:pt x="4499733" y="3572007"/>
                    <a:pt x="4536866" y="3534872"/>
                    <a:pt x="4536866" y="3489066"/>
                  </a:cubicBezTo>
                  <a:lnTo>
                    <a:pt x="4536866" y="3482957"/>
                  </a:lnTo>
                  <a:cubicBezTo>
                    <a:pt x="4536866" y="3437150"/>
                    <a:pt x="4499733" y="3400015"/>
                    <a:pt x="4453926" y="3400015"/>
                  </a:cubicBezTo>
                  <a:lnTo>
                    <a:pt x="4140646" y="3400015"/>
                  </a:lnTo>
                  <a:cubicBezTo>
                    <a:pt x="4094839" y="3400015"/>
                    <a:pt x="4057705" y="3437150"/>
                    <a:pt x="4057705" y="3482957"/>
                  </a:cubicBezTo>
                  <a:lnTo>
                    <a:pt x="4057705" y="3489066"/>
                  </a:lnTo>
                  <a:cubicBezTo>
                    <a:pt x="4057705" y="3534872"/>
                    <a:pt x="4094839" y="3572007"/>
                    <a:pt x="4140646" y="3572007"/>
                  </a:cubicBezTo>
                  <a:close/>
                  <a:moveTo>
                    <a:pt x="5191335" y="3572007"/>
                  </a:moveTo>
                  <a:cubicBezTo>
                    <a:pt x="5237142" y="3572007"/>
                    <a:pt x="5274276" y="3534873"/>
                    <a:pt x="5274276" y="3489066"/>
                  </a:cubicBezTo>
                  <a:lnTo>
                    <a:pt x="5274276" y="3482957"/>
                  </a:lnTo>
                  <a:cubicBezTo>
                    <a:pt x="5274276" y="3437150"/>
                    <a:pt x="5237142" y="3400016"/>
                    <a:pt x="5191335" y="3400016"/>
                  </a:cubicBezTo>
                  <a:lnTo>
                    <a:pt x="4878055" y="3400016"/>
                  </a:lnTo>
                  <a:cubicBezTo>
                    <a:pt x="4832248" y="3400016"/>
                    <a:pt x="4795114" y="3437150"/>
                    <a:pt x="4795114" y="3482957"/>
                  </a:cubicBezTo>
                  <a:lnTo>
                    <a:pt x="4795114" y="3489066"/>
                  </a:lnTo>
                  <a:cubicBezTo>
                    <a:pt x="4795114" y="3534873"/>
                    <a:pt x="4832248" y="3572007"/>
                    <a:pt x="4878055" y="3572007"/>
                  </a:cubicBezTo>
                  <a:close/>
                  <a:moveTo>
                    <a:pt x="1367799" y="3575293"/>
                  </a:moveTo>
                  <a:lnTo>
                    <a:pt x="1418940" y="3570137"/>
                  </a:lnTo>
                  <a:cubicBezTo>
                    <a:pt x="1684361" y="3515825"/>
                    <a:pt x="1884021" y="3280980"/>
                    <a:pt x="1884021" y="2999504"/>
                  </a:cubicBezTo>
                  <a:cubicBezTo>
                    <a:pt x="1884021" y="2677815"/>
                    <a:pt x="1623241" y="2417035"/>
                    <a:pt x="1301553" y="2417035"/>
                  </a:cubicBezTo>
                  <a:cubicBezTo>
                    <a:pt x="979864" y="2417035"/>
                    <a:pt x="719084" y="2677815"/>
                    <a:pt x="719084" y="2999503"/>
                  </a:cubicBezTo>
                  <a:cubicBezTo>
                    <a:pt x="719084" y="3280980"/>
                    <a:pt x="918744" y="3515825"/>
                    <a:pt x="1184165" y="3570137"/>
                  </a:cubicBezTo>
                  <a:lnTo>
                    <a:pt x="1228838" y="3574641"/>
                  </a:lnTo>
                  <a:lnTo>
                    <a:pt x="1228838" y="2948969"/>
                  </a:lnTo>
                  <a:cubicBezTo>
                    <a:pt x="1228838" y="2919390"/>
                    <a:pt x="1252817" y="2895411"/>
                    <a:pt x="1282396" y="2895411"/>
                  </a:cubicBezTo>
                  <a:lnTo>
                    <a:pt x="1314241" y="2895411"/>
                  </a:lnTo>
                  <a:cubicBezTo>
                    <a:pt x="1343820" y="2895411"/>
                    <a:pt x="1367799" y="2919390"/>
                    <a:pt x="1367799" y="2948969"/>
                  </a:cubicBezTo>
                  <a:close/>
                  <a:moveTo>
                    <a:pt x="5964381" y="4306854"/>
                  </a:moveTo>
                  <a:lnTo>
                    <a:pt x="0" y="4306854"/>
                  </a:lnTo>
                  <a:lnTo>
                    <a:pt x="0" y="1709127"/>
                  </a:lnTo>
                  <a:lnTo>
                    <a:pt x="2118648" y="1709127"/>
                  </a:lnTo>
                  <a:lnTo>
                    <a:pt x="2363392" y="1272349"/>
                  </a:lnTo>
                  <a:lnTo>
                    <a:pt x="2793005" y="1272349"/>
                  </a:lnTo>
                  <a:lnTo>
                    <a:pt x="2793005" y="189185"/>
                  </a:lnTo>
                  <a:lnTo>
                    <a:pt x="2982192" y="0"/>
                  </a:lnTo>
                  <a:lnTo>
                    <a:pt x="3171378" y="189186"/>
                  </a:lnTo>
                  <a:lnTo>
                    <a:pt x="3171378" y="1272349"/>
                  </a:lnTo>
                  <a:lnTo>
                    <a:pt x="3600991" y="1272349"/>
                  </a:lnTo>
                  <a:lnTo>
                    <a:pt x="3845735" y="1709127"/>
                  </a:lnTo>
                  <a:lnTo>
                    <a:pt x="5964381" y="1709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294D5B5-926D-9D49-8414-6B86AB608D2B}"/>
                </a:ext>
              </a:extLst>
            </p:cNvPr>
            <p:cNvSpPr/>
            <p:nvPr/>
          </p:nvSpPr>
          <p:spPr>
            <a:xfrm>
              <a:off x="0" y="6936281"/>
              <a:ext cx="7424363" cy="1463685"/>
            </a:xfrm>
            <a:custGeom>
              <a:avLst/>
              <a:gdLst>
                <a:gd name="connsiteX0" fmla="*/ 157434 w 7424363"/>
                <a:gd name="connsiteY0" fmla="*/ 0 h 1463685"/>
                <a:gd name="connsiteX1" fmla="*/ 1024538 w 7424363"/>
                <a:gd name="connsiteY1" fmla="*/ 0 h 1463685"/>
                <a:gd name="connsiteX2" fmla="*/ 1024538 w 7424363"/>
                <a:gd name="connsiteY2" fmla="*/ 687113 h 1463685"/>
                <a:gd name="connsiteX3" fmla="*/ 2656220 w 7424363"/>
                <a:gd name="connsiteY3" fmla="*/ 687113 h 1463685"/>
                <a:gd name="connsiteX4" fmla="*/ 2656220 w 7424363"/>
                <a:gd name="connsiteY4" fmla="*/ 0 h 1463685"/>
                <a:gd name="connsiteX5" fmla="*/ 2717263 w 7424363"/>
                <a:gd name="connsiteY5" fmla="*/ 0 h 1463685"/>
                <a:gd name="connsiteX6" fmla="*/ 3701170 w 7424363"/>
                <a:gd name="connsiteY6" fmla="*/ 317598 h 1463685"/>
                <a:gd name="connsiteX7" fmla="*/ 3702493 w 7424363"/>
                <a:gd name="connsiteY7" fmla="*/ 313499 h 1463685"/>
                <a:gd name="connsiteX8" fmla="*/ 3705608 w 7424363"/>
                <a:gd name="connsiteY8" fmla="*/ 323150 h 1463685"/>
                <a:gd name="connsiteX9" fmla="*/ 4706715 w 7424363"/>
                <a:gd name="connsiteY9" fmla="*/ 0 h 1463685"/>
                <a:gd name="connsiteX10" fmla="*/ 4768142 w 7424363"/>
                <a:gd name="connsiteY10" fmla="*/ 0 h 1463685"/>
                <a:gd name="connsiteX11" fmla="*/ 4768142 w 7424363"/>
                <a:gd name="connsiteY11" fmla="*/ 687113 h 1463685"/>
                <a:gd name="connsiteX12" fmla="*/ 6399824 w 7424363"/>
                <a:gd name="connsiteY12" fmla="*/ 687113 h 1463685"/>
                <a:gd name="connsiteX13" fmla="*/ 6399824 w 7424363"/>
                <a:gd name="connsiteY13" fmla="*/ 0 h 1463685"/>
                <a:gd name="connsiteX14" fmla="*/ 7266928 w 7424363"/>
                <a:gd name="connsiteY14" fmla="*/ 0 h 1463685"/>
                <a:gd name="connsiteX15" fmla="*/ 7266928 w 7424363"/>
                <a:gd name="connsiteY15" fmla="*/ 687113 h 1463685"/>
                <a:gd name="connsiteX16" fmla="*/ 7424363 w 7424363"/>
                <a:gd name="connsiteY16" fmla="*/ 687113 h 1463685"/>
                <a:gd name="connsiteX17" fmla="*/ 7424363 w 7424363"/>
                <a:gd name="connsiteY17" fmla="*/ 1463685 h 1463685"/>
                <a:gd name="connsiteX18" fmla="*/ 0 w 7424363"/>
                <a:gd name="connsiteY18" fmla="*/ 1463685 h 1463685"/>
                <a:gd name="connsiteX19" fmla="*/ 0 w 7424363"/>
                <a:gd name="connsiteY19" fmla="*/ 687113 h 1463685"/>
                <a:gd name="connsiteX20" fmla="*/ 157434 w 7424363"/>
                <a:gd name="connsiteY20" fmla="*/ 687113 h 146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24363" h="1463685">
                  <a:moveTo>
                    <a:pt x="157434" y="0"/>
                  </a:moveTo>
                  <a:lnTo>
                    <a:pt x="1024538" y="0"/>
                  </a:lnTo>
                  <a:lnTo>
                    <a:pt x="1024538" y="687113"/>
                  </a:lnTo>
                  <a:lnTo>
                    <a:pt x="2656220" y="687113"/>
                  </a:lnTo>
                  <a:lnTo>
                    <a:pt x="2656220" y="0"/>
                  </a:lnTo>
                  <a:lnTo>
                    <a:pt x="2717263" y="0"/>
                  </a:lnTo>
                  <a:lnTo>
                    <a:pt x="3701170" y="317598"/>
                  </a:lnTo>
                  <a:lnTo>
                    <a:pt x="3702493" y="313499"/>
                  </a:lnTo>
                  <a:lnTo>
                    <a:pt x="3705608" y="323150"/>
                  </a:lnTo>
                  <a:lnTo>
                    <a:pt x="4706715" y="0"/>
                  </a:lnTo>
                  <a:lnTo>
                    <a:pt x="4768142" y="0"/>
                  </a:lnTo>
                  <a:lnTo>
                    <a:pt x="4768142" y="687113"/>
                  </a:lnTo>
                  <a:lnTo>
                    <a:pt x="6399824" y="687113"/>
                  </a:lnTo>
                  <a:lnTo>
                    <a:pt x="6399824" y="0"/>
                  </a:lnTo>
                  <a:lnTo>
                    <a:pt x="7266928" y="0"/>
                  </a:lnTo>
                  <a:lnTo>
                    <a:pt x="7266928" y="687113"/>
                  </a:lnTo>
                  <a:lnTo>
                    <a:pt x="7424363" y="687113"/>
                  </a:lnTo>
                  <a:lnTo>
                    <a:pt x="7424363" y="1463685"/>
                  </a:lnTo>
                  <a:lnTo>
                    <a:pt x="0" y="1463685"/>
                  </a:lnTo>
                  <a:lnTo>
                    <a:pt x="0" y="687113"/>
                  </a:lnTo>
                  <a:lnTo>
                    <a:pt x="157434" y="68711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27C7F80-B8DB-C04C-802B-C4DDBCA65596}"/>
                </a:ext>
              </a:extLst>
            </p:cNvPr>
            <p:cNvSpPr/>
            <p:nvPr/>
          </p:nvSpPr>
          <p:spPr>
            <a:xfrm rot="20526620">
              <a:off x="513355" y="4490663"/>
              <a:ext cx="6234814" cy="2541404"/>
            </a:xfrm>
            <a:custGeom>
              <a:avLst/>
              <a:gdLst>
                <a:gd name="connsiteX0" fmla="*/ 6234814 w 6234814"/>
                <a:gd name="connsiteY0" fmla="*/ 1889521 h 2541404"/>
                <a:gd name="connsiteX1" fmla="*/ 6234814 w 6234814"/>
                <a:gd name="connsiteY1" fmla="*/ 2541404 h 2541404"/>
                <a:gd name="connsiteX2" fmla="*/ 2785883 w 6234814"/>
                <a:gd name="connsiteY2" fmla="*/ 2541404 h 2541404"/>
                <a:gd name="connsiteX3" fmla="*/ 2785883 w 6234814"/>
                <a:gd name="connsiteY3" fmla="*/ 2531263 h 2541404"/>
                <a:gd name="connsiteX4" fmla="*/ 2783365 w 6234814"/>
                <a:gd name="connsiteY4" fmla="*/ 2534757 h 2541404"/>
                <a:gd name="connsiteX5" fmla="*/ 0 w 6234814"/>
                <a:gd name="connsiteY5" fmla="*/ 528856 h 2541404"/>
                <a:gd name="connsiteX6" fmla="*/ 381133 w 6234814"/>
                <a:gd name="connsiteY6" fmla="*/ 0 h 2541404"/>
                <a:gd name="connsiteX7" fmla="*/ 3003012 w 6234814"/>
                <a:gd name="connsiteY7" fmla="*/ 1889521 h 254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34814" h="2541404">
                  <a:moveTo>
                    <a:pt x="6234814" y="1889521"/>
                  </a:moveTo>
                  <a:lnTo>
                    <a:pt x="6234814" y="2541404"/>
                  </a:lnTo>
                  <a:lnTo>
                    <a:pt x="2785883" y="2541404"/>
                  </a:lnTo>
                  <a:lnTo>
                    <a:pt x="2785883" y="2531263"/>
                  </a:lnTo>
                  <a:lnTo>
                    <a:pt x="2783365" y="2534757"/>
                  </a:lnTo>
                  <a:lnTo>
                    <a:pt x="0" y="528856"/>
                  </a:lnTo>
                  <a:lnTo>
                    <a:pt x="381133" y="0"/>
                  </a:lnTo>
                  <a:lnTo>
                    <a:pt x="3003012" y="18895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7BD336C-953F-504D-B2AA-E6A999434105}"/>
                </a:ext>
              </a:extLst>
            </p:cNvPr>
            <p:cNvGrpSpPr/>
            <p:nvPr/>
          </p:nvGrpSpPr>
          <p:grpSpPr>
            <a:xfrm>
              <a:off x="2287116" y="5158052"/>
              <a:ext cx="2850132" cy="497305"/>
              <a:chOff x="10365622" y="5158052"/>
              <a:chExt cx="2850132" cy="497305"/>
            </a:xfrm>
            <a:grpFill/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29F7801-43F2-B349-84FC-34C04285B7D0}"/>
                  </a:ext>
                </a:extLst>
              </p:cNvPr>
              <p:cNvGrpSpPr/>
              <p:nvPr/>
            </p:nvGrpSpPr>
            <p:grpSpPr>
              <a:xfrm>
                <a:off x="10365622" y="5158052"/>
                <a:ext cx="742997" cy="481791"/>
                <a:chOff x="10365622" y="5158052"/>
                <a:chExt cx="742997" cy="481791"/>
              </a:xfrm>
              <a:grpFill/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D4C16583-5ED6-A849-AC11-B3528EFDA0B4}"/>
                    </a:ext>
                  </a:extLst>
                </p:cNvPr>
                <p:cNvSpPr/>
                <p:nvPr/>
              </p:nvSpPr>
              <p:spPr>
                <a:xfrm rot="18678583">
                  <a:off x="10830911" y="5362135"/>
                  <a:ext cx="167213" cy="38820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AE78D0A7-3FF0-B642-8F0D-65CC63017BB7}"/>
                    </a:ext>
                  </a:extLst>
                </p:cNvPr>
                <p:cNvSpPr/>
                <p:nvPr/>
              </p:nvSpPr>
              <p:spPr>
                <a:xfrm rot="18678583">
                  <a:off x="10423980" y="5099694"/>
                  <a:ext cx="167213" cy="28392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FCD83BC-6281-B84C-B91E-52A365C2AA8B}"/>
                  </a:ext>
                </a:extLst>
              </p:cNvPr>
              <p:cNvGrpSpPr/>
              <p:nvPr/>
            </p:nvGrpSpPr>
            <p:grpSpPr>
              <a:xfrm flipH="1">
                <a:off x="12472757" y="5173566"/>
                <a:ext cx="742997" cy="481791"/>
                <a:chOff x="10365622" y="5158052"/>
                <a:chExt cx="742997" cy="481791"/>
              </a:xfrm>
              <a:grpFill/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4D2F7414-BF09-D646-B7CB-655FC4E89389}"/>
                    </a:ext>
                  </a:extLst>
                </p:cNvPr>
                <p:cNvSpPr/>
                <p:nvPr/>
              </p:nvSpPr>
              <p:spPr>
                <a:xfrm rot="18678583">
                  <a:off x="10830911" y="5362135"/>
                  <a:ext cx="167213" cy="38820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32872723-4AD6-E74C-B10A-119DD015935F}"/>
                    </a:ext>
                  </a:extLst>
                </p:cNvPr>
                <p:cNvSpPr/>
                <p:nvPr/>
              </p:nvSpPr>
              <p:spPr>
                <a:xfrm rot="18678583">
                  <a:off x="10423980" y="5099694"/>
                  <a:ext cx="167213" cy="28392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17200C-ED32-A949-9B16-98A0D66B8F95}"/>
              </a:ext>
            </a:extLst>
          </p:cNvPr>
          <p:cNvGrpSpPr>
            <a:grpSpLocks noChangeAspect="1"/>
          </p:cNvGrpSpPr>
          <p:nvPr/>
        </p:nvGrpSpPr>
        <p:grpSpPr>
          <a:xfrm>
            <a:off x="13725303" y="2939878"/>
            <a:ext cx="833180" cy="1620000"/>
            <a:chOff x="10056083" y="1378692"/>
            <a:chExt cx="2725549" cy="5299445"/>
          </a:xfrm>
          <a:solidFill>
            <a:srgbClr val="0033BA"/>
          </a:solidFill>
        </p:grpSpPr>
        <p:sp>
          <p:nvSpPr>
            <p:cNvPr id="31" name="Round Same Side Corner Rectangle 30">
              <a:extLst>
                <a:ext uri="{FF2B5EF4-FFF2-40B4-BE49-F238E27FC236}">
                  <a16:creationId xmlns:a16="http://schemas.microsoft.com/office/drawing/2014/main" id="{73B64BAB-F1BD-A34B-8EEA-DD56AF888886}"/>
                </a:ext>
              </a:extLst>
            </p:cNvPr>
            <p:cNvSpPr/>
            <p:nvPr/>
          </p:nvSpPr>
          <p:spPr>
            <a:xfrm rot="5400000">
              <a:off x="11635876" y="5851319"/>
              <a:ext cx="546950" cy="940072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3ACA4D1-76E0-804F-918D-D2046C45DC9D}"/>
                </a:ext>
              </a:extLst>
            </p:cNvPr>
            <p:cNvSpPr/>
            <p:nvPr/>
          </p:nvSpPr>
          <p:spPr>
            <a:xfrm rot="7946858">
              <a:off x="11412537" y="2754055"/>
              <a:ext cx="688971" cy="2049219"/>
            </a:xfrm>
            <a:custGeom>
              <a:avLst/>
              <a:gdLst>
                <a:gd name="connsiteX0" fmla="*/ 533062 w 1066125"/>
                <a:gd name="connsiteY0" fmla="*/ 2439723 h 3170994"/>
                <a:gd name="connsiteX1" fmla="*/ 296547 w 1066125"/>
                <a:gd name="connsiteY1" fmla="*/ 2676238 h 3170994"/>
                <a:gd name="connsiteX2" fmla="*/ 533062 w 1066125"/>
                <a:gd name="connsiteY2" fmla="*/ 2912753 h 3170994"/>
                <a:gd name="connsiteX3" fmla="*/ 769577 w 1066125"/>
                <a:gd name="connsiteY3" fmla="*/ 2676238 h 3170994"/>
                <a:gd name="connsiteX4" fmla="*/ 533062 w 1066125"/>
                <a:gd name="connsiteY4" fmla="*/ 2439723 h 3170994"/>
                <a:gd name="connsiteX5" fmla="*/ 533062 w 1066125"/>
                <a:gd name="connsiteY5" fmla="*/ 245094 h 3170994"/>
                <a:gd name="connsiteX6" fmla="*/ 308588 w 1066125"/>
                <a:gd name="connsiteY6" fmla="*/ 469568 h 3170994"/>
                <a:gd name="connsiteX7" fmla="*/ 533062 w 1066125"/>
                <a:gd name="connsiteY7" fmla="*/ 694042 h 3170994"/>
                <a:gd name="connsiteX8" fmla="*/ 757536 w 1066125"/>
                <a:gd name="connsiteY8" fmla="*/ 469568 h 3170994"/>
                <a:gd name="connsiteX9" fmla="*/ 533062 w 1066125"/>
                <a:gd name="connsiteY9" fmla="*/ 245094 h 3170994"/>
                <a:gd name="connsiteX10" fmla="*/ 513329 w 1066125"/>
                <a:gd name="connsiteY10" fmla="*/ 0 h 3170994"/>
                <a:gd name="connsiteX11" fmla="*/ 552796 w 1066125"/>
                <a:gd name="connsiteY11" fmla="*/ 0 h 3170994"/>
                <a:gd name="connsiteX12" fmla="*/ 1066125 w 1066125"/>
                <a:gd name="connsiteY12" fmla="*/ 513329 h 3170994"/>
                <a:gd name="connsiteX13" fmla="*/ 1066125 w 1066125"/>
                <a:gd name="connsiteY13" fmla="*/ 2657665 h 3170994"/>
                <a:gd name="connsiteX14" fmla="*/ 552796 w 1066125"/>
                <a:gd name="connsiteY14" fmla="*/ 3170994 h 3170994"/>
                <a:gd name="connsiteX15" fmla="*/ 513329 w 1066125"/>
                <a:gd name="connsiteY15" fmla="*/ 3170994 h 3170994"/>
                <a:gd name="connsiteX16" fmla="*/ 0 w 1066125"/>
                <a:gd name="connsiteY16" fmla="*/ 2657665 h 3170994"/>
                <a:gd name="connsiteX17" fmla="*/ 0 w 1066125"/>
                <a:gd name="connsiteY17" fmla="*/ 513329 h 3170994"/>
                <a:gd name="connsiteX18" fmla="*/ 513329 w 1066125"/>
                <a:gd name="connsiteY18" fmla="*/ 0 h 317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6125" h="3170994">
                  <a:moveTo>
                    <a:pt x="533062" y="2439723"/>
                  </a:moveTo>
                  <a:cubicBezTo>
                    <a:pt x="402438" y="2439723"/>
                    <a:pt x="296547" y="2545614"/>
                    <a:pt x="296547" y="2676238"/>
                  </a:cubicBezTo>
                  <a:cubicBezTo>
                    <a:pt x="296547" y="2806862"/>
                    <a:pt x="402438" y="2912753"/>
                    <a:pt x="533062" y="2912753"/>
                  </a:cubicBezTo>
                  <a:cubicBezTo>
                    <a:pt x="663686" y="2912753"/>
                    <a:pt x="769577" y="2806862"/>
                    <a:pt x="769577" y="2676238"/>
                  </a:cubicBezTo>
                  <a:cubicBezTo>
                    <a:pt x="769577" y="2545614"/>
                    <a:pt x="663686" y="2439723"/>
                    <a:pt x="533062" y="2439723"/>
                  </a:cubicBezTo>
                  <a:close/>
                  <a:moveTo>
                    <a:pt x="533062" y="245094"/>
                  </a:moveTo>
                  <a:cubicBezTo>
                    <a:pt x="409088" y="245094"/>
                    <a:pt x="308588" y="345594"/>
                    <a:pt x="308588" y="469568"/>
                  </a:cubicBezTo>
                  <a:cubicBezTo>
                    <a:pt x="308588" y="593542"/>
                    <a:pt x="409088" y="694042"/>
                    <a:pt x="533062" y="694042"/>
                  </a:cubicBezTo>
                  <a:cubicBezTo>
                    <a:pt x="657036" y="694042"/>
                    <a:pt x="757536" y="593542"/>
                    <a:pt x="757536" y="469568"/>
                  </a:cubicBezTo>
                  <a:cubicBezTo>
                    <a:pt x="757536" y="345594"/>
                    <a:pt x="657036" y="245094"/>
                    <a:pt x="533062" y="245094"/>
                  </a:cubicBezTo>
                  <a:close/>
                  <a:moveTo>
                    <a:pt x="513329" y="0"/>
                  </a:moveTo>
                  <a:lnTo>
                    <a:pt x="552796" y="0"/>
                  </a:lnTo>
                  <a:cubicBezTo>
                    <a:pt x="836300" y="0"/>
                    <a:pt x="1066125" y="229825"/>
                    <a:pt x="1066125" y="513329"/>
                  </a:cubicBezTo>
                  <a:lnTo>
                    <a:pt x="1066125" y="2657665"/>
                  </a:lnTo>
                  <a:cubicBezTo>
                    <a:pt x="1066125" y="2941169"/>
                    <a:pt x="836300" y="3170994"/>
                    <a:pt x="552796" y="3170994"/>
                  </a:cubicBezTo>
                  <a:lnTo>
                    <a:pt x="513329" y="3170994"/>
                  </a:lnTo>
                  <a:cubicBezTo>
                    <a:pt x="229825" y="3170994"/>
                    <a:pt x="0" y="2941169"/>
                    <a:pt x="0" y="2657665"/>
                  </a:cubicBezTo>
                  <a:lnTo>
                    <a:pt x="0" y="513329"/>
                  </a:lnTo>
                  <a:cubicBezTo>
                    <a:pt x="0" y="229825"/>
                    <a:pt x="229825" y="0"/>
                    <a:pt x="513329" y="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B8B27CD-F79A-AC47-A8F0-928BEB3C1043}"/>
                </a:ext>
              </a:extLst>
            </p:cNvPr>
            <p:cNvSpPr/>
            <p:nvPr/>
          </p:nvSpPr>
          <p:spPr>
            <a:xfrm rot="5400000">
              <a:off x="11091049" y="6237734"/>
              <a:ext cx="713564" cy="1672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3747430-47A9-644F-A757-E20149DCE005}"/>
                </a:ext>
              </a:extLst>
            </p:cNvPr>
            <p:cNvSpPr/>
            <p:nvPr/>
          </p:nvSpPr>
          <p:spPr>
            <a:xfrm rot="6110283">
              <a:off x="11309175" y="5116213"/>
              <a:ext cx="1680133" cy="390231"/>
            </a:xfrm>
            <a:custGeom>
              <a:avLst/>
              <a:gdLst>
                <a:gd name="connsiteX0" fmla="*/ 0 w 2562072"/>
                <a:gd name="connsiteY0" fmla="*/ 0 h 603849"/>
                <a:gd name="connsiteX1" fmla="*/ 2562072 w 2562072"/>
                <a:gd name="connsiteY1" fmla="*/ 0 h 603849"/>
                <a:gd name="connsiteX2" fmla="*/ 2562072 w 2562072"/>
                <a:gd name="connsiteY2" fmla="*/ 603849 h 603849"/>
                <a:gd name="connsiteX3" fmla="*/ 227164 w 2562072"/>
                <a:gd name="connsiteY3" fmla="*/ 603849 h 603849"/>
                <a:gd name="connsiteX4" fmla="*/ 247188 w 2562072"/>
                <a:gd name="connsiteY4" fmla="*/ 523362 h 603849"/>
                <a:gd name="connsiteX5" fmla="*/ 85967 w 2562072"/>
                <a:gd name="connsiteY5" fmla="*/ 69032 h 603849"/>
                <a:gd name="connsiteX6" fmla="*/ 56852 w 2562072"/>
                <a:gd name="connsiteY6" fmla="*/ 42387 h 60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072" h="603849">
                  <a:moveTo>
                    <a:pt x="0" y="0"/>
                  </a:moveTo>
                  <a:lnTo>
                    <a:pt x="2562072" y="0"/>
                  </a:lnTo>
                  <a:lnTo>
                    <a:pt x="2562072" y="603849"/>
                  </a:lnTo>
                  <a:lnTo>
                    <a:pt x="227164" y="603849"/>
                  </a:lnTo>
                  <a:lnTo>
                    <a:pt x="247188" y="523362"/>
                  </a:lnTo>
                  <a:cubicBezTo>
                    <a:pt x="271320" y="360351"/>
                    <a:pt x="216682" y="188655"/>
                    <a:pt x="85967" y="69032"/>
                  </a:cubicBezTo>
                  <a:lnTo>
                    <a:pt x="56852" y="423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E35A06E-A1DA-1044-985F-69365C7EA826}"/>
                </a:ext>
              </a:extLst>
            </p:cNvPr>
            <p:cNvGrpSpPr/>
            <p:nvPr/>
          </p:nvGrpSpPr>
          <p:grpSpPr>
            <a:xfrm>
              <a:off x="10118312" y="1378692"/>
              <a:ext cx="1869107" cy="2347603"/>
              <a:chOff x="10196417" y="1359642"/>
              <a:chExt cx="1869107" cy="2347603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3B88766-9EB6-1041-B745-2FB2E7C42242}"/>
                  </a:ext>
                </a:extLst>
              </p:cNvPr>
              <p:cNvSpPr/>
              <p:nvPr/>
            </p:nvSpPr>
            <p:spPr>
              <a:xfrm>
                <a:off x="10501511" y="1813292"/>
                <a:ext cx="1258918" cy="295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14203E6-B807-6449-9D8F-05497AB1E815}"/>
                  </a:ext>
                </a:extLst>
              </p:cNvPr>
              <p:cNvSpPr/>
              <p:nvPr/>
            </p:nvSpPr>
            <p:spPr>
              <a:xfrm>
                <a:off x="10196417" y="1359642"/>
                <a:ext cx="1869107" cy="385383"/>
              </a:xfrm>
              <a:custGeom>
                <a:avLst/>
                <a:gdLst>
                  <a:gd name="connsiteX0" fmla="*/ 1827002 w 2041782"/>
                  <a:gd name="connsiteY0" fmla="*/ 86536 h 420986"/>
                  <a:gd name="connsiteX1" fmla="*/ 1812579 w 2041782"/>
                  <a:gd name="connsiteY1" fmla="*/ 100959 h 420986"/>
                  <a:gd name="connsiteX2" fmla="*/ 1812579 w 2041782"/>
                  <a:gd name="connsiteY2" fmla="*/ 320027 h 420986"/>
                  <a:gd name="connsiteX3" fmla="*/ 1827002 w 2041782"/>
                  <a:gd name="connsiteY3" fmla="*/ 334450 h 420986"/>
                  <a:gd name="connsiteX4" fmla="*/ 1884692 w 2041782"/>
                  <a:gd name="connsiteY4" fmla="*/ 334450 h 420986"/>
                  <a:gd name="connsiteX5" fmla="*/ 1899115 w 2041782"/>
                  <a:gd name="connsiteY5" fmla="*/ 320027 h 420986"/>
                  <a:gd name="connsiteX6" fmla="*/ 1899115 w 2041782"/>
                  <a:gd name="connsiteY6" fmla="*/ 100959 h 420986"/>
                  <a:gd name="connsiteX7" fmla="*/ 1884692 w 2041782"/>
                  <a:gd name="connsiteY7" fmla="*/ 86536 h 420986"/>
                  <a:gd name="connsiteX8" fmla="*/ 1618262 w 2041782"/>
                  <a:gd name="connsiteY8" fmla="*/ 86536 h 420986"/>
                  <a:gd name="connsiteX9" fmla="*/ 1603839 w 2041782"/>
                  <a:gd name="connsiteY9" fmla="*/ 100959 h 420986"/>
                  <a:gd name="connsiteX10" fmla="*/ 1603839 w 2041782"/>
                  <a:gd name="connsiteY10" fmla="*/ 320027 h 420986"/>
                  <a:gd name="connsiteX11" fmla="*/ 1618262 w 2041782"/>
                  <a:gd name="connsiteY11" fmla="*/ 334450 h 420986"/>
                  <a:gd name="connsiteX12" fmla="*/ 1675952 w 2041782"/>
                  <a:gd name="connsiteY12" fmla="*/ 334450 h 420986"/>
                  <a:gd name="connsiteX13" fmla="*/ 1690375 w 2041782"/>
                  <a:gd name="connsiteY13" fmla="*/ 320027 h 420986"/>
                  <a:gd name="connsiteX14" fmla="*/ 1690375 w 2041782"/>
                  <a:gd name="connsiteY14" fmla="*/ 100959 h 420986"/>
                  <a:gd name="connsiteX15" fmla="*/ 1675952 w 2041782"/>
                  <a:gd name="connsiteY15" fmla="*/ 86536 h 420986"/>
                  <a:gd name="connsiteX16" fmla="*/ 1409523 w 2041782"/>
                  <a:gd name="connsiteY16" fmla="*/ 86536 h 420986"/>
                  <a:gd name="connsiteX17" fmla="*/ 1395100 w 2041782"/>
                  <a:gd name="connsiteY17" fmla="*/ 100959 h 420986"/>
                  <a:gd name="connsiteX18" fmla="*/ 1395100 w 2041782"/>
                  <a:gd name="connsiteY18" fmla="*/ 320027 h 420986"/>
                  <a:gd name="connsiteX19" fmla="*/ 1409523 w 2041782"/>
                  <a:gd name="connsiteY19" fmla="*/ 334450 h 420986"/>
                  <a:gd name="connsiteX20" fmla="*/ 1467213 w 2041782"/>
                  <a:gd name="connsiteY20" fmla="*/ 334450 h 420986"/>
                  <a:gd name="connsiteX21" fmla="*/ 1481636 w 2041782"/>
                  <a:gd name="connsiteY21" fmla="*/ 320027 h 420986"/>
                  <a:gd name="connsiteX22" fmla="*/ 1481636 w 2041782"/>
                  <a:gd name="connsiteY22" fmla="*/ 100959 h 420986"/>
                  <a:gd name="connsiteX23" fmla="*/ 1467213 w 2041782"/>
                  <a:gd name="connsiteY23" fmla="*/ 86536 h 420986"/>
                  <a:gd name="connsiteX24" fmla="*/ 1200784 w 2041782"/>
                  <a:gd name="connsiteY24" fmla="*/ 86536 h 420986"/>
                  <a:gd name="connsiteX25" fmla="*/ 1186361 w 2041782"/>
                  <a:gd name="connsiteY25" fmla="*/ 100959 h 420986"/>
                  <a:gd name="connsiteX26" fmla="*/ 1186361 w 2041782"/>
                  <a:gd name="connsiteY26" fmla="*/ 320027 h 420986"/>
                  <a:gd name="connsiteX27" fmla="*/ 1200784 w 2041782"/>
                  <a:gd name="connsiteY27" fmla="*/ 334450 h 420986"/>
                  <a:gd name="connsiteX28" fmla="*/ 1258474 w 2041782"/>
                  <a:gd name="connsiteY28" fmla="*/ 334450 h 420986"/>
                  <a:gd name="connsiteX29" fmla="*/ 1272897 w 2041782"/>
                  <a:gd name="connsiteY29" fmla="*/ 320027 h 420986"/>
                  <a:gd name="connsiteX30" fmla="*/ 1272897 w 2041782"/>
                  <a:gd name="connsiteY30" fmla="*/ 100959 h 420986"/>
                  <a:gd name="connsiteX31" fmla="*/ 1258474 w 2041782"/>
                  <a:gd name="connsiteY31" fmla="*/ 86536 h 420986"/>
                  <a:gd name="connsiteX32" fmla="*/ 992045 w 2041782"/>
                  <a:gd name="connsiteY32" fmla="*/ 86536 h 420986"/>
                  <a:gd name="connsiteX33" fmla="*/ 977622 w 2041782"/>
                  <a:gd name="connsiteY33" fmla="*/ 100959 h 420986"/>
                  <a:gd name="connsiteX34" fmla="*/ 977622 w 2041782"/>
                  <a:gd name="connsiteY34" fmla="*/ 320027 h 420986"/>
                  <a:gd name="connsiteX35" fmla="*/ 992045 w 2041782"/>
                  <a:gd name="connsiteY35" fmla="*/ 334450 h 420986"/>
                  <a:gd name="connsiteX36" fmla="*/ 1049735 w 2041782"/>
                  <a:gd name="connsiteY36" fmla="*/ 334450 h 420986"/>
                  <a:gd name="connsiteX37" fmla="*/ 1064158 w 2041782"/>
                  <a:gd name="connsiteY37" fmla="*/ 320027 h 420986"/>
                  <a:gd name="connsiteX38" fmla="*/ 1064158 w 2041782"/>
                  <a:gd name="connsiteY38" fmla="*/ 100959 h 420986"/>
                  <a:gd name="connsiteX39" fmla="*/ 1049735 w 2041782"/>
                  <a:gd name="connsiteY39" fmla="*/ 86536 h 420986"/>
                  <a:gd name="connsiteX40" fmla="*/ 783307 w 2041782"/>
                  <a:gd name="connsiteY40" fmla="*/ 86536 h 420986"/>
                  <a:gd name="connsiteX41" fmla="*/ 768884 w 2041782"/>
                  <a:gd name="connsiteY41" fmla="*/ 100959 h 420986"/>
                  <a:gd name="connsiteX42" fmla="*/ 768884 w 2041782"/>
                  <a:gd name="connsiteY42" fmla="*/ 320027 h 420986"/>
                  <a:gd name="connsiteX43" fmla="*/ 783307 w 2041782"/>
                  <a:gd name="connsiteY43" fmla="*/ 334450 h 420986"/>
                  <a:gd name="connsiteX44" fmla="*/ 840997 w 2041782"/>
                  <a:gd name="connsiteY44" fmla="*/ 334450 h 420986"/>
                  <a:gd name="connsiteX45" fmla="*/ 855420 w 2041782"/>
                  <a:gd name="connsiteY45" fmla="*/ 320027 h 420986"/>
                  <a:gd name="connsiteX46" fmla="*/ 855420 w 2041782"/>
                  <a:gd name="connsiteY46" fmla="*/ 100959 h 420986"/>
                  <a:gd name="connsiteX47" fmla="*/ 840997 w 2041782"/>
                  <a:gd name="connsiteY47" fmla="*/ 86536 h 420986"/>
                  <a:gd name="connsiteX48" fmla="*/ 574568 w 2041782"/>
                  <a:gd name="connsiteY48" fmla="*/ 86536 h 420986"/>
                  <a:gd name="connsiteX49" fmla="*/ 560145 w 2041782"/>
                  <a:gd name="connsiteY49" fmla="*/ 100959 h 420986"/>
                  <a:gd name="connsiteX50" fmla="*/ 560145 w 2041782"/>
                  <a:gd name="connsiteY50" fmla="*/ 320027 h 420986"/>
                  <a:gd name="connsiteX51" fmla="*/ 574568 w 2041782"/>
                  <a:gd name="connsiteY51" fmla="*/ 334450 h 420986"/>
                  <a:gd name="connsiteX52" fmla="*/ 632258 w 2041782"/>
                  <a:gd name="connsiteY52" fmla="*/ 334450 h 420986"/>
                  <a:gd name="connsiteX53" fmla="*/ 646681 w 2041782"/>
                  <a:gd name="connsiteY53" fmla="*/ 320027 h 420986"/>
                  <a:gd name="connsiteX54" fmla="*/ 646681 w 2041782"/>
                  <a:gd name="connsiteY54" fmla="*/ 100959 h 420986"/>
                  <a:gd name="connsiteX55" fmla="*/ 632258 w 2041782"/>
                  <a:gd name="connsiteY55" fmla="*/ 86536 h 420986"/>
                  <a:gd name="connsiteX56" fmla="*/ 365829 w 2041782"/>
                  <a:gd name="connsiteY56" fmla="*/ 86536 h 420986"/>
                  <a:gd name="connsiteX57" fmla="*/ 351406 w 2041782"/>
                  <a:gd name="connsiteY57" fmla="*/ 100959 h 420986"/>
                  <a:gd name="connsiteX58" fmla="*/ 351406 w 2041782"/>
                  <a:gd name="connsiteY58" fmla="*/ 320027 h 420986"/>
                  <a:gd name="connsiteX59" fmla="*/ 365829 w 2041782"/>
                  <a:gd name="connsiteY59" fmla="*/ 334450 h 420986"/>
                  <a:gd name="connsiteX60" fmla="*/ 423519 w 2041782"/>
                  <a:gd name="connsiteY60" fmla="*/ 334450 h 420986"/>
                  <a:gd name="connsiteX61" fmla="*/ 437942 w 2041782"/>
                  <a:gd name="connsiteY61" fmla="*/ 320027 h 420986"/>
                  <a:gd name="connsiteX62" fmla="*/ 437942 w 2041782"/>
                  <a:gd name="connsiteY62" fmla="*/ 100959 h 420986"/>
                  <a:gd name="connsiteX63" fmla="*/ 423519 w 2041782"/>
                  <a:gd name="connsiteY63" fmla="*/ 86536 h 420986"/>
                  <a:gd name="connsiteX64" fmla="*/ 157090 w 2041782"/>
                  <a:gd name="connsiteY64" fmla="*/ 86536 h 420986"/>
                  <a:gd name="connsiteX65" fmla="*/ 142667 w 2041782"/>
                  <a:gd name="connsiteY65" fmla="*/ 100959 h 420986"/>
                  <a:gd name="connsiteX66" fmla="*/ 142667 w 2041782"/>
                  <a:gd name="connsiteY66" fmla="*/ 320027 h 420986"/>
                  <a:gd name="connsiteX67" fmla="*/ 157090 w 2041782"/>
                  <a:gd name="connsiteY67" fmla="*/ 334450 h 420986"/>
                  <a:gd name="connsiteX68" fmla="*/ 214780 w 2041782"/>
                  <a:gd name="connsiteY68" fmla="*/ 334450 h 420986"/>
                  <a:gd name="connsiteX69" fmla="*/ 229203 w 2041782"/>
                  <a:gd name="connsiteY69" fmla="*/ 320027 h 420986"/>
                  <a:gd name="connsiteX70" fmla="*/ 229203 w 2041782"/>
                  <a:gd name="connsiteY70" fmla="*/ 100959 h 420986"/>
                  <a:gd name="connsiteX71" fmla="*/ 214780 w 2041782"/>
                  <a:gd name="connsiteY71" fmla="*/ 86536 h 420986"/>
                  <a:gd name="connsiteX72" fmla="*/ 70166 w 2041782"/>
                  <a:gd name="connsiteY72" fmla="*/ 0 h 420986"/>
                  <a:gd name="connsiteX73" fmla="*/ 1971616 w 2041782"/>
                  <a:gd name="connsiteY73" fmla="*/ 0 h 420986"/>
                  <a:gd name="connsiteX74" fmla="*/ 2041782 w 2041782"/>
                  <a:gd name="connsiteY74" fmla="*/ 70166 h 420986"/>
                  <a:gd name="connsiteX75" fmla="*/ 2041782 w 2041782"/>
                  <a:gd name="connsiteY75" fmla="*/ 350820 h 420986"/>
                  <a:gd name="connsiteX76" fmla="*/ 1971616 w 2041782"/>
                  <a:gd name="connsiteY76" fmla="*/ 420986 h 420986"/>
                  <a:gd name="connsiteX77" fmla="*/ 70166 w 2041782"/>
                  <a:gd name="connsiteY77" fmla="*/ 420986 h 420986"/>
                  <a:gd name="connsiteX78" fmla="*/ 0 w 2041782"/>
                  <a:gd name="connsiteY78" fmla="*/ 350820 h 420986"/>
                  <a:gd name="connsiteX79" fmla="*/ 0 w 2041782"/>
                  <a:gd name="connsiteY79" fmla="*/ 70166 h 420986"/>
                  <a:gd name="connsiteX80" fmla="*/ 70166 w 2041782"/>
                  <a:gd name="connsiteY80" fmla="*/ 0 h 420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41782" h="420986">
                    <a:moveTo>
                      <a:pt x="1827002" y="86536"/>
                    </a:moveTo>
                    <a:cubicBezTo>
                      <a:pt x="1819036" y="86536"/>
                      <a:pt x="1812579" y="92993"/>
                      <a:pt x="1812579" y="100959"/>
                    </a:cubicBezTo>
                    <a:lnTo>
                      <a:pt x="1812579" y="320027"/>
                    </a:lnTo>
                    <a:cubicBezTo>
                      <a:pt x="1812579" y="327993"/>
                      <a:pt x="1819036" y="334450"/>
                      <a:pt x="1827002" y="334450"/>
                    </a:cubicBezTo>
                    <a:lnTo>
                      <a:pt x="1884692" y="334450"/>
                    </a:lnTo>
                    <a:cubicBezTo>
                      <a:pt x="1892658" y="334450"/>
                      <a:pt x="1899115" y="327993"/>
                      <a:pt x="1899115" y="320027"/>
                    </a:cubicBezTo>
                    <a:lnTo>
                      <a:pt x="1899115" y="100959"/>
                    </a:lnTo>
                    <a:cubicBezTo>
                      <a:pt x="1899115" y="92993"/>
                      <a:pt x="1892658" y="86536"/>
                      <a:pt x="1884692" y="86536"/>
                    </a:cubicBezTo>
                    <a:close/>
                    <a:moveTo>
                      <a:pt x="1618262" y="86536"/>
                    </a:moveTo>
                    <a:cubicBezTo>
                      <a:pt x="1610296" y="86536"/>
                      <a:pt x="1603839" y="92993"/>
                      <a:pt x="1603839" y="100959"/>
                    </a:cubicBezTo>
                    <a:lnTo>
                      <a:pt x="1603839" y="320027"/>
                    </a:lnTo>
                    <a:cubicBezTo>
                      <a:pt x="1603839" y="327993"/>
                      <a:pt x="1610296" y="334450"/>
                      <a:pt x="1618262" y="334450"/>
                    </a:cubicBezTo>
                    <a:lnTo>
                      <a:pt x="1675952" y="334450"/>
                    </a:lnTo>
                    <a:cubicBezTo>
                      <a:pt x="1683918" y="334450"/>
                      <a:pt x="1690375" y="327993"/>
                      <a:pt x="1690375" y="320027"/>
                    </a:cubicBezTo>
                    <a:lnTo>
                      <a:pt x="1690375" y="100959"/>
                    </a:lnTo>
                    <a:cubicBezTo>
                      <a:pt x="1690375" y="92993"/>
                      <a:pt x="1683918" y="86536"/>
                      <a:pt x="1675952" y="86536"/>
                    </a:cubicBezTo>
                    <a:close/>
                    <a:moveTo>
                      <a:pt x="1409523" y="86536"/>
                    </a:moveTo>
                    <a:cubicBezTo>
                      <a:pt x="1401557" y="86536"/>
                      <a:pt x="1395100" y="92993"/>
                      <a:pt x="1395100" y="100959"/>
                    </a:cubicBezTo>
                    <a:lnTo>
                      <a:pt x="1395100" y="320027"/>
                    </a:lnTo>
                    <a:cubicBezTo>
                      <a:pt x="1395100" y="327993"/>
                      <a:pt x="1401557" y="334450"/>
                      <a:pt x="1409523" y="334450"/>
                    </a:cubicBezTo>
                    <a:lnTo>
                      <a:pt x="1467213" y="334450"/>
                    </a:lnTo>
                    <a:cubicBezTo>
                      <a:pt x="1475179" y="334450"/>
                      <a:pt x="1481636" y="327993"/>
                      <a:pt x="1481636" y="320027"/>
                    </a:cubicBezTo>
                    <a:lnTo>
                      <a:pt x="1481636" y="100959"/>
                    </a:lnTo>
                    <a:cubicBezTo>
                      <a:pt x="1481636" y="92993"/>
                      <a:pt x="1475179" y="86536"/>
                      <a:pt x="1467213" y="86536"/>
                    </a:cubicBezTo>
                    <a:close/>
                    <a:moveTo>
                      <a:pt x="1200784" y="86536"/>
                    </a:moveTo>
                    <a:cubicBezTo>
                      <a:pt x="1192818" y="86536"/>
                      <a:pt x="1186361" y="92993"/>
                      <a:pt x="1186361" y="100959"/>
                    </a:cubicBezTo>
                    <a:lnTo>
                      <a:pt x="1186361" y="320027"/>
                    </a:lnTo>
                    <a:cubicBezTo>
                      <a:pt x="1186361" y="327993"/>
                      <a:pt x="1192818" y="334450"/>
                      <a:pt x="1200784" y="334450"/>
                    </a:cubicBezTo>
                    <a:lnTo>
                      <a:pt x="1258474" y="334450"/>
                    </a:lnTo>
                    <a:cubicBezTo>
                      <a:pt x="1266440" y="334450"/>
                      <a:pt x="1272897" y="327993"/>
                      <a:pt x="1272897" y="320027"/>
                    </a:cubicBezTo>
                    <a:lnTo>
                      <a:pt x="1272897" y="100959"/>
                    </a:lnTo>
                    <a:cubicBezTo>
                      <a:pt x="1272897" y="92993"/>
                      <a:pt x="1266440" y="86536"/>
                      <a:pt x="1258474" y="86536"/>
                    </a:cubicBezTo>
                    <a:close/>
                    <a:moveTo>
                      <a:pt x="992045" y="86536"/>
                    </a:moveTo>
                    <a:cubicBezTo>
                      <a:pt x="984079" y="86536"/>
                      <a:pt x="977622" y="92993"/>
                      <a:pt x="977622" y="100959"/>
                    </a:cubicBezTo>
                    <a:lnTo>
                      <a:pt x="977622" y="320027"/>
                    </a:lnTo>
                    <a:cubicBezTo>
                      <a:pt x="977622" y="327993"/>
                      <a:pt x="984079" y="334450"/>
                      <a:pt x="992045" y="334450"/>
                    </a:cubicBezTo>
                    <a:lnTo>
                      <a:pt x="1049735" y="334450"/>
                    </a:lnTo>
                    <a:cubicBezTo>
                      <a:pt x="1057701" y="334450"/>
                      <a:pt x="1064158" y="327993"/>
                      <a:pt x="1064158" y="320027"/>
                    </a:cubicBezTo>
                    <a:lnTo>
                      <a:pt x="1064158" y="100959"/>
                    </a:lnTo>
                    <a:cubicBezTo>
                      <a:pt x="1064158" y="92993"/>
                      <a:pt x="1057701" y="86536"/>
                      <a:pt x="1049735" y="86536"/>
                    </a:cubicBezTo>
                    <a:close/>
                    <a:moveTo>
                      <a:pt x="783307" y="86536"/>
                    </a:moveTo>
                    <a:cubicBezTo>
                      <a:pt x="775341" y="86536"/>
                      <a:pt x="768884" y="92993"/>
                      <a:pt x="768884" y="100959"/>
                    </a:cubicBezTo>
                    <a:lnTo>
                      <a:pt x="768884" y="320027"/>
                    </a:lnTo>
                    <a:cubicBezTo>
                      <a:pt x="768884" y="327993"/>
                      <a:pt x="775341" y="334450"/>
                      <a:pt x="783307" y="334450"/>
                    </a:cubicBezTo>
                    <a:lnTo>
                      <a:pt x="840997" y="334450"/>
                    </a:lnTo>
                    <a:cubicBezTo>
                      <a:pt x="848963" y="334450"/>
                      <a:pt x="855420" y="327993"/>
                      <a:pt x="855420" y="320027"/>
                    </a:cubicBezTo>
                    <a:lnTo>
                      <a:pt x="855420" y="100959"/>
                    </a:lnTo>
                    <a:cubicBezTo>
                      <a:pt x="855420" y="92993"/>
                      <a:pt x="848963" y="86536"/>
                      <a:pt x="840997" y="86536"/>
                    </a:cubicBezTo>
                    <a:close/>
                    <a:moveTo>
                      <a:pt x="574568" y="86536"/>
                    </a:moveTo>
                    <a:cubicBezTo>
                      <a:pt x="566602" y="86536"/>
                      <a:pt x="560145" y="92993"/>
                      <a:pt x="560145" y="100959"/>
                    </a:cubicBezTo>
                    <a:lnTo>
                      <a:pt x="560145" y="320027"/>
                    </a:lnTo>
                    <a:cubicBezTo>
                      <a:pt x="560145" y="327993"/>
                      <a:pt x="566602" y="334450"/>
                      <a:pt x="574568" y="334450"/>
                    </a:cubicBezTo>
                    <a:lnTo>
                      <a:pt x="632258" y="334450"/>
                    </a:lnTo>
                    <a:cubicBezTo>
                      <a:pt x="640224" y="334450"/>
                      <a:pt x="646681" y="327993"/>
                      <a:pt x="646681" y="320027"/>
                    </a:cubicBezTo>
                    <a:lnTo>
                      <a:pt x="646681" y="100959"/>
                    </a:lnTo>
                    <a:cubicBezTo>
                      <a:pt x="646681" y="92993"/>
                      <a:pt x="640224" y="86536"/>
                      <a:pt x="632258" y="86536"/>
                    </a:cubicBezTo>
                    <a:close/>
                    <a:moveTo>
                      <a:pt x="365829" y="86536"/>
                    </a:moveTo>
                    <a:cubicBezTo>
                      <a:pt x="357863" y="86536"/>
                      <a:pt x="351406" y="92993"/>
                      <a:pt x="351406" y="100959"/>
                    </a:cubicBezTo>
                    <a:lnTo>
                      <a:pt x="351406" y="320027"/>
                    </a:lnTo>
                    <a:cubicBezTo>
                      <a:pt x="351406" y="327993"/>
                      <a:pt x="357863" y="334450"/>
                      <a:pt x="365829" y="334450"/>
                    </a:cubicBezTo>
                    <a:lnTo>
                      <a:pt x="423519" y="334450"/>
                    </a:lnTo>
                    <a:cubicBezTo>
                      <a:pt x="431485" y="334450"/>
                      <a:pt x="437942" y="327993"/>
                      <a:pt x="437942" y="320027"/>
                    </a:cubicBezTo>
                    <a:lnTo>
                      <a:pt x="437942" y="100959"/>
                    </a:lnTo>
                    <a:cubicBezTo>
                      <a:pt x="437942" y="92993"/>
                      <a:pt x="431485" y="86536"/>
                      <a:pt x="423519" y="86536"/>
                    </a:cubicBezTo>
                    <a:close/>
                    <a:moveTo>
                      <a:pt x="157090" y="86536"/>
                    </a:moveTo>
                    <a:cubicBezTo>
                      <a:pt x="149124" y="86536"/>
                      <a:pt x="142667" y="92993"/>
                      <a:pt x="142667" y="100959"/>
                    </a:cubicBezTo>
                    <a:lnTo>
                      <a:pt x="142667" y="320027"/>
                    </a:lnTo>
                    <a:cubicBezTo>
                      <a:pt x="142667" y="327993"/>
                      <a:pt x="149124" y="334450"/>
                      <a:pt x="157090" y="334450"/>
                    </a:cubicBezTo>
                    <a:lnTo>
                      <a:pt x="214780" y="334450"/>
                    </a:lnTo>
                    <a:cubicBezTo>
                      <a:pt x="222746" y="334450"/>
                      <a:pt x="229203" y="327993"/>
                      <a:pt x="229203" y="320027"/>
                    </a:cubicBezTo>
                    <a:lnTo>
                      <a:pt x="229203" y="100959"/>
                    </a:lnTo>
                    <a:cubicBezTo>
                      <a:pt x="229203" y="92993"/>
                      <a:pt x="222746" y="86536"/>
                      <a:pt x="214780" y="86536"/>
                    </a:cubicBezTo>
                    <a:close/>
                    <a:moveTo>
                      <a:pt x="70166" y="0"/>
                    </a:moveTo>
                    <a:lnTo>
                      <a:pt x="1971616" y="0"/>
                    </a:lnTo>
                    <a:cubicBezTo>
                      <a:pt x="2010368" y="0"/>
                      <a:pt x="2041782" y="31414"/>
                      <a:pt x="2041782" y="70166"/>
                    </a:cubicBezTo>
                    <a:lnTo>
                      <a:pt x="2041782" y="350820"/>
                    </a:lnTo>
                    <a:cubicBezTo>
                      <a:pt x="2041782" y="389572"/>
                      <a:pt x="2010368" y="420986"/>
                      <a:pt x="1971616" y="420986"/>
                    </a:cubicBezTo>
                    <a:lnTo>
                      <a:pt x="70166" y="420986"/>
                    </a:lnTo>
                    <a:cubicBezTo>
                      <a:pt x="31414" y="420986"/>
                      <a:pt x="0" y="389572"/>
                      <a:pt x="0" y="350820"/>
                    </a:cubicBezTo>
                    <a:lnTo>
                      <a:pt x="0" y="70166"/>
                    </a:lnTo>
                    <a:cubicBezTo>
                      <a:pt x="0" y="31414"/>
                      <a:pt x="31414" y="0"/>
                      <a:pt x="70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CD24AFB-DB03-AD42-93DB-6F40E368ECD0}"/>
                  </a:ext>
                </a:extLst>
              </p:cNvPr>
              <p:cNvSpPr/>
              <p:nvPr/>
            </p:nvSpPr>
            <p:spPr>
              <a:xfrm rot="5400000">
                <a:off x="11056035" y="1915815"/>
                <a:ext cx="149871" cy="6722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2A258BA-BBBF-9B42-8E4F-577089963DD3}"/>
                  </a:ext>
                </a:extLst>
              </p:cNvPr>
              <p:cNvSpPr/>
              <p:nvPr/>
            </p:nvSpPr>
            <p:spPr>
              <a:xfrm rot="10800000" flipH="1">
                <a:off x="10654756" y="2395158"/>
                <a:ext cx="952428" cy="1312087"/>
              </a:xfrm>
              <a:custGeom>
                <a:avLst/>
                <a:gdLst>
                  <a:gd name="connsiteX0" fmla="*/ 77859 w 1421296"/>
                  <a:gd name="connsiteY0" fmla="*/ 0 h 1958008"/>
                  <a:gd name="connsiteX1" fmla="*/ 777232 w 1421296"/>
                  <a:gd name="connsiteY1" fmla="*/ 0 h 1958008"/>
                  <a:gd name="connsiteX2" fmla="*/ 565089 w 1421296"/>
                  <a:gd name="connsiteY2" fmla="*/ 231812 h 1958008"/>
                  <a:gd name="connsiteX3" fmla="*/ 599852 w 1421296"/>
                  <a:gd name="connsiteY3" fmla="*/ 1016436 h 1958008"/>
                  <a:gd name="connsiteX4" fmla="*/ 631352 w 1421296"/>
                  <a:gd name="connsiteY4" fmla="*/ 1045264 h 1958008"/>
                  <a:gd name="connsiteX5" fmla="*/ 1415976 w 1421296"/>
                  <a:gd name="connsiteY5" fmla="*/ 1010500 h 1958008"/>
                  <a:gd name="connsiteX6" fmla="*/ 1421296 w 1421296"/>
                  <a:gd name="connsiteY6" fmla="*/ 1004687 h 1958008"/>
                  <a:gd name="connsiteX7" fmla="*/ 1421296 w 1421296"/>
                  <a:gd name="connsiteY7" fmla="*/ 1880149 h 1958008"/>
                  <a:gd name="connsiteX8" fmla="*/ 1343437 w 1421296"/>
                  <a:gd name="connsiteY8" fmla="*/ 1958008 h 1958008"/>
                  <a:gd name="connsiteX9" fmla="*/ 77859 w 1421296"/>
                  <a:gd name="connsiteY9" fmla="*/ 1958008 h 1958008"/>
                  <a:gd name="connsiteX10" fmla="*/ 0 w 1421296"/>
                  <a:gd name="connsiteY10" fmla="*/ 1880149 h 1958008"/>
                  <a:gd name="connsiteX11" fmla="*/ 0 w 1421296"/>
                  <a:gd name="connsiteY11" fmla="*/ 77859 h 1958008"/>
                  <a:gd name="connsiteX12" fmla="*/ 77859 w 1421296"/>
                  <a:gd name="connsiteY12" fmla="*/ 0 h 1958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1296" h="1958008">
                    <a:moveTo>
                      <a:pt x="77859" y="0"/>
                    </a:moveTo>
                    <a:lnTo>
                      <a:pt x="777232" y="0"/>
                    </a:lnTo>
                    <a:lnTo>
                      <a:pt x="565089" y="231812"/>
                    </a:lnTo>
                    <a:cubicBezTo>
                      <a:pt x="358021" y="458080"/>
                      <a:pt x="373585" y="809368"/>
                      <a:pt x="599852" y="1016436"/>
                    </a:cubicBezTo>
                    <a:lnTo>
                      <a:pt x="631352" y="1045264"/>
                    </a:lnTo>
                    <a:cubicBezTo>
                      <a:pt x="857620" y="1252332"/>
                      <a:pt x="1208908" y="1236768"/>
                      <a:pt x="1415976" y="1010500"/>
                    </a:cubicBezTo>
                    <a:lnTo>
                      <a:pt x="1421296" y="1004687"/>
                    </a:lnTo>
                    <a:lnTo>
                      <a:pt x="1421296" y="1880149"/>
                    </a:lnTo>
                    <a:cubicBezTo>
                      <a:pt x="1421296" y="1923149"/>
                      <a:pt x="1386437" y="1958008"/>
                      <a:pt x="1343437" y="1958008"/>
                    </a:cubicBezTo>
                    <a:lnTo>
                      <a:pt x="77859" y="1958008"/>
                    </a:lnTo>
                    <a:cubicBezTo>
                      <a:pt x="34859" y="1958008"/>
                      <a:pt x="0" y="1923149"/>
                      <a:pt x="0" y="1880149"/>
                    </a:cubicBezTo>
                    <a:lnTo>
                      <a:pt x="0" y="77859"/>
                    </a:lnTo>
                    <a:cubicBezTo>
                      <a:pt x="0" y="34859"/>
                      <a:pt x="34859" y="0"/>
                      <a:pt x="778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3E19922C-592E-9E44-BE2E-39F342C286A1}"/>
                </a:ext>
              </a:extLst>
            </p:cNvPr>
            <p:cNvSpPr/>
            <p:nvPr/>
          </p:nvSpPr>
          <p:spPr>
            <a:xfrm rot="16200000">
              <a:off x="10725912" y="6037892"/>
              <a:ext cx="576072" cy="566928"/>
            </a:xfrm>
            <a:prstGeom prst="trapezoid">
              <a:avLst>
                <a:gd name="adj" fmla="val 37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5B274D-DAA2-D646-BAA8-450977944005}"/>
                </a:ext>
              </a:extLst>
            </p:cNvPr>
            <p:cNvGrpSpPr/>
            <p:nvPr/>
          </p:nvGrpSpPr>
          <p:grpSpPr>
            <a:xfrm>
              <a:off x="10056083" y="6033961"/>
              <a:ext cx="677712" cy="574789"/>
              <a:chOff x="9796485" y="6027664"/>
              <a:chExt cx="677712" cy="574789"/>
            </a:xfrm>
            <a:grpFill/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D1CE410-D4AB-1F4A-835C-D78652FCB051}"/>
                  </a:ext>
                </a:extLst>
              </p:cNvPr>
              <p:cNvSpPr/>
              <p:nvPr/>
            </p:nvSpPr>
            <p:spPr>
              <a:xfrm rot="17972457">
                <a:off x="10132889" y="5732078"/>
                <a:ext cx="45720" cy="636892"/>
              </a:xfrm>
              <a:custGeom>
                <a:avLst/>
                <a:gdLst>
                  <a:gd name="connsiteX0" fmla="*/ 39024 w 45720"/>
                  <a:gd name="connsiteY0" fmla="*/ 6696 h 636892"/>
                  <a:gd name="connsiteX1" fmla="*/ 45720 w 45720"/>
                  <a:gd name="connsiteY1" fmla="*/ 22860 h 636892"/>
                  <a:gd name="connsiteX2" fmla="*/ 45719 w 45720"/>
                  <a:gd name="connsiteY2" fmla="*/ 636892 h 636892"/>
                  <a:gd name="connsiteX3" fmla="*/ 17178 w 45720"/>
                  <a:gd name="connsiteY3" fmla="*/ 622681 h 636892"/>
                  <a:gd name="connsiteX4" fmla="*/ 0 w 45720"/>
                  <a:gd name="connsiteY4" fmla="*/ 621345 h 636892"/>
                  <a:gd name="connsiteX5" fmla="*/ 0 w 45720"/>
                  <a:gd name="connsiteY5" fmla="*/ 22860 h 636892"/>
                  <a:gd name="connsiteX6" fmla="*/ 22860 w 45720"/>
                  <a:gd name="connsiteY6" fmla="*/ 0 h 636892"/>
                  <a:gd name="connsiteX7" fmla="*/ 39024 w 45720"/>
                  <a:gd name="connsiteY7" fmla="*/ 6696 h 6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" h="636892">
                    <a:moveTo>
                      <a:pt x="39024" y="6696"/>
                    </a:moveTo>
                    <a:cubicBezTo>
                      <a:pt x="43161" y="10832"/>
                      <a:pt x="45720" y="16547"/>
                      <a:pt x="45720" y="22860"/>
                    </a:cubicBezTo>
                    <a:lnTo>
                      <a:pt x="45719" y="636892"/>
                    </a:lnTo>
                    <a:lnTo>
                      <a:pt x="17178" y="622681"/>
                    </a:lnTo>
                    <a:lnTo>
                      <a:pt x="0" y="62134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29172" y="0"/>
                      <a:pt x="34887" y="2559"/>
                      <a:pt x="39024" y="66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7EFF98A7-4857-1940-905C-F5DF0D5BF13A}"/>
                  </a:ext>
                </a:extLst>
              </p:cNvPr>
              <p:cNvSpPr/>
              <p:nvPr/>
            </p:nvSpPr>
            <p:spPr>
              <a:xfrm rot="3627543" flipV="1">
                <a:off x="10132890" y="6261146"/>
                <a:ext cx="45720" cy="636894"/>
              </a:xfrm>
              <a:custGeom>
                <a:avLst/>
                <a:gdLst>
                  <a:gd name="connsiteX0" fmla="*/ 0 w 45720"/>
                  <a:gd name="connsiteY0" fmla="*/ 621346 h 636894"/>
                  <a:gd name="connsiteX1" fmla="*/ 17177 w 45720"/>
                  <a:gd name="connsiteY1" fmla="*/ 622682 h 636894"/>
                  <a:gd name="connsiteX2" fmla="*/ 45719 w 45720"/>
                  <a:gd name="connsiteY2" fmla="*/ 636894 h 636894"/>
                  <a:gd name="connsiteX3" fmla="*/ 45720 w 45720"/>
                  <a:gd name="connsiteY3" fmla="*/ 22860 h 636894"/>
                  <a:gd name="connsiteX4" fmla="*/ 22860 w 45720"/>
                  <a:gd name="connsiteY4" fmla="*/ 0 h 636894"/>
                  <a:gd name="connsiteX5" fmla="*/ 0 w 45720"/>
                  <a:gd name="connsiteY5" fmla="*/ 22860 h 63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0" h="636894">
                    <a:moveTo>
                      <a:pt x="0" y="621346"/>
                    </a:moveTo>
                    <a:lnTo>
                      <a:pt x="17177" y="622682"/>
                    </a:lnTo>
                    <a:lnTo>
                      <a:pt x="45719" y="636894"/>
                    </a:lnTo>
                    <a:lnTo>
                      <a:pt x="45720" y="22860"/>
                    </a:lnTo>
                    <a:cubicBezTo>
                      <a:pt x="45720" y="10235"/>
                      <a:pt x="35485" y="0"/>
                      <a:pt x="22860" y="0"/>
                    </a:cubicBezTo>
                    <a:cubicBezTo>
                      <a:pt x="10235" y="0"/>
                      <a:pt x="0" y="10235"/>
                      <a:pt x="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847A90F-DF5B-EA41-A234-A6D8711853E9}"/>
                  </a:ext>
                </a:extLst>
              </p:cNvPr>
              <p:cNvSpPr/>
              <p:nvPr/>
            </p:nvSpPr>
            <p:spPr>
              <a:xfrm rot="17457046">
                <a:off x="10095326" y="5853872"/>
                <a:ext cx="45720" cy="586985"/>
              </a:xfrm>
              <a:custGeom>
                <a:avLst/>
                <a:gdLst>
                  <a:gd name="connsiteX0" fmla="*/ 45720 w 45720"/>
                  <a:gd name="connsiteY0" fmla="*/ 22860 h 586985"/>
                  <a:gd name="connsiteX1" fmla="*/ 45719 w 45720"/>
                  <a:gd name="connsiteY1" fmla="*/ 586985 h 586985"/>
                  <a:gd name="connsiteX2" fmla="*/ 17786 w 45720"/>
                  <a:gd name="connsiteY2" fmla="*/ 580517 h 586985"/>
                  <a:gd name="connsiteX3" fmla="*/ 0 w 45720"/>
                  <a:gd name="connsiteY3" fmla="*/ 583505 h 586985"/>
                  <a:gd name="connsiteX4" fmla="*/ 0 w 45720"/>
                  <a:gd name="connsiteY4" fmla="*/ 22860 h 586985"/>
                  <a:gd name="connsiteX5" fmla="*/ 22860 w 45720"/>
                  <a:gd name="connsiteY5" fmla="*/ 0 h 586985"/>
                  <a:gd name="connsiteX6" fmla="*/ 45720 w 45720"/>
                  <a:gd name="connsiteY6" fmla="*/ 22860 h 58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720" h="586985">
                    <a:moveTo>
                      <a:pt x="45720" y="22860"/>
                    </a:moveTo>
                    <a:lnTo>
                      <a:pt x="45719" y="586985"/>
                    </a:lnTo>
                    <a:lnTo>
                      <a:pt x="17786" y="580517"/>
                    </a:lnTo>
                    <a:lnTo>
                      <a:pt x="0" y="58350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35485" y="0"/>
                      <a:pt x="45720" y="10235"/>
                      <a:pt x="4572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14F572A-1575-B849-A9FB-4EB58A2456F5}"/>
                  </a:ext>
                </a:extLst>
              </p:cNvPr>
              <p:cNvSpPr/>
              <p:nvPr/>
            </p:nvSpPr>
            <p:spPr>
              <a:xfrm rot="4142954" flipV="1">
                <a:off x="10095325" y="6189262"/>
                <a:ext cx="45720" cy="586987"/>
              </a:xfrm>
              <a:custGeom>
                <a:avLst/>
                <a:gdLst>
                  <a:gd name="connsiteX0" fmla="*/ 0 w 45720"/>
                  <a:gd name="connsiteY0" fmla="*/ 583506 h 586987"/>
                  <a:gd name="connsiteX1" fmla="*/ 17783 w 45720"/>
                  <a:gd name="connsiteY1" fmla="*/ 580518 h 586987"/>
                  <a:gd name="connsiteX2" fmla="*/ 45719 w 45720"/>
                  <a:gd name="connsiteY2" fmla="*/ 586987 h 586987"/>
                  <a:gd name="connsiteX3" fmla="*/ 45720 w 45720"/>
                  <a:gd name="connsiteY3" fmla="*/ 22860 h 586987"/>
                  <a:gd name="connsiteX4" fmla="*/ 22860 w 45720"/>
                  <a:gd name="connsiteY4" fmla="*/ 0 h 586987"/>
                  <a:gd name="connsiteX5" fmla="*/ 0 w 45720"/>
                  <a:gd name="connsiteY5" fmla="*/ 22860 h 58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0" h="586987">
                    <a:moveTo>
                      <a:pt x="0" y="583506"/>
                    </a:moveTo>
                    <a:lnTo>
                      <a:pt x="17783" y="580518"/>
                    </a:lnTo>
                    <a:lnTo>
                      <a:pt x="45719" y="586987"/>
                    </a:lnTo>
                    <a:lnTo>
                      <a:pt x="45720" y="22860"/>
                    </a:lnTo>
                    <a:cubicBezTo>
                      <a:pt x="45720" y="10235"/>
                      <a:pt x="35485" y="0"/>
                      <a:pt x="22860" y="0"/>
                    </a:cubicBezTo>
                    <a:cubicBezTo>
                      <a:pt x="10235" y="0"/>
                      <a:pt x="0" y="10235"/>
                      <a:pt x="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5B7B6E6C-2C00-6645-8349-B70DD51B710E}"/>
                  </a:ext>
                </a:extLst>
              </p:cNvPr>
              <p:cNvSpPr/>
              <p:nvPr/>
            </p:nvSpPr>
            <p:spPr>
              <a:xfrm rot="17056218">
                <a:off x="10072783" y="5958116"/>
                <a:ext cx="45720" cy="598315"/>
              </a:xfrm>
              <a:custGeom>
                <a:avLst/>
                <a:gdLst>
                  <a:gd name="connsiteX0" fmla="*/ 45720 w 45720"/>
                  <a:gd name="connsiteY0" fmla="*/ 22860 h 598315"/>
                  <a:gd name="connsiteX1" fmla="*/ 45719 w 45720"/>
                  <a:gd name="connsiteY1" fmla="*/ 580931 h 598315"/>
                  <a:gd name="connsiteX2" fmla="*/ 35038 w 45720"/>
                  <a:gd name="connsiteY2" fmla="*/ 581464 h 598315"/>
                  <a:gd name="connsiteX3" fmla="*/ 0 w 45720"/>
                  <a:gd name="connsiteY3" fmla="*/ 598315 h 598315"/>
                  <a:gd name="connsiteX4" fmla="*/ 0 w 45720"/>
                  <a:gd name="connsiteY4" fmla="*/ 22860 h 598315"/>
                  <a:gd name="connsiteX5" fmla="*/ 22860 w 45720"/>
                  <a:gd name="connsiteY5" fmla="*/ 0 h 598315"/>
                  <a:gd name="connsiteX6" fmla="*/ 45720 w 45720"/>
                  <a:gd name="connsiteY6" fmla="*/ 22860 h 598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720" h="598315">
                    <a:moveTo>
                      <a:pt x="45720" y="22860"/>
                    </a:moveTo>
                    <a:lnTo>
                      <a:pt x="45719" y="580931"/>
                    </a:lnTo>
                    <a:lnTo>
                      <a:pt x="35038" y="581464"/>
                    </a:lnTo>
                    <a:lnTo>
                      <a:pt x="0" y="59831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35485" y="0"/>
                      <a:pt x="45720" y="10235"/>
                      <a:pt x="4572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031DCD9-C26C-B04F-B1B9-15F651A0C31C}"/>
                  </a:ext>
                </a:extLst>
              </p:cNvPr>
              <p:cNvSpPr/>
              <p:nvPr/>
            </p:nvSpPr>
            <p:spPr>
              <a:xfrm rot="4543782" flipV="1">
                <a:off x="10072782" y="6073690"/>
                <a:ext cx="45721" cy="598314"/>
              </a:xfrm>
              <a:custGeom>
                <a:avLst/>
                <a:gdLst>
                  <a:gd name="connsiteX0" fmla="*/ 0 w 45721"/>
                  <a:gd name="connsiteY0" fmla="*/ 598314 h 598314"/>
                  <a:gd name="connsiteX1" fmla="*/ 35036 w 45721"/>
                  <a:gd name="connsiteY1" fmla="*/ 581465 h 598314"/>
                  <a:gd name="connsiteX2" fmla="*/ 45720 w 45721"/>
                  <a:gd name="connsiteY2" fmla="*/ 580932 h 598314"/>
                  <a:gd name="connsiteX3" fmla="*/ 45721 w 45721"/>
                  <a:gd name="connsiteY3" fmla="*/ 22860 h 598314"/>
                  <a:gd name="connsiteX4" fmla="*/ 22861 w 45721"/>
                  <a:gd name="connsiteY4" fmla="*/ 0 h 598314"/>
                  <a:gd name="connsiteX5" fmla="*/ 1 w 45721"/>
                  <a:gd name="connsiteY5" fmla="*/ 22860 h 598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1" h="598314">
                    <a:moveTo>
                      <a:pt x="0" y="598314"/>
                    </a:moveTo>
                    <a:lnTo>
                      <a:pt x="35036" y="581465"/>
                    </a:lnTo>
                    <a:lnTo>
                      <a:pt x="45720" y="580932"/>
                    </a:lnTo>
                    <a:lnTo>
                      <a:pt x="45721" y="22860"/>
                    </a:lnTo>
                    <a:cubicBezTo>
                      <a:pt x="45721" y="10235"/>
                      <a:pt x="35486" y="0"/>
                      <a:pt x="22861" y="0"/>
                    </a:cubicBezTo>
                    <a:cubicBezTo>
                      <a:pt x="10236" y="0"/>
                      <a:pt x="1" y="10235"/>
                      <a:pt x="1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4B1C9E34-D5E5-4241-9F8B-CB90413C8CEE}"/>
              </a:ext>
            </a:extLst>
          </p:cNvPr>
          <p:cNvSpPr/>
          <p:nvPr/>
        </p:nvSpPr>
        <p:spPr>
          <a:xfrm>
            <a:off x="11940199" y="3520108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80D74402-1082-A44B-8BF2-74B75E52E0B2}"/>
              </a:ext>
            </a:extLst>
          </p:cNvPr>
          <p:cNvSpPr/>
          <p:nvPr/>
        </p:nvSpPr>
        <p:spPr>
          <a:xfrm>
            <a:off x="6051870" y="3520108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51E584-AD04-AA4C-8054-055FDA0ECA59}"/>
              </a:ext>
            </a:extLst>
          </p:cNvPr>
          <p:cNvSpPr txBox="1"/>
          <p:nvPr/>
        </p:nvSpPr>
        <p:spPr>
          <a:xfrm>
            <a:off x="2057400" y="4749923"/>
            <a:ext cx="340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Biegen – </a:t>
            </a:r>
            <a:r>
              <a:rPr lang="de-DE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</a:t>
            </a:r>
            <a:r>
              <a:rPr lang="de-DE" sz="24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0</a:t>
            </a:r>
            <a:r>
              <a:rPr lang="de-DE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, M</a:t>
            </a:r>
            <a:r>
              <a:rPr lang="de-DE" sz="24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</a:t>
            </a:r>
            <a:r>
              <a:rPr lang="de-DE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, M</a:t>
            </a:r>
            <a:r>
              <a:rPr lang="de-DE" sz="24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endParaRPr lang="de-DE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2F35EA-74C6-8149-9889-33303F92798C}"/>
              </a:ext>
            </a:extLst>
          </p:cNvPr>
          <p:cNvSpPr txBox="1"/>
          <p:nvPr/>
        </p:nvSpPr>
        <p:spPr>
          <a:xfrm>
            <a:off x="7258050" y="4749923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Schweißen – </a:t>
            </a:r>
            <a:r>
              <a:rPr lang="de-DE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</a:t>
            </a:r>
            <a:r>
              <a:rPr lang="de-DE" sz="24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3</a:t>
            </a:r>
            <a:r>
              <a:rPr lang="de-DE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, M</a:t>
            </a:r>
            <a:r>
              <a:rPr lang="de-DE" sz="24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4</a:t>
            </a:r>
            <a:endParaRPr lang="de-DE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070D0C-9F3D-6041-AF07-E7C0872E6F0B}"/>
              </a:ext>
            </a:extLst>
          </p:cNvPr>
          <p:cNvSpPr txBox="1"/>
          <p:nvPr/>
        </p:nvSpPr>
        <p:spPr>
          <a:xfrm>
            <a:off x="13144500" y="474992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Lackieren – </a:t>
            </a:r>
            <a:r>
              <a:rPr lang="de-DE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</a:t>
            </a:r>
            <a:r>
              <a:rPr lang="de-DE" sz="24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5</a:t>
            </a:r>
            <a:endParaRPr lang="de-DE" sz="2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527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776B-5622-F642-B24A-2A9CF6F8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Key </a:t>
            </a:r>
            <a:r>
              <a:rPr lang="de-DE" dirty="0" err="1">
                <a:solidFill>
                  <a:schemeClr val="bg1"/>
                </a:solidFill>
              </a:rPr>
              <a:t>Takeaways</a:t>
            </a:r>
            <a:r>
              <a:rPr lang="de-DE" dirty="0">
                <a:solidFill>
                  <a:schemeClr val="bg1"/>
                </a:solidFill>
              </a:rPr>
              <a:t> der D-Wave Parameter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6" name="Graphic 15" descr="Stopwatch 25% outline">
            <a:extLst>
              <a:ext uri="{FF2B5EF4-FFF2-40B4-BE49-F238E27FC236}">
                <a16:creationId xmlns:a16="http://schemas.microsoft.com/office/drawing/2014/main" id="{09EDFCE1-9B82-5548-AD32-8EB5BAFC1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2551" y="3397110"/>
            <a:ext cx="1743698" cy="17436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B39E3-7A02-284D-8074-BE0AD440B4D9}"/>
              </a:ext>
            </a:extLst>
          </p:cNvPr>
          <p:cNvSpPr/>
          <p:nvPr/>
        </p:nvSpPr>
        <p:spPr>
          <a:xfrm>
            <a:off x="1210696" y="2814143"/>
            <a:ext cx="2002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Embeddings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0E5C9-78B5-DA4A-B9E8-2DEB0B5C5E06}"/>
              </a:ext>
            </a:extLst>
          </p:cNvPr>
          <p:cNvSpPr/>
          <p:nvPr/>
        </p:nvSpPr>
        <p:spPr>
          <a:xfrm>
            <a:off x="5320128" y="2814143"/>
            <a:ext cx="2385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Chain </a:t>
            </a:r>
            <a:r>
              <a:rPr lang="de-DE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Strength</a:t>
            </a:r>
            <a:endParaRPr lang="de-DE" sz="28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1BE2C-4E2D-3043-903A-DFC44F0C9C32}"/>
              </a:ext>
            </a:extLst>
          </p:cNvPr>
          <p:cNvSpPr/>
          <p:nvPr/>
        </p:nvSpPr>
        <p:spPr>
          <a:xfrm>
            <a:off x="9429562" y="2814143"/>
            <a:ext cx="2505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</a:rPr>
              <a:t>Annealing</a:t>
            </a:r>
            <a:r>
              <a:rPr lang="de-DE" sz="2800" b="1" dirty="0">
                <a:solidFill>
                  <a:schemeClr val="bg1"/>
                </a:solidFill>
              </a:rPr>
              <a:t> Time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6943FB-F240-0547-82CE-C138EC98DD2C}"/>
              </a:ext>
            </a:extLst>
          </p:cNvPr>
          <p:cNvSpPr/>
          <p:nvPr/>
        </p:nvSpPr>
        <p:spPr>
          <a:xfrm>
            <a:off x="13538995" y="2814143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tx1">
                    <a:lumMod val="50000"/>
                  </a:schemeClr>
                </a:solidFill>
              </a:rPr>
              <a:t> Schedule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AB92410-46D1-1146-AF99-F78868C4BD02}"/>
              </a:ext>
            </a:extLst>
          </p:cNvPr>
          <p:cNvSpPr txBox="1">
            <a:spLocks/>
          </p:cNvSpPr>
          <p:nvPr/>
        </p:nvSpPr>
        <p:spPr>
          <a:xfrm>
            <a:off x="-15522758" y="2537053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CEE41F0-3279-A64D-B120-71D4BDE57F5D}"/>
              </a:ext>
            </a:extLst>
          </p:cNvPr>
          <p:cNvSpPr txBox="1">
            <a:spLocks/>
          </p:cNvSpPr>
          <p:nvPr/>
        </p:nvSpPr>
        <p:spPr>
          <a:xfrm>
            <a:off x="-15522758" y="-4432233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45DAC46-FE62-F54B-8E81-24831E045DAD}"/>
              </a:ext>
            </a:extLst>
          </p:cNvPr>
          <p:cNvSpPr txBox="1">
            <a:spLocks/>
          </p:cNvSpPr>
          <p:nvPr/>
        </p:nvSpPr>
        <p:spPr>
          <a:xfrm>
            <a:off x="-15370358" y="-11401519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A34A21CF-E8CF-1C44-B164-91C10A68FC4A}"/>
              </a:ext>
            </a:extLst>
          </p:cNvPr>
          <p:cNvSpPr>
            <a:spLocks noChangeAspect="1"/>
          </p:cNvSpPr>
          <p:nvPr/>
        </p:nvSpPr>
        <p:spPr>
          <a:xfrm>
            <a:off x="-7831649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6C767E1E-D33D-9C42-BEF1-95EF19587099}"/>
              </a:ext>
            </a:extLst>
          </p:cNvPr>
          <p:cNvSpPr>
            <a:spLocks noChangeAspect="1"/>
          </p:cNvSpPr>
          <p:nvPr/>
        </p:nvSpPr>
        <p:spPr>
          <a:xfrm>
            <a:off x="8291050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14AD67C-84E2-464A-B2C8-9B3C30713814}"/>
              </a:ext>
            </a:extLst>
          </p:cNvPr>
          <p:cNvSpPr/>
          <p:nvPr/>
        </p:nvSpPr>
        <p:spPr>
          <a:xfrm rot="8100000" flipH="1" flipV="1">
            <a:off x="1575603" y="3714935"/>
            <a:ext cx="1098230" cy="110804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7" name="Graphic 36" descr="Link outline">
            <a:extLst>
              <a:ext uri="{FF2B5EF4-FFF2-40B4-BE49-F238E27FC236}">
                <a16:creationId xmlns:a16="http://schemas.microsoft.com/office/drawing/2014/main" id="{D796A5D0-1638-B243-B8BF-162361785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213035">
            <a:off x="5509583" y="3590968"/>
            <a:ext cx="1355984" cy="1355982"/>
          </a:xfrm>
          <a:prstGeom prst="rect">
            <a:avLst/>
          </a:prstGeom>
        </p:spPr>
      </p:pic>
      <p:pic>
        <p:nvPicPr>
          <p:cNvPr id="38" name="Graphic 37" descr="Metronome outline">
            <a:extLst>
              <a:ext uri="{FF2B5EF4-FFF2-40B4-BE49-F238E27FC236}">
                <a16:creationId xmlns:a16="http://schemas.microsoft.com/office/drawing/2014/main" id="{EBDDA20F-B44E-BE45-BCCF-2070C5CF86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54516" y="3498059"/>
            <a:ext cx="1541798" cy="154179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A2F68E6-CFD4-494E-8CB6-C55A9F7FAA66}"/>
              </a:ext>
            </a:extLst>
          </p:cNvPr>
          <p:cNvGrpSpPr/>
          <p:nvPr/>
        </p:nvGrpSpPr>
        <p:grpSpPr>
          <a:xfrm>
            <a:off x="617220" y="5316270"/>
            <a:ext cx="16299180" cy="3829278"/>
            <a:chOff x="48935" y="3679234"/>
            <a:chExt cx="9037003" cy="783050"/>
          </a:xfrm>
        </p:grpSpPr>
        <p:sp>
          <p:nvSpPr>
            <p:cNvPr id="40" name="Text Placeholder 46">
              <a:extLst>
                <a:ext uri="{FF2B5EF4-FFF2-40B4-BE49-F238E27FC236}">
                  <a16:creationId xmlns:a16="http://schemas.microsoft.com/office/drawing/2014/main" id="{45A71D79-8A76-824B-A43F-541D1A31F3F7}"/>
                </a:ext>
              </a:extLst>
            </p:cNvPr>
            <p:cNvSpPr txBox="1">
              <a:spLocks/>
            </p:cNvSpPr>
            <p:nvPr/>
          </p:nvSpPr>
          <p:spPr>
            <a:xfrm>
              <a:off x="334784" y="3743276"/>
              <a:ext cx="8475658" cy="65207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bg2"/>
                  </a:solidFill>
                  <a:latin typeface="+mj-lt"/>
                  <a:ea typeface="+mn-ea"/>
                  <a:cs typeface="+mn-cs"/>
                </a:defRPr>
              </a:lvl1pPr>
              <a:lvl2pPr marL="173038" indent="-173038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10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2pPr>
              <a:lvl3pPr marL="339725" indent="-1666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9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514350" indent="-174625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4pPr>
              <a:lvl5pPr marL="687388" indent="-17303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 err="1">
                  <a:solidFill>
                    <a:schemeClr val="bg1"/>
                  </a:solidFill>
                </a:rPr>
                <a:t>Annealing</a:t>
              </a:r>
              <a:r>
                <a:rPr lang="de-DE" sz="3200" dirty="0">
                  <a:solidFill>
                    <a:schemeClr val="bg1"/>
                  </a:solidFill>
                </a:rPr>
                <a:t> Time sollte mit Problemgröße wachsen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Aber: Mit zunehmender Komplexität näherten sich die Ergebnisse der Normalverteilung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Letztendlich Default </a:t>
              </a:r>
              <a:r>
                <a:rPr lang="de-DE" sz="3200" dirty="0" err="1">
                  <a:solidFill>
                    <a:schemeClr val="bg1"/>
                  </a:solidFill>
                </a:rPr>
                <a:t>Annealing</a:t>
              </a:r>
              <a:r>
                <a:rPr lang="de-DE" sz="3200" dirty="0">
                  <a:solidFill>
                    <a:schemeClr val="bg1"/>
                  </a:solidFill>
                </a:rPr>
                <a:t> Time (20 </a:t>
              </a:r>
              <a:r>
                <a:rPr lang="de-DE" sz="3200" dirty="0" err="1">
                  <a:solidFill>
                    <a:schemeClr val="bg1"/>
                  </a:solidFill>
                </a:rPr>
                <a:t>mu</a:t>
              </a:r>
              <a:r>
                <a:rPr lang="de-DE" sz="3200" dirty="0">
                  <a:solidFill>
                    <a:schemeClr val="bg1"/>
                  </a:solidFill>
                </a:rPr>
                <a:t> s) ausreichend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9DB2E19-D990-C444-99A0-68394EAC1417}"/>
                </a:ext>
              </a:extLst>
            </p:cNvPr>
            <p:cNvCxnSpPr/>
            <p:nvPr/>
          </p:nvCxnSpPr>
          <p:spPr>
            <a:xfrm>
              <a:off x="48935" y="4412313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C5A23FF-336C-C24B-AC27-01FD0A361FDD}"/>
                </a:ext>
              </a:extLst>
            </p:cNvPr>
            <p:cNvCxnSpPr/>
            <p:nvPr/>
          </p:nvCxnSpPr>
          <p:spPr>
            <a:xfrm>
              <a:off x="48935" y="3738861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4B5877-DEA4-9C40-B68F-B8FDAE483DA7}"/>
                </a:ext>
              </a:extLst>
            </p:cNvPr>
            <p:cNvSpPr/>
            <p:nvPr/>
          </p:nvSpPr>
          <p:spPr>
            <a:xfrm>
              <a:off x="48935" y="4359968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B2A55C-F08C-924B-9CB3-B3076A891A78}"/>
                </a:ext>
              </a:extLst>
            </p:cNvPr>
            <p:cNvSpPr/>
            <p:nvPr/>
          </p:nvSpPr>
          <p:spPr>
            <a:xfrm>
              <a:off x="48935" y="3679234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5452EA21-E5D8-C64A-97E1-AEA634DC0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20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0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776B-5622-F642-B24A-2A9CF6F8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Key </a:t>
            </a:r>
            <a:r>
              <a:rPr lang="de-DE" dirty="0" err="1">
                <a:solidFill>
                  <a:schemeClr val="bg1"/>
                </a:solidFill>
              </a:rPr>
              <a:t>Takeaways</a:t>
            </a:r>
            <a:r>
              <a:rPr lang="de-DE" dirty="0">
                <a:solidFill>
                  <a:schemeClr val="bg1"/>
                </a:solidFill>
              </a:rPr>
              <a:t> der D-Wave Parameter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8" name="Graphic 17" descr="Metronome outline">
            <a:extLst>
              <a:ext uri="{FF2B5EF4-FFF2-40B4-BE49-F238E27FC236}">
                <a16:creationId xmlns:a16="http://schemas.microsoft.com/office/drawing/2014/main" id="{BE58061D-38B2-5D4E-8D05-46B8CBDEC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70640" y="3243126"/>
            <a:ext cx="2051664" cy="20516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B39E3-7A02-284D-8074-BE0AD440B4D9}"/>
              </a:ext>
            </a:extLst>
          </p:cNvPr>
          <p:cNvSpPr/>
          <p:nvPr/>
        </p:nvSpPr>
        <p:spPr>
          <a:xfrm>
            <a:off x="1210696" y="2814143"/>
            <a:ext cx="2002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</a:schemeClr>
                </a:solidFill>
              </a:rPr>
              <a:t>Embeddings</a:t>
            </a:r>
            <a:endParaRPr lang="de-DE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A0E5C9-78B5-DA4A-B9E8-2DEB0B5C5E06}"/>
              </a:ext>
            </a:extLst>
          </p:cNvPr>
          <p:cNvSpPr/>
          <p:nvPr/>
        </p:nvSpPr>
        <p:spPr>
          <a:xfrm>
            <a:off x="5320128" y="2814143"/>
            <a:ext cx="2385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Chain </a:t>
            </a:r>
            <a:r>
              <a:rPr lang="de-DE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Strength</a:t>
            </a:r>
            <a:endParaRPr lang="de-DE" sz="28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1BE2C-4E2D-3043-903A-DFC44F0C9C32}"/>
              </a:ext>
            </a:extLst>
          </p:cNvPr>
          <p:cNvSpPr/>
          <p:nvPr/>
        </p:nvSpPr>
        <p:spPr>
          <a:xfrm>
            <a:off x="9429562" y="2814143"/>
            <a:ext cx="2505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Annealing</a:t>
            </a:r>
            <a:r>
              <a:rPr lang="de-DE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Time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6943FB-F240-0547-82CE-C138EC98DD2C}"/>
              </a:ext>
            </a:extLst>
          </p:cNvPr>
          <p:cNvSpPr/>
          <p:nvPr/>
        </p:nvSpPr>
        <p:spPr>
          <a:xfrm>
            <a:off x="13538995" y="2814143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 err="1">
                <a:solidFill>
                  <a:schemeClr val="bg1"/>
                </a:solidFill>
              </a:rPr>
              <a:t>Annealing</a:t>
            </a:r>
            <a:r>
              <a:rPr lang="de-DE" sz="2800" b="1" dirty="0">
                <a:solidFill>
                  <a:schemeClr val="bg1"/>
                </a:solidFill>
              </a:rPr>
              <a:t> Schedule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AB92410-46D1-1146-AF99-F78868C4BD02}"/>
              </a:ext>
            </a:extLst>
          </p:cNvPr>
          <p:cNvSpPr txBox="1">
            <a:spLocks/>
          </p:cNvSpPr>
          <p:nvPr/>
        </p:nvSpPr>
        <p:spPr>
          <a:xfrm>
            <a:off x="-15522758" y="2537053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CEE41F0-3279-A64D-B120-71D4BDE57F5D}"/>
              </a:ext>
            </a:extLst>
          </p:cNvPr>
          <p:cNvSpPr txBox="1">
            <a:spLocks/>
          </p:cNvSpPr>
          <p:nvPr/>
        </p:nvSpPr>
        <p:spPr>
          <a:xfrm>
            <a:off x="-15522758" y="-4432233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45DAC46-FE62-F54B-8E81-24831E045DAD}"/>
              </a:ext>
            </a:extLst>
          </p:cNvPr>
          <p:cNvSpPr txBox="1">
            <a:spLocks/>
          </p:cNvSpPr>
          <p:nvPr/>
        </p:nvSpPr>
        <p:spPr>
          <a:xfrm>
            <a:off x="-15370358" y="-11401519"/>
            <a:ext cx="12243077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D9DA0EC3-2E09-AA44-B49D-B63300C7918F}"/>
              </a:ext>
            </a:extLst>
          </p:cNvPr>
          <p:cNvSpPr>
            <a:spLocks noChangeAspect="1"/>
          </p:cNvSpPr>
          <p:nvPr/>
        </p:nvSpPr>
        <p:spPr>
          <a:xfrm>
            <a:off x="-3127281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72DCBF3F-6282-FC4B-8869-D7411B41BDC4}"/>
              </a:ext>
            </a:extLst>
          </p:cNvPr>
          <p:cNvSpPr>
            <a:spLocks noChangeAspect="1"/>
          </p:cNvSpPr>
          <p:nvPr/>
        </p:nvSpPr>
        <p:spPr>
          <a:xfrm>
            <a:off x="12842931" y="2180648"/>
            <a:ext cx="17676000" cy="190306"/>
          </a:xfrm>
          <a:custGeom>
            <a:avLst/>
            <a:gdLst>
              <a:gd name="T0" fmla="*/ 5760 w 5760"/>
              <a:gd name="T1" fmla="*/ 0 h 62"/>
              <a:gd name="T2" fmla="*/ 996 w 5760"/>
              <a:gd name="T3" fmla="*/ 0 h 62"/>
              <a:gd name="T4" fmla="*/ 945 w 5760"/>
              <a:gd name="T5" fmla="*/ 62 h 62"/>
              <a:gd name="T6" fmla="*/ 888 w 5760"/>
              <a:gd name="T7" fmla="*/ 0 h 62"/>
              <a:gd name="T8" fmla="*/ 0 w 5760"/>
              <a:gd name="T9" fmla="*/ 0 h 62"/>
              <a:gd name="connsiteX0" fmla="*/ 9544 w 9544"/>
              <a:gd name="connsiteY0" fmla="*/ 0 h 10000"/>
              <a:gd name="connsiteX1" fmla="*/ 1273 w 9544"/>
              <a:gd name="connsiteY1" fmla="*/ 0 h 10000"/>
              <a:gd name="connsiteX2" fmla="*/ 1185 w 9544"/>
              <a:gd name="connsiteY2" fmla="*/ 10000 h 10000"/>
              <a:gd name="connsiteX3" fmla="*/ 1086 w 9544"/>
              <a:gd name="connsiteY3" fmla="*/ 0 h 10000"/>
              <a:gd name="connsiteX4" fmla="*/ 0 w 9544"/>
              <a:gd name="connsiteY4" fmla="*/ 0 h 10000"/>
              <a:gd name="connsiteX0" fmla="*/ 10196 w 10196"/>
              <a:gd name="connsiteY0" fmla="*/ 0 h 10000"/>
              <a:gd name="connsiteX1" fmla="*/ 1334 w 10196"/>
              <a:gd name="connsiteY1" fmla="*/ 0 h 10000"/>
              <a:gd name="connsiteX2" fmla="*/ 1242 w 10196"/>
              <a:gd name="connsiteY2" fmla="*/ 10000 h 10000"/>
              <a:gd name="connsiteX3" fmla="*/ 1138 w 10196"/>
              <a:gd name="connsiteY3" fmla="*/ 0 h 10000"/>
              <a:gd name="connsiteX4" fmla="*/ 0 w 10196"/>
              <a:gd name="connsiteY4" fmla="*/ 0 h 10000"/>
              <a:gd name="connsiteX0" fmla="*/ 10341 w 10341"/>
              <a:gd name="connsiteY0" fmla="*/ 0 h 10000"/>
              <a:gd name="connsiteX1" fmla="*/ 1334 w 10341"/>
              <a:gd name="connsiteY1" fmla="*/ 0 h 10000"/>
              <a:gd name="connsiteX2" fmla="*/ 1242 w 10341"/>
              <a:gd name="connsiteY2" fmla="*/ 10000 h 10000"/>
              <a:gd name="connsiteX3" fmla="*/ 1138 w 10341"/>
              <a:gd name="connsiteY3" fmla="*/ 0 h 10000"/>
              <a:gd name="connsiteX4" fmla="*/ 0 w 10341"/>
              <a:gd name="connsiteY4" fmla="*/ 0 h 10000"/>
              <a:gd name="connsiteX0" fmla="*/ 10475 w 10475"/>
              <a:gd name="connsiteY0" fmla="*/ 0 h 10000"/>
              <a:gd name="connsiteX1" fmla="*/ 1334 w 10475"/>
              <a:gd name="connsiteY1" fmla="*/ 0 h 10000"/>
              <a:gd name="connsiteX2" fmla="*/ 1242 w 10475"/>
              <a:gd name="connsiteY2" fmla="*/ 10000 h 10000"/>
              <a:gd name="connsiteX3" fmla="*/ 1138 w 10475"/>
              <a:gd name="connsiteY3" fmla="*/ 0 h 10000"/>
              <a:gd name="connsiteX4" fmla="*/ 0 w 10475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5" h="10000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w="7938" cap="rnd">
            <a:solidFill>
              <a:srgbClr val="0033B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latin typeface="Cambria" panose="02040503050406030204" pitchFamily="18" charset="0"/>
            </a:endParaRPr>
          </a:p>
        </p:txBody>
      </p:sp>
      <p:pic>
        <p:nvPicPr>
          <p:cNvPr id="30" name="Graphic 29" descr="Stopwatch 25% outline">
            <a:extLst>
              <a:ext uri="{FF2B5EF4-FFF2-40B4-BE49-F238E27FC236}">
                <a16:creationId xmlns:a16="http://schemas.microsoft.com/office/drawing/2014/main" id="{5960D795-A7CE-1448-80B4-3A94CBD70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0858" y="3613776"/>
            <a:ext cx="1310366" cy="1310366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242FE428-C064-2C4C-AFF0-D9B16CF6E09B}"/>
              </a:ext>
            </a:extLst>
          </p:cNvPr>
          <p:cNvSpPr/>
          <p:nvPr/>
        </p:nvSpPr>
        <p:spPr>
          <a:xfrm rot="8100000" flipH="1" flipV="1">
            <a:off x="1575603" y="3714935"/>
            <a:ext cx="1098230" cy="110804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6" name="Graphic 35" descr="Link outline">
            <a:extLst>
              <a:ext uri="{FF2B5EF4-FFF2-40B4-BE49-F238E27FC236}">
                <a16:creationId xmlns:a16="http://schemas.microsoft.com/office/drawing/2014/main" id="{C0792A62-E397-B24D-8172-1C315BFB3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213035">
            <a:off x="5509583" y="3590968"/>
            <a:ext cx="1355984" cy="135598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946F8F3-577F-DE4B-BEBE-F3261D356290}"/>
              </a:ext>
            </a:extLst>
          </p:cNvPr>
          <p:cNvGrpSpPr/>
          <p:nvPr/>
        </p:nvGrpSpPr>
        <p:grpSpPr>
          <a:xfrm>
            <a:off x="617220" y="5316270"/>
            <a:ext cx="16299180" cy="3829278"/>
            <a:chOff x="48935" y="3679234"/>
            <a:chExt cx="9037003" cy="783050"/>
          </a:xfrm>
        </p:grpSpPr>
        <p:sp>
          <p:nvSpPr>
            <p:cNvPr id="38" name="Text Placeholder 46">
              <a:extLst>
                <a:ext uri="{FF2B5EF4-FFF2-40B4-BE49-F238E27FC236}">
                  <a16:creationId xmlns:a16="http://schemas.microsoft.com/office/drawing/2014/main" id="{CDC7810C-0F27-A143-B310-8B997CD5CC3C}"/>
                </a:ext>
              </a:extLst>
            </p:cNvPr>
            <p:cNvSpPr txBox="1">
              <a:spLocks/>
            </p:cNvSpPr>
            <p:nvPr/>
          </p:nvSpPr>
          <p:spPr>
            <a:xfrm>
              <a:off x="334784" y="3743276"/>
              <a:ext cx="8475658" cy="652071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bg2"/>
                  </a:solidFill>
                  <a:latin typeface="+mj-lt"/>
                  <a:ea typeface="+mn-ea"/>
                  <a:cs typeface="+mn-cs"/>
                </a:defRPr>
              </a:lvl1pPr>
              <a:lvl2pPr marL="173038" indent="-173038" algn="l" defTabSz="914400" rtl="0" eaLnBrk="1" latinLnBrk="0" hangingPunct="1">
                <a:spcBef>
                  <a:spcPct val="20000"/>
                </a:spcBef>
                <a:buFont typeface="Wingdings" panose="05000000000000000000" pitchFamily="2" charset="2"/>
                <a:buChar char="§"/>
                <a:defRPr sz="10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2pPr>
              <a:lvl3pPr marL="339725" indent="-16668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9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514350" indent="-174625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4pPr>
              <a:lvl5pPr marL="687388" indent="-173038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 err="1">
                  <a:solidFill>
                    <a:schemeClr val="bg1"/>
                  </a:solidFill>
                </a:rPr>
                <a:t>Quench</a:t>
              </a:r>
              <a:r>
                <a:rPr lang="de-DE" sz="3200" dirty="0">
                  <a:solidFill>
                    <a:schemeClr val="bg1"/>
                  </a:solidFill>
                </a:rPr>
                <a:t>, Pause , </a:t>
              </a:r>
              <a:r>
                <a:rPr lang="de-DE" sz="3200" dirty="0" err="1">
                  <a:solidFill>
                    <a:schemeClr val="bg1"/>
                  </a:solidFill>
                </a:rPr>
                <a:t>Quench</a:t>
              </a:r>
              <a:r>
                <a:rPr lang="de-DE" sz="3200" dirty="0">
                  <a:solidFill>
                    <a:schemeClr val="bg1"/>
                  </a:solidFill>
                </a:rPr>
                <a:t> </a:t>
              </a:r>
              <a:r>
                <a:rPr lang="de-DE" sz="3200" dirty="0" err="1">
                  <a:solidFill>
                    <a:schemeClr val="bg1"/>
                  </a:solidFill>
                </a:rPr>
                <a:t>and</a:t>
              </a:r>
              <a:r>
                <a:rPr lang="de-DE" sz="3200" dirty="0">
                  <a:solidFill>
                    <a:schemeClr val="bg1"/>
                  </a:solidFill>
                </a:rPr>
                <a:t> Pause / Reverse </a:t>
              </a:r>
              <a:r>
                <a:rPr lang="de-DE" sz="3200" dirty="0" err="1">
                  <a:solidFill>
                    <a:schemeClr val="bg1"/>
                  </a:solidFill>
                </a:rPr>
                <a:t>Annealing</a:t>
              </a:r>
              <a:r>
                <a:rPr lang="de-DE" sz="3200" dirty="0">
                  <a:solidFill>
                    <a:schemeClr val="bg1"/>
                  </a:solidFill>
                </a:rPr>
                <a:t> (mit jeglichen Parameter Kombinationen)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Mit besten Parametern lediglich den zuvor besten Resultaten angenähert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chemeClr val="bg1"/>
                  </a:solidFill>
                </a:rPr>
                <a:t>Auch Streuung wurde nicht verbessert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B8DCB8-0BED-D04B-9254-740E8971F8B6}"/>
                </a:ext>
              </a:extLst>
            </p:cNvPr>
            <p:cNvCxnSpPr/>
            <p:nvPr/>
          </p:nvCxnSpPr>
          <p:spPr>
            <a:xfrm>
              <a:off x="48935" y="4412313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4A22488-DE22-5D47-9158-96509F14F314}"/>
                </a:ext>
              </a:extLst>
            </p:cNvPr>
            <p:cNvCxnSpPr/>
            <p:nvPr/>
          </p:nvCxnSpPr>
          <p:spPr>
            <a:xfrm>
              <a:off x="48935" y="3738861"/>
              <a:ext cx="903700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B5E747-EBD0-E941-9104-D636680E99D8}"/>
                </a:ext>
              </a:extLst>
            </p:cNvPr>
            <p:cNvSpPr/>
            <p:nvPr/>
          </p:nvSpPr>
          <p:spPr>
            <a:xfrm>
              <a:off x="48935" y="4359968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63255CE-EB82-764E-A3A1-1648F920BDD1}"/>
                </a:ext>
              </a:extLst>
            </p:cNvPr>
            <p:cNvSpPr/>
            <p:nvPr/>
          </p:nvSpPr>
          <p:spPr>
            <a:xfrm>
              <a:off x="48935" y="3679234"/>
              <a:ext cx="9037003" cy="102316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alpha val="0"/>
                  </a:sysClr>
                </a:gs>
                <a:gs pos="100000">
                  <a:sysClr val="window" lastClr="FFFFFF"/>
                </a:gs>
              </a:gsLst>
              <a:path path="circle">
                <a:fillToRect l="100000" t="100000"/>
              </a:path>
              <a:tileRect r="-100000" b="-100000"/>
            </a:gradFill>
            <a:ln w="25400" cap="flat" cmpd="sng" algn="ctr">
              <a:noFill/>
              <a:prstDash val="solid"/>
            </a:ln>
            <a:effectLst/>
          </p:spPr>
          <p:txBody>
            <a:bodyPr numCol="1" rtlCol="0" anchor="ctr"/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de-DE" sz="32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ED28B474-F40B-B341-AB19-F7A5C42F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21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5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628C-FB72-2A47-9AD5-2B57DB24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33" y="475182"/>
            <a:ext cx="15188744" cy="164905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Hybrider Ansatz mit </a:t>
            </a:r>
            <a:r>
              <a:rPr lang="de-DE" dirty="0" err="1">
                <a:solidFill>
                  <a:schemeClr val="bg1"/>
                </a:solidFill>
              </a:rPr>
              <a:t>Leap</a:t>
            </a:r>
            <a:r>
              <a:rPr lang="de-DE" dirty="0">
                <a:solidFill>
                  <a:schemeClr val="bg1"/>
                </a:solidFill>
              </a:rPr>
              <a:t> und </a:t>
            </a:r>
            <a:r>
              <a:rPr lang="de-DE" dirty="0" err="1">
                <a:solidFill>
                  <a:schemeClr val="bg1"/>
                </a:solidFill>
              </a:rPr>
              <a:t>QBSolv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8545C0-7751-CC49-82D5-0FC893312114}"/>
              </a:ext>
            </a:extLst>
          </p:cNvPr>
          <p:cNvSpPr txBox="1"/>
          <p:nvPr/>
        </p:nvSpPr>
        <p:spPr>
          <a:xfrm>
            <a:off x="11383623" y="4189571"/>
            <a:ext cx="5360051" cy="3416320"/>
          </a:xfrm>
          <a:prstGeom prst="rect">
            <a:avLst/>
          </a:prstGeom>
          <a:noFill/>
          <a:effectLst>
            <a:outerShdw blurRad="50800" dist="50800" dir="5400000" sx="20000" sy="2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bg1"/>
                </a:solidFill>
              </a:rPr>
              <a:t>Jedes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Jobset</a:t>
            </a:r>
            <a:r>
              <a:rPr lang="de-DE" sz="2400" dirty="0">
                <a:solidFill>
                  <a:schemeClr val="bg1"/>
                </a:solidFill>
              </a:rPr>
              <a:t> konnte mit D-Wave </a:t>
            </a:r>
            <a:r>
              <a:rPr lang="de-DE" sz="2400" dirty="0" err="1">
                <a:solidFill>
                  <a:schemeClr val="bg1"/>
                </a:solidFill>
              </a:rPr>
              <a:t>Leap</a:t>
            </a:r>
            <a:r>
              <a:rPr lang="de-DE" sz="2400" dirty="0">
                <a:solidFill>
                  <a:schemeClr val="bg1"/>
                </a:solidFill>
              </a:rPr>
              <a:t> gelöst und verifiziert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Jedoch kaum Informationen über den/die verwendeten </a:t>
            </a:r>
            <a:r>
              <a:rPr lang="de-DE" sz="2400" dirty="0" err="1">
                <a:solidFill>
                  <a:schemeClr val="bg1"/>
                </a:solidFill>
              </a:rPr>
              <a:t>Decomposer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QBSolv</a:t>
            </a:r>
            <a:r>
              <a:rPr lang="de-DE" sz="2400" dirty="0">
                <a:solidFill>
                  <a:schemeClr val="bg1"/>
                </a:solidFill>
              </a:rPr>
              <a:t> konnte </a:t>
            </a:r>
            <a:r>
              <a:rPr lang="de-DE" sz="2400" b="1" dirty="0">
                <a:solidFill>
                  <a:schemeClr val="bg1"/>
                </a:solidFill>
              </a:rPr>
              <a:t>jedes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JobSet</a:t>
            </a:r>
            <a:r>
              <a:rPr lang="de-DE" sz="2400" dirty="0">
                <a:solidFill>
                  <a:schemeClr val="bg1"/>
                </a:solidFill>
              </a:rPr>
              <a:t> lösen, aber die BKS (%) sinken mit zunehmender Komplexität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8E105-518A-394B-BE8F-C0796755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17502" y="8699429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22</a:t>
            </a:fld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1033" name="Gruppieren 1032">
            <a:extLst>
              <a:ext uri="{FF2B5EF4-FFF2-40B4-BE49-F238E27FC236}">
                <a16:creationId xmlns:a16="http://schemas.microsoft.com/office/drawing/2014/main" id="{5542E3AC-C0FD-4D7E-A38C-AD3827A3F226}"/>
              </a:ext>
            </a:extLst>
          </p:cNvPr>
          <p:cNvGrpSpPr/>
          <p:nvPr/>
        </p:nvGrpSpPr>
        <p:grpSpPr>
          <a:xfrm>
            <a:off x="581891" y="2259594"/>
            <a:ext cx="10346800" cy="6214518"/>
            <a:chOff x="581891" y="2259594"/>
            <a:chExt cx="10346800" cy="6214518"/>
          </a:xfrm>
        </p:grpSpPr>
        <p:pic>
          <p:nvPicPr>
            <p:cNvPr id="1026" name="Picture 2" descr="matrix kostenlos Icon">
              <a:extLst>
                <a:ext uri="{FF2B5EF4-FFF2-40B4-BE49-F238E27FC236}">
                  <a16:creationId xmlns:a16="http://schemas.microsoft.com/office/drawing/2014/main" id="{6CF078AE-EAC4-43D3-8143-081B564F9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8173" y="2259594"/>
              <a:ext cx="1041462" cy="1175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38D7BD7B-144F-4990-A145-B398C150CB2E}"/>
                </a:ext>
              </a:extLst>
            </p:cNvPr>
            <p:cNvSpPr/>
            <p:nvPr/>
          </p:nvSpPr>
          <p:spPr>
            <a:xfrm>
              <a:off x="581891" y="4253350"/>
              <a:ext cx="10346800" cy="4220762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76B4953-A8CA-4939-998B-26A4B6353D8F}"/>
                </a:ext>
              </a:extLst>
            </p:cNvPr>
            <p:cNvSpPr/>
            <p:nvPr/>
          </p:nvSpPr>
          <p:spPr>
            <a:xfrm>
              <a:off x="3493609" y="4629117"/>
              <a:ext cx="4605250" cy="9543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33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latin typeface="+mj-lt"/>
                </a:rPr>
                <a:t>Classical computing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779A8B7-D148-4EA5-98B7-A629C6DD66C7}"/>
                </a:ext>
              </a:extLst>
            </p:cNvPr>
            <p:cNvSpPr/>
            <p:nvPr/>
          </p:nvSpPr>
          <p:spPr>
            <a:xfrm>
              <a:off x="3468397" y="6651493"/>
              <a:ext cx="4605250" cy="9543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33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6CEE2791-2B10-4ACC-96C3-9A539C5687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43185" y="5106316"/>
              <a:ext cx="25212" cy="2022376"/>
            </a:xfrm>
            <a:prstGeom prst="bentConnector3">
              <a:avLst>
                <a:gd name="adj1" fmla="val 1738139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C8046B02-46C2-4CDD-A991-35D96BBC662F}"/>
                </a:ext>
              </a:extLst>
            </p:cNvPr>
            <p:cNvCxnSpPr>
              <a:cxnSpLocks/>
              <a:stCxn id="5" idx="3"/>
              <a:endCxn id="10" idx="3"/>
            </p:cNvCxnSpPr>
            <p:nvPr/>
          </p:nvCxnSpPr>
          <p:spPr>
            <a:xfrm flipH="1">
              <a:off x="8073647" y="5106316"/>
              <a:ext cx="25212" cy="2022376"/>
            </a:xfrm>
            <a:prstGeom prst="bentConnector3">
              <a:avLst>
                <a:gd name="adj1" fmla="val -1716146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30" name="Picture 6" descr="Venture Round - D-Wave Systems - 2013-04-09 - Crunchbase Funding Round  Profile">
              <a:extLst>
                <a:ext uri="{FF2B5EF4-FFF2-40B4-BE49-F238E27FC236}">
                  <a16:creationId xmlns:a16="http://schemas.microsoft.com/office/drawing/2014/main" id="{BA736FA1-CCFE-43D0-A8CD-3B4569059B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19" b="46159"/>
            <a:stretch/>
          </p:blipFill>
          <p:spPr bwMode="auto">
            <a:xfrm>
              <a:off x="3954836" y="6584825"/>
              <a:ext cx="3604239" cy="867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Structure free icon">
              <a:extLst>
                <a:ext uri="{FF2B5EF4-FFF2-40B4-BE49-F238E27FC236}">
                  <a16:creationId xmlns:a16="http://schemas.microsoft.com/office/drawing/2014/main" id="{4CBF2189-F40F-492F-8432-78A07FC2F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8173" y="5583515"/>
              <a:ext cx="1041462" cy="1175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C2F9624B-473F-4263-928F-5AA3CA7A2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0391" y="5583515"/>
              <a:ext cx="1069352" cy="1206826"/>
            </a:xfrm>
            <a:prstGeom prst="rect">
              <a:avLst/>
            </a:prstGeom>
            <a:effectLst>
              <a:outerShdw blurRad="50800" sx="13000" sy="13000" algn="ctr" rotWithShape="0">
                <a:schemeClr val="accent1"/>
              </a:outerShdw>
            </a:effectLst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55679CB-B5E0-450E-8F73-5423359A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9609" y="2299806"/>
              <a:ext cx="1041462" cy="1031230"/>
            </a:xfrm>
            <a:prstGeom prst="rect">
              <a:avLst/>
            </a:prstGeom>
          </p:spPr>
        </p:pic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734D9349-19A0-49DF-959C-2396F90E32A7}"/>
                </a:ext>
              </a:extLst>
            </p:cNvPr>
            <p:cNvCxnSpPr>
              <a:cxnSpLocks/>
            </p:cNvCxnSpPr>
            <p:nvPr/>
          </p:nvCxnSpPr>
          <p:spPr>
            <a:xfrm>
              <a:off x="2043692" y="3908653"/>
              <a:ext cx="25213" cy="1548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3AFC784D-CDF7-461D-8691-B251C1D3396C}"/>
                </a:ext>
              </a:extLst>
            </p:cNvPr>
            <p:cNvCxnSpPr>
              <a:cxnSpLocks/>
            </p:cNvCxnSpPr>
            <p:nvPr/>
          </p:nvCxnSpPr>
          <p:spPr>
            <a:xfrm>
              <a:off x="2550841" y="6106104"/>
              <a:ext cx="477032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1B676051-A1B7-4FA0-AD6A-E50344DE0006}"/>
                </a:ext>
              </a:extLst>
            </p:cNvPr>
            <p:cNvCxnSpPr/>
            <p:nvPr/>
          </p:nvCxnSpPr>
          <p:spPr>
            <a:xfrm>
              <a:off x="8509889" y="6106104"/>
              <a:ext cx="68538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08DA4D8E-13EF-4FBD-A0A8-4DC731B1E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9765" y="3890423"/>
              <a:ext cx="0" cy="1693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4" name="TextBox 6">
            <a:extLst>
              <a:ext uri="{FF2B5EF4-FFF2-40B4-BE49-F238E27FC236}">
                <a16:creationId xmlns:a16="http://schemas.microsoft.com/office/drawing/2014/main" id="{B1B69A2E-EF8C-4DBB-A9F0-9B509F4707B1}"/>
              </a:ext>
            </a:extLst>
          </p:cNvPr>
          <p:cNvSpPr txBox="1"/>
          <p:nvPr/>
        </p:nvSpPr>
        <p:spPr>
          <a:xfrm>
            <a:off x="11406608" y="3409927"/>
            <a:ext cx="6305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0033BA"/>
                </a:solidFill>
              </a:rPr>
              <a:t>Kommentare</a:t>
            </a:r>
          </a:p>
        </p:txBody>
      </p:sp>
      <p:sp>
        <p:nvSpPr>
          <p:cNvPr id="1034" name="Textfeld 1033">
            <a:extLst>
              <a:ext uri="{FF2B5EF4-FFF2-40B4-BE49-F238E27FC236}">
                <a16:creationId xmlns:a16="http://schemas.microsoft.com/office/drawing/2014/main" id="{15D90F78-DBB1-480D-B84A-8DC2CA16AEE1}"/>
              </a:ext>
            </a:extLst>
          </p:cNvPr>
          <p:cNvSpPr txBox="1"/>
          <p:nvPr/>
        </p:nvSpPr>
        <p:spPr>
          <a:xfrm>
            <a:off x="909857" y="6851931"/>
            <a:ext cx="2130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Dekomposition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4112C961-2121-4DBF-BB14-1132CC4A6819}"/>
              </a:ext>
            </a:extLst>
          </p:cNvPr>
          <p:cNvSpPr txBox="1"/>
          <p:nvPr/>
        </p:nvSpPr>
        <p:spPr>
          <a:xfrm>
            <a:off x="1062257" y="3428758"/>
            <a:ext cx="2126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QUBO Problem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5880027-7553-459D-864F-AEE62A6813F3}"/>
              </a:ext>
            </a:extLst>
          </p:cNvPr>
          <p:cNvSpPr txBox="1"/>
          <p:nvPr/>
        </p:nvSpPr>
        <p:spPr>
          <a:xfrm>
            <a:off x="8526085" y="6773498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Hybride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Lösung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1D3BAD07-7934-49CF-A673-B00F50846BF0}"/>
              </a:ext>
            </a:extLst>
          </p:cNvPr>
          <p:cNvSpPr txBox="1"/>
          <p:nvPr/>
        </p:nvSpPr>
        <p:spPr>
          <a:xfrm>
            <a:off x="8946560" y="3383458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</a:rPr>
              <a:t>Lösung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6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628C-FB72-2A47-9AD5-2B57DB24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Hybrider Ansatz mit </a:t>
            </a:r>
            <a:r>
              <a:rPr lang="de-DE" dirty="0" err="1">
                <a:solidFill>
                  <a:schemeClr val="bg1"/>
                </a:solidFill>
              </a:rPr>
              <a:t>Leap</a:t>
            </a:r>
            <a:r>
              <a:rPr lang="de-DE" dirty="0">
                <a:solidFill>
                  <a:schemeClr val="bg1"/>
                </a:solidFill>
              </a:rPr>
              <a:t> und </a:t>
            </a:r>
            <a:r>
              <a:rPr lang="de-DE" dirty="0" err="1">
                <a:solidFill>
                  <a:schemeClr val="bg1"/>
                </a:solidFill>
              </a:rPr>
              <a:t>QBSolv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8545C0-7751-CC49-82D5-0FC893312114}"/>
              </a:ext>
            </a:extLst>
          </p:cNvPr>
          <p:cNvSpPr txBox="1"/>
          <p:nvPr/>
        </p:nvSpPr>
        <p:spPr>
          <a:xfrm>
            <a:off x="10094259" y="3257966"/>
            <a:ext cx="63051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Jedes </a:t>
            </a:r>
            <a:r>
              <a:rPr lang="de-DE" sz="2400" dirty="0" err="1">
                <a:solidFill>
                  <a:schemeClr val="bg1"/>
                </a:solidFill>
              </a:rPr>
              <a:t>Jobset</a:t>
            </a:r>
            <a:r>
              <a:rPr lang="de-DE" sz="2400" dirty="0">
                <a:solidFill>
                  <a:schemeClr val="bg1"/>
                </a:solidFill>
              </a:rPr>
              <a:t> konnte mit D-Wave </a:t>
            </a:r>
            <a:r>
              <a:rPr lang="de-DE" sz="2400" dirty="0" err="1">
                <a:solidFill>
                  <a:schemeClr val="bg1"/>
                </a:solidFill>
              </a:rPr>
              <a:t>Leap</a:t>
            </a:r>
            <a:r>
              <a:rPr lang="de-DE" sz="2400" dirty="0">
                <a:solidFill>
                  <a:schemeClr val="bg1"/>
                </a:solidFill>
              </a:rPr>
              <a:t> gelöst und verifiziert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Jedoch kaum Informationen über den/die verwendeten </a:t>
            </a:r>
            <a:r>
              <a:rPr lang="de-DE" sz="2400" dirty="0" err="1">
                <a:solidFill>
                  <a:schemeClr val="bg1"/>
                </a:solidFill>
              </a:rPr>
              <a:t>Decomposer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Qbsolv</a:t>
            </a:r>
            <a:r>
              <a:rPr lang="de-DE" sz="2400" dirty="0">
                <a:solidFill>
                  <a:schemeClr val="bg1"/>
                </a:solidFill>
              </a:rPr>
              <a:t> konnte jedes </a:t>
            </a:r>
            <a:r>
              <a:rPr lang="de-DE" sz="2400" dirty="0" err="1">
                <a:solidFill>
                  <a:schemeClr val="bg1"/>
                </a:solidFill>
              </a:rPr>
              <a:t>JobSet</a:t>
            </a:r>
            <a:r>
              <a:rPr lang="de-DE" sz="2400" dirty="0">
                <a:solidFill>
                  <a:schemeClr val="bg1"/>
                </a:solidFill>
              </a:rPr>
              <a:t> lösen, aber die BKS (%) sinken mit zunehmender Komplexität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Außerdem ist </a:t>
            </a:r>
            <a:r>
              <a:rPr lang="de-DE" sz="2400" dirty="0" err="1">
                <a:solidFill>
                  <a:schemeClr val="bg1"/>
                </a:solidFill>
              </a:rPr>
              <a:t>Qbsolv</a:t>
            </a:r>
            <a:r>
              <a:rPr lang="de-DE" sz="2400" dirty="0">
                <a:solidFill>
                  <a:schemeClr val="bg1"/>
                </a:solidFill>
              </a:rPr>
              <a:t> als </a:t>
            </a:r>
            <a:r>
              <a:rPr lang="de-DE" sz="2400" dirty="0" err="1">
                <a:solidFill>
                  <a:schemeClr val="bg1"/>
                </a:solidFill>
              </a:rPr>
              <a:t>Decomposer</a:t>
            </a:r>
            <a:r>
              <a:rPr lang="de-DE" sz="2400" dirty="0">
                <a:solidFill>
                  <a:schemeClr val="bg1"/>
                </a:solidFill>
              </a:rPr>
              <a:t> mit der Sub-QUBO Größe abhängig von der Struktur des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Hier: Set A </a:t>
            </a:r>
            <a:r>
              <a:rPr lang="de-DE" sz="2400" dirty="0" err="1">
                <a:solidFill>
                  <a:schemeClr val="bg1"/>
                </a:solidFill>
              </a:rPr>
              <a:t>vs</a:t>
            </a:r>
            <a:r>
              <a:rPr lang="de-DE" sz="2400" dirty="0">
                <a:solidFill>
                  <a:schemeClr val="bg1"/>
                </a:solidFill>
              </a:rPr>
              <a:t> Set B hat merkbar unterschiedliche Ergebnisse in Abhängigkeit der Sub QUBO Größe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Set A hat einen sehr langen Paint Job der sich schlecht in kleinere Sub-Probleme unterteilen lässt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9C50F-5467-D347-8702-F4E541F93ACC}"/>
              </a:ext>
            </a:extLst>
          </p:cNvPr>
          <p:cNvSpPr txBox="1"/>
          <p:nvPr/>
        </p:nvSpPr>
        <p:spPr>
          <a:xfrm>
            <a:off x="10094259" y="2665370"/>
            <a:ext cx="6305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33BA"/>
                </a:solidFill>
              </a:rPr>
              <a:t>Kommentare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1081B-0200-074A-8D87-EAEC7EC3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8" y="1946880"/>
            <a:ext cx="9456306" cy="70922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8E105-518A-394B-BE8F-C0796755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23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894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B811-6B83-F341-88E7-99001A2B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Quantum Gate Model - Struktur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6035-3466-B443-B294-8778468C2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176" y="6922623"/>
            <a:ext cx="15188744" cy="2786175"/>
          </a:xfrm>
        </p:spPr>
        <p:txBody>
          <a:bodyPr>
            <a:normAutofit/>
          </a:bodyPr>
          <a:lstStyle/>
          <a:p>
            <a:r>
              <a:rPr lang="de-DE" sz="2800" dirty="0" err="1">
                <a:solidFill>
                  <a:schemeClr val="bg1"/>
                </a:solidFill>
              </a:rPr>
              <a:t>Qubo</a:t>
            </a:r>
            <a:r>
              <a:rPr lang="de-DE" sz="2800" dirty="0">
                <a:solidFill>
                  <a:schemeClr val="bg1"/>
                </a:solidFill>
              </a:rPr>
              <a:t> -&gt; </a:t>
            </a:r>
            <a:r>
              <a:rPr lang="de-DE" sz="2800" dirty="0" err="1">
                <a:solidFill>
                  <a:schemeClr val="bg1"/>
                </a:solidFill>
              </a:rPr>
              <a:t>Qubo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Dict</a:t>
            </a:r>
            <a:r>
              <a:rPr lang="de-DE" sz="2800" dirty="0">
                <a:solidFill>
                  <a:schemeClr val="bg1"/>
                </a:solidFill>
              </a:rPr>
              <a:t> -&gt; Ising -&gt; </a:t>
            </a:r>
            <a:r>
              <a:rPr lang="de-DE" sz="2800" dirty="0" err="1">
                <a:solidFill>
                  <a:schemeClr val="bg1"/>
                </a:solidFill>
              </a:rPr>
              <a:t>lin</a:t>
            </a:r>
            <a:r>
              <a:rPr lang="de-DE" sz="2800" dirty="0">
                <a:solidFill>
                  <a:schemeClr val="bg1"/>
                </a:solidFill>
              </a:rPr>
              <a:t> und </a:t>
            </a:r>
            <a:r>
              <a:rPr lang="de-DE" sz="2800" dirty="0" err="1">
                <a:solidFill>
                  <a:schemeClr val="bg1"/>
                </a:solidFill>
              </a:rPr>
              <a:t>quad</a:t>
            </a:r>
            <a:r>
              <a:rPr lang="de-DE" sz="2800" dirty="0">
                <a:solidFill>
                  <a:schemeClr val="bg1"/>
                </a:solidFill>
              </a:rPr>
              <a:t> Teil -&gt; jeweils mit Pauli Gates versehen -&gt; Kosten- und Mixer-</a:t>
            </a:r>
            <a:r>
              <a:rPr lang="de-DE" sz="2800" dirty="0" err="1">
                <a:solidFill>
                  <a:schemeClr val="bg1"/>
                </a:solidFill>
              </a:rPr>
              <a:t>Ham</a:t>
            </a:r>
            <a:r>
              <a:rPr lang="de-DE" sz="2800" dirty="0">
                <a:solidFill>
                  <a:schemeClr val="bg1"/>
                </a:solidFill>
              </a:rPr>
              <a:t>. erstellen -&gt; </a:t>
            </a:r>
            <a:r>
              <a:rPr lang="de-DE" sz="2800" dirty="0" err="1">
                <a:solidFill>
                  <a:schemeClr val="bg1"/>
                </a:solidFill>
              </a:rPr>
              <a:t>optimizer</a:t>
            </a:r>
            <a:r>
              <a:rPr lang="de-DE" sz="2800" dirty="0">
                <a:solidFill>
                  <a:schemeClr val="bg1"/>
                </a:solidFill>
              </a:rPr>
              <a:t> wählen -&gt; (</a:t>
            </a:r>
            <a:r>
              <a:rPr lang="de-DE" sz="2800" dirty="0" err="1">
                <a:solidFill>
                  <a:schemeClr val="bg1"/>
                </a:solidFill>
              </a:rPr>
              <a:t>pennylane</a:t>
            </a:r>
            <a:r>
              <a:rPr lang="de-DE" sz="2800" dirty="0">
                <a:solidFill>
                  <a:schemeClr val="bg1"/>
                </a:solidFill>
              </a:rPr>
              <a:t>) </a:t>
            </a:r>
            <a:r>
              <a:rPr lang="de-DE" sz="2800" dirty="0" err="1">
                <a:solidFill>
                  <a:schemeClr val="bg1"/>
                </a:solidFill>
              </a:rPr>
              <a:t>Expvalcost</a:t>
            </a:r>
            <a:r>
              <a:rPr lang="de-DE" sz="2800" dirty="0">
                <a:solidFill>
                  <a:schemeClr val="bg1"/>
                </a:solidFill>
              </a:rPr>
              <a:t> -&gt; (</a:t>
            </a:r>
            <a:r>
              <a:rPr lang="de-DE" sz="2800" dirty="0" err="1">
                <a:solidFill>
                  <a:schemeClr val="bg1"/>
                </a:solidFill>
              </a:rPr>
              <a:t>beta</a:t>
            </a:r>
            <a:r>
              <a:rPr lang="de-DE" sz="2800" dirty="0">
                <a:solidFill>
                  <a:schemeClr val="bg1"/>
                </a:solidFill>
              </a:rPr>
              <a:t>, </a:t>
            </a:r>
            <a:r>
              <a:rPr lang="de-DE" sz="2800" dirty="0" err="1">
                <a:solidFill>
                  <a:schemeClr val="bg1"/>
                </a:solidFill>
              </a:rPr>
              <a:t>gamma</a:t>
            </a:r>
            <a:r>
              <a:rPr lang="de-DE" sz="2800" dirty="0">
                <a:solidFill>
                  <a:schemeClr val="bg1"/>
                </a:solidFill>
              </a:rPr>
              <a:t> (vor-)optimieren -&gt;) Circuit erstellen -&gt; Ergebniswahrscheinlichkeiten für alle Belegungen herauslesen</a:t>
            </a:r>
          </a:p>
          <a:p>
            <a:pPr lvl="1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5920B50-17DE-984E-BC46-78AB1FC3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24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41C705A-CC50-40B2-A688-5B8FC2CC9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26" y="4154198"/>
            <a:ext cx="930660" cy="930660"/>
          </a:xfrm>
          <a:prstGeom prst="rect">
            <a:avLst/>
          </a:prstGeom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2CB9AE7-F6F4-434B-B243-054C18529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92" y="4154892"/>
            <a:ext cx="930660" cy="930660"/>
          </a:xfrm>
          <a:prstGeom prst="rect">
            <a:avLst/>
          </a:prstGeom>
        </p:spPr>
      </p:pic>
      <p:pic>
        <p:nvPicPr>
          <p:cNvPr id="22" name="Grafik 21" descr="Ein Bild, das Küchengeräte, Licht enthält.&#10;&#10;Automatisch generierte Beschreibung">
            <a:extLst>
              <a:ext uri="{FF2B5EF4-FFF2-40B4-BE49-F238E27FC236}">
                <a16:creationId xmlns:a16="http://schemas.microsoft.com/office/drawing/2014/main" id="{4F56372E-57FF-4F4D-8AF4-617AAC1DB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555" y="3237706"/>
            <a:ext cx="930660" cy="93066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1F4763F-6AD0-474C-BFBF-54FC98982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739" y="4141419"/>
            <a:ext cx="930660" cy="93066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F7555C3-4215-4F84-902B-D5FDD4ED5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561" y="4141419"/>
            <a:ext cx="930660" cy="93066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18F88B4-801D-4711-9027-1F44132BA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9573" y="4144649"/>
            <a:ext cx="930660" cy="930660"/>
          </a:xfrm>
          <a:prstGeom prst="rect">
            <a:avLst/>
          </a:prstGeom>
        </p:spPr>
      </p:pic>
      <p:pic>
        <p:nvPicPr>
          <p:cNvPr id="29" name="Grafik 28" descr="Ein Bild, das Küchengeräte, Licht enthält.&#10;&#10;Automatisch generierte Beschreibung">
            <a:extLst>
              <a:ext uri="{FF2B5EF4-FFF2-40B4-BE49-F238E27FC236}">
                <a16:creationId xmlns:a16="http://schemas.microsoft.com/office/drawing/2014/main" id="{D982CC59-4B5B-4E3E-9A59-478594205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555" y="5099026"/>
            <a:ext cx="930660" cy="930660"/>
          </a:xfrm>
          <a:prstGeom prst="rect">
            <a:avLst/>
          </a:prstGeom>
        </p:spPr>
      </p:pic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AA561695-A185-40AE-81EB-7BDA81EC7A7E}"/>
              </a:ext>
            </a:extLst>
          </p:cNvPr>
          <p:cNvCxnSpPr>
            <a:cxnSpLocks/>
            <a:stCxn id="74" idx="3"/>
            <a:endCxn id="29" idx="1"/>
          </p:cNvCxnSpPr>
          <p:nvPr/>
        </p:nvCxnSpPr>
        <p:spPr>
          <a:xfrm>
            <a:off x="6168962" y="4625127"/>
            <a:ext cx="588593" cy="9392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Verbinder: gewinkelt 36">
            <a:extLst>
              <a:ext uri="{FF2B5EF4-FFF2-40B4-BE49-F238E27FC236}">
                <a16:creationId xmlns:a16="http://schemas.microsoft.com/office/drawing/2014/main" id="{61068B8D-56C0-4720-BF2F-86AAEFB11F9F}"/>
              </a:ext>
            </a:extLst>
          </p:cNvPr>
          <p:cNvCxnSpPr>
            <a:cxnSpLocks/>
            <a:stCxn id="74" idx="3"/>
            <a:endCxn id="22" idx="1"/>
          </p:cNvCxnSpPr>
          <p:nvPr/>
        </p:nvCxnSpPr>
        <p:spPr>
          <a:xfrm flipV="1">
            <a:off x="6168962" y="3703036"/>
            <a:ext cx="588593" cy="9220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Verbinder: gewinkelt 38">
            <a:extLst>
              <a:ext uri="{FF2B5EF4-FFF2-40B4-BE49-F238E27FC236}">
                <a16:creationId xmlns:a16="http://schemas.microsoft.com/office/drawing/2014/main" id="{0B3B55A5-6DFC-4FF5-8594-E15170A00832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7688215" y="3703036"/>
            <a:ext cx="651524" cy="9037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852B9CE5-271F-4D76-95C7-31B4AB1D81AF}"/>
              </a:ext>
            </a:extLst>
          </p:cNvPr>
          <p:cNvCxnSpPr>
            <a:stCxn id="29" idx="3"/>
            <a:endCxn id="24" idx="1"/>
          </p:cNvCxnSpPr>
          <p:nvPr/>
        </p:nvCxnSpPr>
        <p:spPr>
          <a:xfrm flipV="1">
            <a:off x="7688215" y="4606749"/>
            <a:ext cx="651524" cy="9576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AAB6BFFF-B2EF-4A6F-8DB2-95C812DF1420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>
            <a:off x="9270399" y="4606749"/>
            <a:ext cx="400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B3ECC891-5EED-4332-BBCE-E3CADAF17507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>
            <a:off x="10601221" y="4606749"/>
            <a:ext cx="728352" cy="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F5BB310-5825-403E-B569-1832CEDE020B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3540886" y="4619528"/>
            <a:ext cx="368206" cy="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D49DB69A-41D4-4954-86EF-74E0ADAB9903}"/>
              </a:ext>
            </a:extLst>
          </p:cNvPr>
          <p:cNvSpPr txBox="1"/>
          <p:nvPr/>
        </p:nvSpPr>
        <p:spPr>
          <a:xfrm>
            <a:off x="2312798" y="5126892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QUBO-Matrix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0918A099-3E30-4646-8BA1-78CAC5259924}"/>
              </a:ext>
            </a:extLst>
          </p:cNvPr>
          <p:cNvSpPr txBox="1"/>
          <p:nvPr/>
        </p:nvSpPr>
        <p:spPr>
          <a:xfrm>
            <a:off x="3736780" y="5127991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QUBO-</a:t>
            </a:r>
            <a:r>
              <a:rPr lang="de-DE" dirty="0" err="1">
                <a:solidFill>
                  <a:schemeClr val="bg1"/>
                </a:solidFill>
              </a:rPr>
              <a:t>Dict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{{0, 1} = 1,..}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238E13D0-6E28-4B31-9640-BFB2D32010E6}"/>
              </a:ext>
            </a:extLst>
          </p:cNvPr>
          <p:cNvSpPr txBox="1"/>
          <p:nvPr/>
        </p:nvSpPr>
        <p:spPr>
          <a:xfrm>
            <a:off x="6619996" y="2843189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Linear </a:t>
            </a:r>
            <a:r>
              <a:rPr lang="de-DE" dirty="0" err="1">
                <a:solidFill>
                  <a:schemeClr val="bg1"/>
                </a:solidFill>
              </a:rPr>
              <a:t>part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84CC0599-F5ED-4068-8EDB-BC789B267D8D}"/>
              </a:ext>
            </a:extLst>
          </p:cNvPr>
          <p:cNvSpPr txBox="1"/>
          <p:nvPr/>
        </p:nvSpPr>
        <p:spPr>
          <a:xfrm>
            <a:off x="6448698" y="6068721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Quadratic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part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4" name="Grafik 73" descr="Ein Bild, das Küchengeräte, Licht enthält.&#10;&#10;Automatisch generierte Beschreibung">
            <a:extLst>
              <a:ext uri="{FF2B5EF4-FFF2-40B4-BE49-F238E27FC236}">
                <a16:creationId xmlns:a16="http://schemas.microsoft.com/office/drawing/2014/main" id="{F37BDDCB-3B31-4B98-A9C0-38BE395AD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302" y="4159797"/>
            <a:ext cx="930660" cy="930660"/>
          </a:xfrm>
          <a:prstGeom prst="rect">
            <a:avLst/>
          </a:prstGeom>
        </p:spPr>
      </p:pic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4B7A6491-2F88-4FBE-BBEE-AF8FE628AA12}"/>
              </a:ext>
            </a:extLst>
          </p:cNvPr>
          <p:cNvCxnSpPr>
            <a:stCxn id="20" idx="3"/>
            <a:endCxn id="74" idx="1"/>
          </p:cNvCxnSpPr>
          <p:nvPr/>
        </p:nvCxnSpPr>
        <p:spPr>
          <a:xfrm>
            <a:off x="4839752" y="4620222"/>
            <a:ext cx="398550" cy="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feld 98">
            <a:extLst>
              <a:ext uri="{FF2B5EF4-FFF2-40B4-BE49-F238E27FC236}">
                <a16:creationId xmlns:a16="http://schemas.microsoft.com/office/drawing/2014/main" id="{54DE62A6-C237-4BB2-B5F4-F1413B014E04}"/>
              </a:ext>
            </a:extLst>
          </p:cNvPr>
          <p:cNvSpPr txBox="1"/>
          <p:nvPr/>
        </p:nvSpPr>
        <p:spPr>
          <a:xfrm>
            <a:off x="5052909" y="5126892"/>
            <a:ext cx="13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Ising-Matrix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080975AC-3911-4058-90D6-6E1FE2FBE5D0}"/>
              </a:ext>
            </a:extLst>
          </p:cNvPr>
          <p:cNvSpPr txBox="1"/>
          <p:nvPr/>
        </p:nvSpPr>
        <p:spPr>
          <a:xfrm>
            <a:off x="7907233" y="5122486"/>
            <a:ext cx="1795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Pauli-Gate</a:t>
            </a: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Infused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 err="1">
                <a:solidFill>
                  <a:schemeClr val="bg1"/>
                </a:solidFill>
              </a:rPr>
              <a:t>Cost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Hamiltonian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7AFAEB4A-A439-417C-85E1-32B9153B397E}"/>
              </a:ext>
            </a:extLst>
          </p:cNvPr>
          <p:cNvSpPr txBox="1"/>
          <p:nvPr/>
        </p:nvSpPr>
        <p:spPr>
          <a:xfrm>
            <a:off x="7997071" y="2889580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Mixer </a:t>
            </a:r>
            <a:r>
              <a:rPr lang="de-DE" dirty="0" err="1">
                <a:solidFill>
                  <a:schemeClr val="bg1"/>
                </a:solidFill>
              </a:rPr>
              <a:t>Hamiltonian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6F68423A-3EEC-42B5-BB58-4C8F15650012}"/>
              </a:ext>
            </a:extLst>
          </p:cNvPr>
          <p:cNvSpPr txBox="1"/>
          <p:nvPr/>
        </p:nvSpPr>
        <p:spPr>
          <a:xfrm>
            <a:off x="9457756" y="5122486"/>
            <a:ext cx="135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QGM-Circuit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F3E582-B650-4C3E-8515-68745963F1C7}"/>
              </a:ext>
            </a:extLst>
          </p:cNvPr>
          <p:cNvSpPr txBox="1"/>
          <p:nvPr/>
        </p:nvSpPr>
        <p:spPr>
          <a:xfrm>
            <a:off x="11368760" y="5099026"/>
            <a:ext cx="85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Results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81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B811-6B83-F341-88E7-99001A2B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Quantum Gate Model </a:t>
            </a:r>
            <a:r>
              <a:rPr lang="de-DE" dirty="0" err="1">
                <a:solidFill>
                  <a:schemeClr val="bg1"/>
                </a:solidFill>
              </a:rPr>
              <a:t>Circuits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5920B50-17DE-984E-BC46-78AB1FC3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25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FAB11A9-AD81-4BFE-985B-DAEC5143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09" y="2176463"/>
            <a:ext cx="15446719" cy="675794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760E755-D468-4EE5-B7C3-86A1DC11E180}"/>
              </a:ext>
            </a:extLst>
          </p:cNvPr>
          <p:cNvSpPr txBox="1"/>
          <p:nvPr/>
        </p:nvSpPr>
        <p:spPr>
          <a:xfrm>
            <a:off x="6283096" y="8934403"/>
            <a:ext cx="504394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>
                <a:solidFill>
                  <a:schemeClr val="bg1"/>
                </a:solidFill>
              </a:rPr>
              <a:t>Jobset</a:t>
            </a:r>
            <a:r>
              <a:rPr lang="de-DE" sz="2000" dirty="0">
                <a:solidFill>
                  <a:schemeClr val="bg1"/>
                </a:solidFill>
              </a:rPr>
              <a:t> = [(0, 0, 0, 0, 0.5, 0.5), (1, 0, 0, 0, 0.5, 1)]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516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1153-A58D-6349-B4FE-B96D5491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Qulacs</a:t>
            </a:r>
            <a:r>
              <a:rPr lang="de-DE" dirty="0">
                <a:solidFill>
                  <a:schemeClr val="bg1"/>
                </a:solidFill>
              </a:rPr>
              <a:t>-Simulator Ergebnisse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6E448E4-FF25-48B1-9639-1322E231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422" y="2633648"/>
            <a:ext cx="6755014" cy="463870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3B84E1A-692B-44FA-8F69-FB9334A39FFF}"/>
              </a:ext>
            </a:extLst>
          </p:cNvPr>
          <p:cNvSpPr txBox="1"/>
          <p:nvPr/>
        </p:nvSpPr>
        <p:spPr>
          <a:xfrm>
            <a:off x="3212337" y="7674614"/>
            <a:ext cx="3405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nicht </a:t>
            </a:r>
            <a:r>
              <a:rPr lang="de-DE" dirty="0" err="1">
                <a:solidFill>
                  <a:schemeClr val="bg1"/>
                </a:solidFill>
              </a:rPr>
              <a:t>optimisierte</a:t>
            </a:r>
            <a:r>
              <a:rPr lang="de-DE" dirty="0">
                <a:solidFill>
                  <a:schemeClr val="bg1"/>
                </a:solidFill>
              </a:rPr>
              <a:t> Startparameter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[[0.5, 0.5], [0.5, 0.5]]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7889A7C-452B-49F2-9CC4-CEFAE5EB8902}"/>
              </a:ext>
            </a:extLst>
          </p:cNvPr>
          <p:cNvSpPr txBox="1"/>
          <p:nvPr/>
        </p:nvSpPr>
        <p:spPr>
          <a:xfrm>
            <a:off x="8131022" y="7674613"/>
            <a:ext cx="9127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voroptimisierte</a:t>
            </a:r>
            <a:r>
              <a:rPr lang="de-DE" dirty="0">
                <a:solidFill>
                  <a:schemeClr val="bg1"/>
                </a:solidFill>
              </a:rPr>
              <a:t> Startparameter</a:t>
            </a:r>
          </a:p>
          <a:p>
            <a:r>
              <a:rPr lang="de-DE" dirty="0">
                <a:solidFill>
                  <a:schemeClr val="bg1"/>
                </a:solidFill>
              </a:rPr>
              <a:t>[[0.46665486015842306, 0.3972119182173885], [0.2740545178424591, 0.770088265773112]]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2B563-9A26-0848-B7E0-37CEBB3FE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96" y="2641599"/>
            <a:ext cx="7082021" cy="47738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2459DE-BAF7-524C-AAD5-0EDFFAF7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26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61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1153-A58D-6349-B4FE-B96D5491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Gate Model (non-</a:t>
            </a:r>
            <a:r>
              <a:rPr lang="de-DE" dirty="0" err="1">
                <a:solidFill>
                  <a:schemeClr val="bg1"/>
                </a:solidFill>
              </a:rPr>
              <a:t>opt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D6905B2-71A9-4ADE-B865-671310017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243" y="1764198"/>
            <a:ext cx="5730666" cy="3939833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92368AC-5DBE-4A45-B96A-DCF3AFFB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42" y="5291766"/>
            <a:ext cx="5730667" cy="393983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36D71D3-205D-4B61-BE2E-1DE4EE841858}"/>
              </a:ext>
            </a:extLst>
          </p:cNvPr>
          <p:cNvSpPr txBox="1"/>
          <p:nvPr/>
        </p:nvSpPr>
        <p:spPr>
          <a:xfrm>
            <a:off x="1210697" y="51071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Qulacs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E84DB9-CEAD-4D87-8C54-CCD0E1F1B6C6}"/>
              </a:ext>
            </a:extLst>
          </p:cNvPr>
          <p:cNvSpPr txBox="1"/>
          <p:nvPr/>
        </p:nvSpPr>
        <p:spPr>
          <a:xfrm>
            <a:off x="9387551" y="3549448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IBMQ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426DD9-3B29-4142-BA3B-D270B694C190}"/>
              </a:ext>
            </a:extLst>
          </p:cNvPr>
          <p:cNvSpPr txBox="1"/>
          <p:nvPr/>
        </p:nvSpPr>
        <p:spPr>
          <a:xfrm>
            <a:off x="9387551" y="707701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Rigetti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16FFC-C283-6F41-BF33-5A76AD761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945" y="3398789"/>
            <a:ext cx="5730667" cy="386289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B8738DA-0F05-7747-A249-9D651641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27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7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1153-A58D-6349-B4FE-B96D5491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Gate Model (</a:t>
            </a:r>
            <a:r>
              <a:rPr lang="de-DE" dirty="0" err="1">
                <a:solidFill>
                  <a:schemeClr val="bg1"/>
                </a:solidFill>
              </a:rPr>
              <a:t>pre-opt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439600-7C73-440A-B4C0-D08422F7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13" y="3366642"/>
            <a:ext cx="5670951" cy="38942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88C239-4930-4038-9040-6DACC407F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681" y="2997597"/>
            <a:ext cx="6357746" cy="437095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3825381-2D86-40CC-AA75-1D0B9F3A25F6}"/>
              </a:ext>
            </a:extLst>
          </p:cNvPr>
          <p:cNvSpPr txBox="1"/>
          <p:nvPr/>
        </p:nvSpPr>
        <p:spPr>
          <a:xfrm>
            <a:off x="1428284" y="490204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Qulacs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1892BD7-6E87-482F-85E4-9AFB58758671}"/>
              </a:ext>
            </a:extLst>
          </p:cNvPr>
          <p:cNvSpPr txBox="1"/>
          <p:nvPr/>
        </p:nvSpPr>
        <p:spPr>
          <a:xfrm>
            <a:off x="9582426" y="494444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IBMQ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BC0A52-12D1-E142-8226-43A7C3CA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28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58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1153-A58D-6349-B4FE-B96D5491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Vergleich QA und QGM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BC0A52-12D1-E142-8226-43A7C3CA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29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46FA27-20A4-4FE2-A17B-C9B12B55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97" y="2804361"/>
            <a:ext cx="6667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6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7BE7-9BCC-9844-BB92-27EE0234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JSSP Kategorien und Komplexität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1F893-8DB5-374D-BB88-432C9FFE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3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A26292-1026-8043-A736-1D6D55A404FF}"/>
              </a:ext>
            </a:extLst>
          </p:cNvPr>
          <p:cNvSpPr txBox="1"/>
          <p:nvPr/>
        </p:nvSpPr>
        <p:spPr>
          <a:xfrm>
            <a:off x="9060873" y="3221182"/>
            <a:ext cx="73385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0033BA"/>
                </a:solidFill>
              </a:rPr>
              <a:t>JSSP</a:t>
            </a:r>
          </a:p>
          <a:p>
            <a:pPr marL="404813" lvl="1" indent="-404813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Zuweisung von Operationen, zugehörig zu einem Set von Jobs, auf ein Set von Maschinen in einer minimalen </a:t>
            </a:r>
            <a:r>
              <a:rPr lang="de-DE" sz="2400" dirty="0" err="1">
                <a:solidFill>
                  <a:schemeClr val="bg1"/>
                </a:solidFill>
              </a:rPr>
              <a:t>Makespan</a:t>
            </a:r>
            <a:r>
              <a:rPr lang="de-DE" sz="2400" dirty="0">
                <a:solidFill>
                  <a:schemeClr val="bg1"/>
                </a:solidFill>
              </a:rPr>
              <a:t>.</a:t>
            </a:r>
          </a:p>
          <a:p>
            <a:pPr marL="404813" lvl="1" indent="-404813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Operationen können in Operationstypen gegliedert werden</a:t>
            </a:r>
          </a:p>
          <a:p>
            <a:pPr marL="404813" lvl="1" indent="-404813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Jedem Operationstyp steht eine entsprechende Maschine zur Verfügung</a:t>
            </a:r>
          </a:p>
          <a:p>
            <a:pPr marL="404813" lvl="1" indent="-404813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rgbClr val="0033BA"/>
                </a:solidFill>
              </a:rPr>
              <a:t>Flexible JSSP</a:t>
            </a:r>
          </a:p>
          <a:p>
            <a:pPr marL="404813" lvl="1" indent="-404813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Mindestens einem Operationstyp stehen mehr als eine Maschine zur Verfügung -&gt; </a:t>
            </a:r>
            <a:r>
              <a:rPr lang="de-DE" sz="2400" b="1" dirty="0" err="1">
                <a:solidFill>
                  <a:schemeClr val="bg1"/>
                </a:solidFill>
              </a:rPr>
              <a:t>Scheduling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u="sng" dirty="0">
                <a:solidFill>
                  <a:schemeClr val="bg1"/>
                </a:solidFill>
              </a:rPr>
              <a:t>und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Assignment</a:t>
            </a:r>
            <a:r>
              <a:rPr lang="de-DE" sz="2400" dirty="0">
                <a:solidFill>
                  <a:schemeClr val="bg1"/>
                </a:solidFill>
              </a:rPr>
              <a:t> Problem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321BB464-E75F-4949-927D-2F301CEF3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6" y="3031289"/>
            <a:ext cx="7670800" cy="4279900"/>
          </a:xfrm>
          <a:prstGeom prst="rect">
            <a:avLst/>
          </a:prstGeom>
        </p:spPr>
      </p:pic>
      <p:sp>
        <p:nvSpPr>
          <p:cNvPr id="11" name="Rechteck: abgerundete Ecken 3">
            <a:extLst>
              <a:ext uri="{FF2B5EF4-FFF2-40B4-BE49-F238E27FC236}">
                <a16:creationId xmlns:a16="http://schemas.microsoft.com/office/drawing/2014/main" id="{E948C6B9-C3DE-214E-B2BE-0D58B13330A5}"/>
              </a:ext>
            </a:extLst>
          </p:cNvPr>
          <p:cNvSpPr/>
          <p:nvPr/>
        </p:nvSpPr>
        <p:spPr>
          <a:xfrm>
            <a:off x="3745150" y="6225433"/>
            <a:ext cx="1468877" cy="37810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25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8890-84A2-774C-BDF8-FD5642F4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Ausblick und Vergleich der Rechner</a:t>
            </a:r>
          </a:p>
        </p:txBody>
      </p:sp>
      <p:sp>
        <p:nvSpPr>
          <p:cNvPr id="49" name="Freeform 63">
            <a:extLst>
              <a:ext uri="{FF2B5EF4-FFF2-40B4-BE49-F238E27FC236}">
                <a16:creationId xmlns:a16="http://schemas.microsoft.com/office/drawing/2014/main" id="{49055D5A-6A74-1247-BA2C-977F8C74DA49}"/>
              </a:ext>
            </a:extLst>
          </p:cNvPr>
          <p:cNvSpPr>
            <a:spLocks/>
          </p:cNvSpPr>
          <p:nvPr/>
        </p:nvSpPr>
        <p:spPr bwMode="gray">
          <a:xfrm>
            <a:off x="12470158" y="3691097"/>
            <a:ext cx="376640" cy="434659"/>
          </a:xfrm>
          <a:custGeom>
            <a:avLst/>
            <a:gdLst>
              <a:gd name="T0" fmla="*/ 1162 w 1162"/>
              <a:gd name="T1" fmla="*/ 335 h 1341"/>
              <a:gd name="T2" fmla="*/ 1162 w 1162"/>
              <a:gd name="T3" fmla="*/ 1006 h 1341"/>
              <a:gd name="T4" fmla="*/ 581 w 1162"/>
              <a:gd name="T5" fmla="*/ 1341 h 1341"/>
              <a:gd name="T6" fmla="*/ 0 w 1162"/>
              <a:gd name="T7" fmla="*/ 1006 h 1341"/>
              <a:gd name="T8" fmla="*/ 0 w 1162"/>
              <a:gd name="T9" fmla="*/ 335 h 1341"/>
              <a:gd name="T10" fmla="*/ 581 w 1162"/>
              <a:gd name="T11" fmla="*/ 0 h 1341"/>
              <a:gd name="T12" fmla="*/ 1162 w 1162"/>
              <a:gd name="T13" fmla="*/ 335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2" h="1341">
                <a:moveTo>
                  <a:pt x="1162" y="335"/>
                </a:moveTo>
                <a:lnTo>
                  <a:pt x="1162" y="1006"/>
                </a:lnTo>
                <a:lnTo>
                  <a:pt x="581" y="1341"/>
                </a:lnTo>
                <a:lnTo>
                  <a:pt x="0" y="1006"/>
                </a:lnTo>
                <a:lnTo>
                  <a:pt x="0" y="335"/>
                </a:lnTo>
                <a:lnTo>
                  <a:pt x="581" y="0"/>
                </a:lnTo>
                <a:lnTo>
                  <a:pt x="1162" y="335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5A5A5A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Freeform 63">
            <a:extLst>
              <a:ext uri="{FF2B5EF4-FFF2-40B4-BE49-F238E27FC236}">
                <a16:creationId xmlns:a16="http://schemas.microsoft.com/office/drawing/2014/main" id="{22394736-3F55-2442-9195-642CDB937892}"/>
              </a:ext>
            </a:extLst>
          </p:cNvPr>
          <p:cNvSpPr>
            <a:spLocks/>
          </p:cNvSpPr>
          <p:nvPr/>
        </p:nvSpPr>
        <p:spPr bwMode="gray">
          <a:xfrm>
            <a:off x="12470158" y="4907867"/>
            <a:ext cx="376640" cy="434659"/>
          </a:xfrm>
          <a:custGeom>
            <a:avLst/>
            <a:gdLst>
              <a:gd name="T0" fmla="*/ 1162 w 1162"/>
              <a:gd name="T1" fmla="*/ 335 h 1341"/>
              <a:gd name="T2" fmla="*/ 1162 w 1162"/>
              <a:gd name="T3" fmla="*/ 1006 h 1341"/>
              <a:gd name="T4" fmla="*/ 581 w 1162"/>
              <a:gd name="T5" fmla="*/ 1341 h 1341"/>
              <a:gd name="T6" fmla="*/ 0 w 1162"/>
              <a:gd name="T7" fmla="*/ 1006 h 1341"/>
              <a:gd name="T8" fmla="*/ 0 w 1162"/>
              <a:gd name="T9" fmla="*/ 335 h 1341"/>
              <a:gd name="T10" fmla="*/ 581 w 1162"/>
              <a:gd name="T11" fmla="*/ 0 h 1341"/>
              <a:gd name="T12" fmla="*/ 1162 w 1162"/>
              <a:gd name="T13" fmla="*/ 335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2" h="1341">
                <a:moveTo>
                  <a:pt x="1162" y="335"/>
                </a:moveTo>
                <a:lnTo>
                  <a:pt x="1162" y="1006"/>
                </a:lnTo>
                <a:lnTo>
                  <a:pt x="581" y="1341"/>
                </a:lnTo>
                <a:lnTo>
                  <a:pt x="0" y="1006"/>
                </a:lnTo>
                <a:lnTo>
                  <a:pt x="0" y="335"/>
                </a:lnTo>
                <a:lnTo>
                  <a:pt x="581" y="0"/>
                </a:lnTo>
                <a:lnTo>
                  <a:pt x="1162" y="335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5A5A5A"/>
            </a:solidFill>
          </a:ln>
        </p:spPr>
        <p:txBody>
          <a:bodyPr vert="horz" wrap="square" lIns="63393" tIns="31697" rIns="63393" bIns="3169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Freeform 63">
            <a:extLst>
              <a:ext uri="{FF2B5EF4-FFF2-40B4-BE49-F238E27FC236}">
                <a16:creationId xmlns:a16="http://schemas.microsoft.com/office/drawing/2014/main" id="{A05E5C01-758C-F848-A7AF-FEE98C2516A7}"/>
              </a:ext>
            </a:extLst>
          </p:cNvPr>
          <p:cNvSpPr>
            <a:spLocks/>
          </p:cNvSpPr>
          <p:nvPr/>
        </p:nvSpPr>
        <p:spPr bwMode="gray">
          <a:xfrm>
            <a:off x="12470158" y="6124638"/>
            <a:ext cx="376640" cy="434659"/>
          </a:xfrm>
          <a:custGeom>
            <a:avLst/>
            <a:gdLst>
              <a:gd name="T0" fmla="*/ 1162 w 1162"/>
              <a:gd name="T1" fmla="*/ 335 h 1341"/>
              <a:gd name="T2" fmla="*/ 1162 w 1162"/>
              <a:gd name="T3" fmla="*/ 1006 h 1341"/>
              <a:gd name="T4" fmla="*/ 581 w 1162"/>
              <a:gd name="T5" fmla="*/ 1341 h 1341"/>
              <a:gd name="T6" fmla="*/ 0 w 1162"/>
              <a:gd name="T7" fmla="*/ 1006 h 1341"/>
              <a:gd name="T8" fmla="*/ 0 w 1162"/>
              <a:gd name="T9" fmla="*/ 335 h 1341"/>
              <a:gd name="T10" fmla="*/ 581 w 1162"/>
              <a:gd name="T11" fmla="*/ 0 h 1341"/>
              <a:gd name="T12" fmla="*/ 1162 w 1162"/>
              <a:gd name="T13" fmla="*/ 335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2" h="1341">
                <a:moveTo>
                  <a:pt x="1162" y="335"/>
                </a:moveTo>
                <a:lnTo>
                  <a:pt x="1162" y="1006"/>
                </a:lnTo>
                <a:lnTo>
                  <a:pt x="581" y="1341"/>
                </a:lnTo>
                <a:lnTo>
                  <a:pt x="0" y="1006"/>
                </a:lnTo>
                <a:lnTo>
                  <a:pt x="0" y="335"/>
                </a:lnTo>
                <a:lnTo>
                  <a:pt x="581" y="0"/>
                </a:lnTo>
                <a:lnTo>
                  <a:pt x="1162" y="335"/>
                </a:lnTo>
                <a:close/>
              </a:path>
            </a:pathLst>
          </a:custGeom>
          <a:solidFill>
            <a:sysClr val="window" lastClr="FFFFFF"/>
          </a:solidFill>
          <a:ln w="19050">
            <a:solidFill>
              <a:srgbClr val="5A5A5A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09A3B9-7FF1-8240-9EFD-D15E595B80E6}"/>
              </a:ext>
            </a:extLst>
          </p:cNvPr>
          <p:cNvGrpSpPr/>
          <p:nvPr/>
        </p:nvGrpSpPr>
        <p:grpSpPr bwMode="gray">
          <a:xfrm>
            <a:off x="5401157" y="3199127"/>
            <a:ext cx="7776516" cy="6726750"/>
            <a:chOff x="868316" y="0"/>
            <a:chExt cx="8425094" cy="12830177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ECC3762-BC7B-3E4D-8EED-B6431C2E92AA}"/>
                </a:ext>
              </a:extLst>
            </p:cNvPr>
            <p:cNvSpPr/>
            <p:nvPr/>
          </p:nvSpPr>
          <p:spPr bwMode="gray">
            <a:xfrm>
              <a:off x="868316" y="0"/>
              <a:ext cx="8425094" cy="12815205"/>
            </a:xfrm>
            <a:custGeom>
              <a:avLst/>
              <a:gdLst>
                <a:gd name="connsiteX0" fmla="*/ 3743444 w 8425094"/>
                <a:gd name="connsiteY0" fmla="*/ 0 h 12815206"/>
                <a:gd name="connsiteX1" fmla="*/ 4242971 w 8425094"/>
                <a:gd name="connsiteY1" fmla="*/ 0 h 12815206"/>
                <a:gd name="connsiteX2" fmla="*/ 4823825 w 8425094"/>
                <a:gd name="connsiteY2" fmla="*/ 243359 h 12815206"/>
                <a:gd name="connsiteX3" fmla="*/ 4748714 w 8425094"/>
                <a:gd name="connsiteY3" fmla="*/ 538459 h 12815206"/>
                <a:gd name="connsiteX4" fmla="*/ 7116356 w 8425094"/>
                <a:gd name="connsiteY4" fmla="*/ 2210699 h 12815206"/>
                <a:gd name="connsiteX5" fmla="*/ 5262519 w 8425094"/>
                <a:gd name="connsiteY5" fmla="*/ 5283028 h 12815206"/>
                <a:gd name="connsiteX6" fmla="*/ 8425094 w 8425094"/>
                <a:gd name="connsiteY6" fmla="*/ 12815206 h 12815206"/>
                <a:gd name="connsiteX7" fmla="*/ 0 w 8425094"/>
                <a:gd name="connsiteY7" fmla="*/ 12815206 h 12815206"/>
                <a:gd name="connsiteX8" fmla="*/ 1569726 w 8425094"/>
                <a:gd name="connsiteY8" fmla="*/ 5946394 h 12815206"/>
                <a:gd name="connsiteX9" fmla="*/ 5425805 w 8425094"/>
                <a:gd name="connsiteY9" fmla="*/ 2223815 h 12815206"/>
                <a:gd name="connsiteX10" fmla="*/ 3964942 w 8425094"/>
                <a:gd name="connsiteY10" fmla="*/ 784377 h 12815206"/>
                <a:gd name="connsiteX11" fmla="*/ 4201162 w 8425094"/>
                <a:gd name="connsiteY11" fmla="*/ 278333 h 12815206"/>
                <a:gd name="connsiteX12" fmla="*/ 3743444 w 8425094"/>
                <a:gd name="connsiteY12" fmla="*/ 0 h 1281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5094" h="12815206">
                  <a:moveTo>
                    <a:pt x="3743444" y="0"/>
                  </a:moveTo>
                  <a:lnTo>
                    <a:pt x="4242971" y="0"/>
                  </a:lnTo>
                  <a:cubicBezTo>
                    <a:pt x="4468543" y="63369"/>
                    <a:pt x="4756346" y="148447"/>
                    <a:pt x="4823825" y="243359"/>
                  </a:cubicBezTo>
                  <a:cubicBezTo>
                    <a:pt x="4897848" y="372328"/>
                    <a:pt x="4758511" y="440093"/>
                    <a:pt x="4748714" y="538459"/>
                  </a:cubicBezTo>
                  <a:cubicBezTo>
                    <a:pt x="4791168" y="1095873"/>
                    <a:pt x="6929122" y="1484969"/>
                    <a:pt x="7116356" y="2210699"/>
                  </a:cubicBezTo>
                  <a:cubicBezTo>
                    <a:pt x="7219770" y="2798715"/>
                    <a:pt x="5471525" y="3685111"/>
                    <a:pt x="5262519" y="5283028"/>
                  </a:cubicBezTo>
                  <a:cubicBezTo>
                    <a:pt x="5173830" y="6895069"/>
                    <a:pt x="7469829" y="10639754"/>
                    <a:pt x="8425094" y="12815206"/>
                  </a:cubicBezTo>
                  <a:lnTo>
                    <a:pt x="0" y="12815206"/>
                  </a:lnTo>
                  <a:cubicBezTo>
                    <a:pt x="150995" y="11838890"/>
                    <a:pt x="854209" y="7391299"/>
                    <a:pt x="1569726" y="5946394"/>
                  </a:cubicBezTo>
                  <a:cubicBezTo>
                    <a:pt x="2603052" y="4144912"/>
                    <a:pt x="5106854" y="2948452"/>
                    <a:pt x="5425805" y="2223815"/>
                  </a:cubicBezTo>
                  <a:cubicBezTo>
                    <a:pt x="5581471" y="1613939"/>
                    <a:pt x="4055161" y="1157107"/>
                    <a:pt x="3964942" y="784377"/>
                  </a:cubicBezTo>
                  <a:cubicBezTo>
                    <a:pt x="3882755" y="444829"/>
                    <a:pt x="4170682" y="413861"/>
                    <a:pt x="4201162" y="278333"/>
                  </a:cubicBezTo>
                  <a:cubicBezTo>
                    <a:pt x="4174379" y="142564"/>
                    <a:pt x="3962367" y="87385"/>
                    <a:pt x="3743444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rgbClr val="0033BA"/>
                </a:gs>
                <a:gs pos="86000">
                  <a:srgbClr val="0033BA">
                    <a:alpha val="23387"/>
                  </a:srgbClr>
                </a:gs>
                <a:gs pos="0">
                  <a:srgbClr val="0033BA"/>
                </a:gs>
                <a:gs pos="100000">
                  <a:sysClr val="window" lastClr="FFFFFF"/>
                </a:gs>
              </a:gsLst>
              <a:lin ang="16200000" scaled="1"/>
              <a:tileRect/>
            </a:gra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6ACA641-FC23-3041-AE51-78B225D79198}"/>
                </a:ext>
              </a:extLst>
            </p:cNvPr>
            <p:cNvSpPr/>
            <p:nvPr/>
          </p:nvSpPr>
          <p:spPr bwMode="gray">
            <a:xfrm>
              <a:off x="1054538" y="0"/>
              <a:ext cx="8051801" cy="12815205"/>
            </a:xfrm>
            <a:custGeom>
              <a:avLst/>
              <a:gdLst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43951 w 8051801"/>
                <a:gd name="connsiteY26" fmla="*/ 5321128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569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43951 w 8051801"/>
                <a:gd name="connsiteY26" fmla="*/ 5321128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9474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43951 w 8051801"/>
                <a:gd name="connsiteY26" fmla="*/ 5321128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9474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359228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9474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359228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9474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94745 w 8051801"/>
                <a:gd name="connsiteY29" fmla="*/ 5478784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13795 w 8051801"/>
                <a:gd name="connsiteY29" fmla="*/ 55073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13795 w 8051801"/>
                <a:gd name="connsiteY29" fmla="*/ 55073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13795 w 8051801"/>
                <a:gd name="connsiteY29" fmla="*/ 55073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77295 w 8051801"/>
                <a:gd name="connsiteY29" fmla="*/ 55200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774095 w 8051801"/>
                <a:gd name="connsiteY29" fmla="*/ 54438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62995 w 8051801"/>
                <a:gd name="connsiteY29" fmla="*/ 5532759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4924901 w 8051801"/>
                <a:gd name="connsiteY26" fmla="*/ 5406853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878493 w 8051801"/>
                <a:gd name="connsiteY29" fmla="*/ 5548257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403233 w 8051801"/>
                <a:gd name="connsiteY4" fmla="*/ 5904618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540832 w 8051801"/>
                <a:gd name="connsiteY4" fmla="*/ 6022594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294820 w 8051801"/>
                <a:gd name="connsiteY7" fmla="*/ 5904618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  <a:gd name="connsiteX0" fmla="*/ 3916625 w 8051801"/>
                <a:gd name="connsiteY0" fmla="*/ 126826 h 12815206"/>
                <a:gd name="connsiteX1" fmla="*/ 4027911 w 8051801"/>
                <a:gd name="connsiteY1" fmla="*/ 249304 h 12815206"/>
                <a:gd name="connsiteX2" fmla="*/ 3826613 w 8051801"/>
                <a:gd name="connsiteY2" fmla="*/ 802175 h 12815206"/>
                <a:gd name="connsiteX3" fmla="*/ 5318395 w 8051801"/>
                <a:gd name="connsiteY3" fmla="*/ 2200540 h 12815206"/>
                <a:gd name="connsiteX4" fmla="*/ 1540832 w 8051801"/>
                <a:gd name="connsiteY4" fmla="*/ 6022594 h 12815206"/>
                <a:gd name="connsiteX5" fmla="*/ 159909 w 8051801"/>
                <a:gd name="connsiteY5" fmla="*/ 12815206 h 12815206"/>
                <a:gd name="connsiteX6" fmla="*/ 0 w 8051801"/>
                <a:gd name="connsiteY6" fmla="*/ 12815206 h 12815206"/>
                <a:gd name="connsiteX7" fmla="*/ 1432419 w 8051801"/>
                <a:gd name="connsiteY7" fmla="*/ 6069784 h 12815206"/>
                <a:gd name="connsiteX8" fmla="*/ 5276144 w 8051801"/>
                <a:gd name="connsiteY8" fmla="*/ 2216307 h 12815206"/>
                <a:gd name="connsiteX9" fmla="*/ 3801457 w 8051801"/>
                <a:gd name="connsiteY9" fmla="*/ 788913 h 12815206"/>
                <a:gd name="connsiteX10" fmla="*/ 4008655 w 8051801"/>
                <a:gd name="connsiteY10" fmla="*/ 236605 h 12815206"/>
                <a:gd name="connsiteX11" fmla="*/ 3916625 w 8051801"/>
                <a:gd name="connsiteY11" fmla="*/ 126826 h 12815206"/>
                <a:gd name="connsiteX12" fmla="*/ 3899338 w 8051801"/>
                <a:gd name="connsiteY12" fmla="*/ 118504 h 12815206"/>
                <a:gd name="connsiteX13" fmla="*/ 3916625 w 8051801"/>
                <a:gd name="connsiteY13" fmla="*/ 126826 h 12815206"/>
                <a:gd name="connsiteX14" fmla="*/ 3899338 w 8051801"/>
                <a:gd name="connsiteY14" fmla="*/ 118504 h 12815206"/>
                <a:gd name="connsiteX15" fmla="*/ 3862408 w 8051801"/>
                <a:gd name="connsiteY15" fmla="*/ 101879 h 12815206"/>
                <a:gd name="connsiteX16" fmla="*/ 3899338 w 8051801"/>
                <a:gd name="connsiteY16" fmla="*/ 118504 h 12815206"/>
                <a:gd name="connsiteX17" fmla="*/ 3862408 w 8051801"/>
                <a:gd name="connsiteY17" fmla="*/ 101879 h 12815206"/>
                <a:gd name="connsiteX18" fmla="*/ 3850590 w 8051801"/>
                <a:gd name="connsiteY18" fmla="*/ 97325 h 12815206"/>
                <a:gd name="connsiteX19" fmla="*/ 3862408 w 8051801"/>
                <a:gd name="connsiteY19" fmla="*/ 101879 h 12815206"/>
                <a:gd name="connsiteX20" fmla="*/ 3850590 w 8051801"/>
                <a:gd name="connsiteY20" fmla="*/ 97325 h 12815206"/>
                <a:gd name="connsiteX21" fmla="*/ 4046496 w 8051801"/>
                <a:gd name="connsiteY21" fmla="*/ 0 h 12815206"/>
                <a:gd name="connsiteX22" fmla="*/ 4047568 w 8051801"/>
                <a:gd name="connsiteY22" fmla="*/ 0 h 12815206"/>
                <a:gd name="connsiteX23" fmla="*/ 4601665 w 8051801"/>
                <a:gd name="connsiteY23" fmla="*/ 243359 h 12815206"/>
                <a:gd name="connsiteX24" fmla="*/ 4530014 w 8051801"/>
                <a:gd name="connsiteY24" fmla="*/ 538459 h 12815206"/>
                <a:gd name="connsiteX25" fmla="*/ 6865039 w 8051801"/>
                <a:gd name="connsiteY25" fmla="*/ 2229749 h 12815206"/>
                <a:gd name="connsiteX26" fmla="*/ 5005112 w 8051801"/>
                <a:gd name="connsiteY26" fmla="*/ 5278517 h 12815206"/>
                <a:gd name="connsiteX27" fmla="*/ 8051801 w 8051801"/>
                <a:gd name="connsiteY27" fmla="*/ 12815206 h 12815206"/>
                <a:gd name="connsiteX28" fmla="*/ 7830053 w 8051801"/>
                <a:gd name="connsiteY28" fmla="*/ 12815206 h 12815206"/>
                <a:gd name="connsiteX29" fmla="*/ 4942661 w 8051801"/>
                <a:gd name="connsiteY29" fmla="*/ 5419921 h 12815206"/>
                <a:gd name="connsiteX30" fmla="*/ 6799207 w 8051801"/>
                <a:gd name="connsiteY30" fmla="*/ 2245515 h 12815206"/>
                <a:gd name="connsiteX31" fmla="*/ 4509754 w 8051801"/>
                <a:gd name="connsiteY31" fmla="*/ 538459 h 12815206"/>
                <a:gd name="connsiteX32" fmla="*/ 4578556 w 8051801"/>
                <a:gd name="connsiteY32" fmla="*/ 243359 h 12815206"/>
                <a:gd name="connsiteX33" fmla="*/ 4046496 w 8051801"/>
                <a:gd name="connsiteY33" fmla="*/ 0 h 12815206"/>
                <a:gd name="connsiteX34" fmla="*/ 3571051 w 8051801"/>
                <a:gd name="connsiteY34" fmla="*/ 0 h 12815206"/>
                <a:gd name="connsiteX35" fmla="*/ 3588932 w 8051801"/>
                <a:gd name="connsiteY35" fmla="*/ 0 h 12815206"/>
                <a:gd name="connsiteX36" fmla="*/ 3850590 w 8051801"/>
                <a:gd name="connsiteY36" fmla="*/ 97325 h 12815206"/>
                <a:gd name="connsiteX37" fmla="*/ 3571051 w 8051801"/>
                <a:gd name="connsiteY37" fmla="*/ 0 h 1281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051801" h="12815206">
                  <a:moveTo>
                    <a:pt x="3916625" y="126826"/>
                  </a:moveTo>
                  <a:cubicBezTo>
                    <a:pt x="3976307" y="156710"/>
                    <a:pt x="4017894" y="193870"/>
                    <a:pt x="4027911" y="249304"/>
                  </a:cubicBezTo>
                  <a:cubicBezTo>
                    <a:pt x="3999992" y="384832"/>
                    <a:pt x="3751331" y="462627"/>
                    <a:pt x="3826613" y="802175"/>
                  </a:cubicBezTo>
                  <a:cubicBezTo>
                    <a:pt x="3981826" y="1174905"/>
                    <a:pt x="5456321" y="1564607"/>
                    <a:pt x="5318395" y="2200540"/>
                  </a:cubicBezTo>
                  <a:cubicBezTo>
                    <a:pt x="5159966" y="2766208"/>
                    <a:pt x="2243877" y="4338697"/>
                    <a:pt x="1540832" y="6022594"/>
                  </a:cubicBezTo>
                  <a:cubicBezTo>
                    <a:pt x="885423" y="7467496"/>
                    <a:pt x="297065" y="11839874"/>
                    <a:pt x="159909" y="12815206"/>
                  </a:cubicBezTo>
                  <a:lnTo>
                    <a:pt x="0" y="12815206"/>
                  </a:lnTo>
                  <a:cubicBezTo>
                    <a:pt x="142834" y="11839876"/>
                    <a:pt x="749863" y="7514686"/>
                    <a:pt x="1432419" y="6069784"/>
                  </a:cubicBezTo>
                  <a:cubicBezTo>
                    <a:pt x="2164585" y="4385887"/>
                    <a:pt x="5111153" y="2781975"/>
                    <a:pt x="5276144" y="2216307"/>
                  </a:cubicBezTo>
                  <a:cubicBezTo>
                    <a:pt x="5419783" y="1580374"/>
                    <a:pt x="3887520" y="1161643"/>
                    <a:pt x="3801457" y="788913"/>
                  </a:cubicBezTo>
                  <a:cubicBezTo>
                    <a:pt x="3723056" y="449365"/>
                    <a:pt x="3979579" y="372133"/>
                    <a:pt x="4008655" y="236605"/>
                  </a:cubicBezTo>
                  <a:cubicBezTo>
                    <a:pt x="3999247" y="186613"/>
                    <a:pt x="3965752" y="153205"/>
                    <a:pt x="3916625" y="126826"/>
                  </a:cubicBezTo>
                  <a:close/>
                  <a:moveTo>
                    <a:pt x="3899338" y="118504"/>
                  </a:moveTo>
                  <a:cubicBezTo>
                    <a:pt x="3905543" y="120683"/>
                    <a:pt x="3911247" y="123590"/>
                    <a:pt x="3916625" y="126826"/>
                  </a:cubicBezTo>
                  <a:lnTo>
                    <a:pt x="3899338" y="118504"/>
                  </a:lnTo>
                  <a:close/>
                  <a:moveTo>
                    <a:pt x="3862408" y="101879"/>
                  </a:moveTo>
                  <a:cubicBezTo>
                    <a:pt x="3875443" y="106826"/>
                    <a:pt x="3887866" y="112180"/>
                    <a:pt x="3899338" y="118504"/>
                  </a:cubicBezTo>
                  <a:lnTo>
                    <a:pt x="3862408" y="101879"/>
                  </a:lnTo>
                  <a:close/>
                  <a:moveTo>
                    <a:pt x="3850590" y="97325"/>
                  </a:moveTo>
                  <a:cubicBezTo>
                    <a:pt x="3854661" y="98627"/>
                    <a:pt x="3858600" y="100151"/>
                    <a:pt x="3862408" y="101879"/>
                  </a:cubicBezTo>
                  <a:lnTo>
                    <a:pt x="3850590" y="97325"/>
                  </a:lnTo>
                  <a:close/>
                  <a:moveTo>
                    <a:pt x="4046496" y="0"/>
                  </a:moveTo>
                  <a:lnTo>
                    <a:pt x="4047568" y="0"/>
                  </a:lnTo>
                  <a:cubicBezTo>
                    <a:pt x="4262749" y="63369"/>
                    <a:pt x="4537295" y="148447"/>
                    <a:pt x="4601665" y="243359"/>
                  </a:cubicBezTo>
                  <a:cubicBezTo>
                    <a:pt x="4672278" y="372328"/>
                    <a:pt x="4539360" y="440093"/>
                    <a:pt x="4530014" y="538459"/>
                  </a:cubicBezTo>
                  <a:cubicBezTo>
                    <a:pt x="4570513" y="1095873"/>
                    <a:pt x="6686430" y="1491757"/>
                    <a:pt x="6865039" y="2229749"/>
                  </a:cubicBezTo>
                  <a:cubicBezTo>
                    <a:pt x="6976827" y="2776161"/>
                    <a:pt x="5175461" y="3680600"/>
                    <a:pt x="5005112" y="5278517"/>
                  </a:cubicBezTo>
                  <a:cubicBezTo>
                    <a:pt x="4914609" y="6677442"/>
                    <a:pt x="6984386" y="10608857"/>
                    <a:pt x="8051801" y="12815206"/>
                  </a:cubicBezTo>
                  <a:lnTo>
                    <a:pt x="7830053" y="12815206"/>
                  </a:lnTo>
                  <a:cubicBezTo>
                    <a:pt x="7638890" y="12332365"/>
                    <a:pt x="5101172" y="7507951"/>
                    <a:pt x="4942661" y="5419921"/>
                  </a:cubicBezTo>
                  <a:cubicBezTo>
                    <a:pt x="4913080" y="3929718"/>
                    <a:pt x="6871479" y="2868127"/>
                    <a:pt x="6799207" y="2245515"/>
                  </a:cubicBezTo>
                  <a:cubicBezTo>
                    <a:pt x="6716601" y="1583723"/>
                    <a:pt x="4548642" y="1095873"/>
                    <a:pt x="4509754" y="538459"/>
                  </a:cubicBezTo>
                  <a:cubicBezTo>
                    <a:pt x="4518728" y="440093"/>
                    <a:pt x="4646360" y="372328"/>
                    <a:pt x="4578556" y="243359"/>
                  </a:cubicBezTo>
                  <a:cubicBezTo>
                    <a:pt x="4516745" y="148447"/>
                    <a:pt x="4253119" y="63369"/>
                    <a:pt x="4046496" y="0"/>
                  </a:cubicBezTo>
                  <a:close/>
                  <a:moveTo>
                    <a:pt x="3571051" y="0"/>
                  </a:moveTo>
                  <a:lnTo>
                    <a:pt x="3588932" y="0"/>
                  </a:lnTo>
                  <a:cubicBezTo>
                    <a:pt x="3679738" y="39570"/>
                    <a:pt x="3773288" y="66584"/>
                    <a:pt x="3850590" y="97325"/>
                  </a:cubicBezTo>
                  <a:cubicBezTo>
                    <a:pt x="3771757" y="67236"/>
                    <a:pt x="3672062" y="42266"/>
                    <a:pt x="357105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9B1A1EC-A115-024D-AD34-9BBE23483306}"/>
                </a:ext>
              </a:extLst>
            </p:cNvPr>
            <p:cNvSpPr/>
            <p:nvPr/>
          </p:nvSpPr>
          <p:spPr bwMode="gray">
            <a:xfrm>
              <a:off x="4026869" y="0"/>
              <a:ext cx="2983984" cy="12830177"/>
            </a:xfrm>
            <a:custGeom>
              <a:avLst/>
              <a:gdLst>
                <a:gd name="connsiteX0" fmla="*/ 848551 w 3012743"/>
                <a:gd name="connsiteY0" fmla="*/ 0 h 12815206"/>
                <a:gd name="connsiteX1" fmla="*/ 892447 w 3012743"/>
                <a:gd name="connsiteY1" fmla="*/ 0 h 12815206"/>
                <a:gd name="connsiteX2" fmla="*/ 1129958 w 3012743"/>
                <a:gd name="connsiteY2" fmla="*/ 82688 h 12815206"/>
                <a:gd name="connsiteX3" fmla="*/ 1286618 w 3012743"/>
                <a:gd name="connsiteY3" fmla="*/ 245308 h 12815206"/>
                <a:gd name="connsiteX4" fmla="*/ 1126593 w 3012743"/>
                <a:gd name="connsiteY4" fmla="*/ 625254 h 12815206"/>
                <a:gd name="connsiteX5" fmla="*/ 3011488 w 3012743"/>
                <a:gd name="connsiteY5" fmla="*/ 2177376 h 12815206"/>
                <a:gd name="connsiteX6" fmla="*/ 112847 w 3012743"/>
                <a:gd name="connsiteY6" fmla="*/ 6163004 h 12815206"/>
                <a:gd name="connsiteX7" fmla="*/ 1259733 w 3012743"/>
                <a:gd name="connsiteY7" fmla="*/ 12815206 h 12815206"/>
                <a:gd name="connsiteX8" fmla="*/ 1006737 w 3012743"/>
                <a:gd name="connsiteY8" fmla="*/ 12815206 h 12815206"/>
                <a:gd name="connsiteX9" fmla="*/ 1068854 w 3012743"/>
                <a:gd name="connsiteY9" fmla="*/ 12814135 h 12815206"/>
                <a:gd name="connsiteX10" fmla="*/ 12565 w 3012743"/>
                <a:gd name="connsiteY10" fmla="*/ 5958051 h 12815206"/>
                <a:gd name="connsiteX11" fmla="*/ 2957103 w 3012743"/>
                <a:gd name="connsiteY11" fmla="*/ 2177375 h 12815206"/>
                <a:gd name="connsiteX12" fmla="*/ 1113195 w 3012743"/>
                <a:gd name="connsiteY12" fmla="*/ 624728 h 12815206"/>
                <a:gd name="connsiteX13" fmla="*/ 1255084 w 3012743"/>
                <a:gd name="connsiteY13" fmla="*/ 245307 h 12815206"/>
                <a:gd name="connsiteX14" fmla="*/ 848551 w 3012743"/>
                <a:gd name="connsiteY14" fmla="*/ 0 h 12815206"/>
                <a:gd name="connsiteX0" fmla="*/ 848551 w 2982284"/>
                <a:gd name="connsiteY0" fmla="*/ 0 h 12815206"/>
                <a:gd name="connsiteX1" fmla="*/ 892447 w 2982284"/>
                <a:gd name="connsiteY1" fmla="*/ 0 h 12815206"/>
                <a:gd name="connsiteX2" fmla="*/ 1129958 w 2982284"/>
                <a:gd name="connsiteY2" fmla="*/ 82688 h 12815206"/>
                <a:gd name="connsiteX3" fmla="*/ 1286618 w 2982284"/>
                <a:gd name="connsiteY3" fmla="*/ 245308 h 12815206"/>
                <a:gd name="connsiteX4" fmla="*/ 1126593 w 2982284"/>
                <a:gd name="connsiteY4" fmla="*/ 625254 h 12815206"/>
                <a:gd name="connsiteX5" fmla="*/ 2981008 w 2982284"/>
                <a:gd name="connsiteY5" fmla="*/ 2177376 h 12815206"/>
                <a:gd name="connsiteX6" fmla="*/ 112847 w 2982284"/>
                <a:gd name="connsiteY6" fmla="*/ 6163004 h 12815206"/>
                <a:gd name="connsiteX7" fmla="*/ 1259733 w 2982284"/>
                <a:gd name="connsiteY7" fmla="*/ 12815206 h 12815206"/>
                <a:gd name="connsiteX8" fmla="*/ 1006737 w 2982284"/>
                <a:gd name="connsiteY8" fmla="*/ 12815206 h 12815206"/>
                <a:gd name="connsiteX9" fmla="*/ 1068854 w 2982284"/>
                <a:gd name="connsiteY9" fmla="*/ 12814135 h 12815206"/>
                <a:gd name="connsiteX10" fmla="*/ 12565 w 2982284"/>
                <a:gd name="connsiteY10" fmla="*/ 5958051 h 12815206"/>
                <a:gd name="connsiteX11" fmla="*/ 2957103 w 2982284"/>
                <a:gd name="connsiteY11" fmla="*/ 2177375 h 12815206"/>
                <a:gd name="connsiteX12" fmla="*/ 1113195 w 2982284"/>
                <a:gd name="connsiteY12" fmla="*/ 624728 h 12815206"/>
                <a:gd name="connsiteX13" fmla="*/ 1255084 w 2982284"/>
                <a:gd name="connsiteY13" fmla="*/ 245307 h 12815206"/>
                <a:gd name="connsiteX14" fmla="*/ 848551 w 2982284"/>
                <a:gd name="connsiteY14" fmla="*/ 0 h 12815206"/>
                <a:gd name="connsiteX0" fmla="*/ 848551 w 2982284"/>
                <a:gd name="connsiteY0" fmla="*/ 0 h 12815206"/>
                <a:gd name="connsiteX1" fmla="*/ 892447 w 2982284"/>
                <a:gd name="connsiteY1" fmla="*/ 0 h 12815206"/>
                <a:gd name="connsiteX2" fmla="*/ 1129958 w 2982284"/>
                <a:gd name="connsiteY2" fmla="*/ 82688 h 12815206"/>
                <a:gd name="connsiteX3" fmla="*/ 1286618 w 2982284"/>
                <a:gd name="connsiteY3" fmla="*/ 245308 h 12815206"/>
                <a:gd name="connsiteX4" fmla="*/ 1126593 w 2982284"/>
                <a:gd name="connsiteY4" fmla="*/ 625254 h 12815206"/>
                <a:gd name="connsiteX5" fmla="*/ 2981008 w 2982284"/>
                <a:gd name="connsiteY5" fmla="*/ 2177376 h 12815206"/>
                <a:gd name="connsiteX6" fmla="*/ 67127 w 2982284"/>
                <a:gd name="connsiteY6" fmla="*/ 6155384 h 12815206"/>
                <a:gd name="connsiteX7" fmla="*/ 1259733 w 2982284"/>
                <a:gd name="connsiteY7" fmla="*/ 12815206 h 12815206"/>
                <a:gd name="connsiteX8" fmla="*/ 1006737 w 2982284"/>
                <a:gd name="connsiteY8" fmla="*/ 12815206 h 12815206"/>
                <a:gd name="connsiteX9" fmla="*/ 1068854 w 2982284"/>
                <a:gd name="connsiteY9" fmla="*/ 12814135 h 12815206"/>
                <a:gd name="connsiteX10" fmla="*/ 12565 w 2982284"/>
                <a:gd name="connsiteY10" fmla="*/ 5958051 h 12815206"/>
                <a:gd name="connsiteX11" fmla="*/ 2957103 w 2982284"/>
                <a:gd name="connsiteY11" fmla="*/ 2177375 h 12815206"/>
                <a:gd name="connsiteX12" fmla="*/ 1113195 w 2982284"/>
                <a:gd name="connsiteY12" fmla="*/ 624728 h 12815206"/>
                <a:gd name="connsiteX13" fmla="*/ 1255084 w 2982284"/>
                <a:gd name="connsiteY13" fmla="*/ 245307 h 12815206"/>
                <a:gd name="connsiteX14" fmla="*/ 848551 w 2982284"/>
                <a:gd name="connsiteY14" fmla="*/ 0 h 12815206"/>
                <a:gd name="connsiteX0" fmla="*/ 848551 w 2982284"/>
                <a:gd name="connsiteY0" fmla="*/ 0 h 12815206"/>
                <a:gd name="connsiteX1" fmla="*/ 892447 w 2982284"/>
                <a:gd name="connsiteY1" fmla="*/ 0 h 12815206"/>
                <a:gd name="connsiteX2" fmla="*/ 1129958 w 2982284"/>
                <a:gd name="connsiteY2" fmla="*/ 82688 h 12815206"/>
                <a:gd name="connsiteX3" fmla="*/ 1286618 w 2982284"/>
                <a:gd name="connsiteY3" fmla="*/ 245308 h 12815206"/>
                <a:gd name="connsiteX4" fmla="*/ 1126593 w 2982284"/>
                <a:gd name="connsiteY4" fmla="*/ 625254 h 12815206"/>
                <a:gd name="connsiteX5" fmla="*/ 2981008 w 2982284"/>
                <a:gd name="connsiteY5" fmla="*/ 2177376 h 12815206"/>
                <a:gd name="connsiteX6" fmla="*/ 67127 w 2982284"/>
                <a:gd name="connsiteY6" fmla="*/ 6155384 h 12815206"/>
                <a:gd name="connsiteX7" fmla="*/ 1259733 w 2982284"/>
                <a:gd name="connsiteY7" fmla="*/ 12815206 h 12815206"/>
                <a:gd name="connsiteX8" fmla="*/ 1006737 w 2982284"/>
                <a:gd name="connsiteY8" fmla="*/ 12815206 h 12815206"/>
                <a:gd name="connsiteX9" fmla="*/ 1068854 w 2982284"/>
                <a:gd name="connsiteY9" fmla="*/ 12814135 h 12815206"/>
                <a:gd name="connsiteX10" fmla="*/ 12565 w 2982284"/>
                <a:gd name="connsiteY10" fmla="*/ 5958051 h 12815206"/>
                <a:gd name="connsiteX11" fmla="*/ 2957103 w 2982284"/>
                <a:gd name="connsiteY11" fmla="*/ 2177375 h 12815206"/>
                <a:gd name="connsiteX12" fmla="*/ 1113195 w 2982284"/>
                <a:gd name="connsiteY12" fmla="*/ 624728 h 12815206"/>
                <a:gd name="connsiteX13" fmla="*/ 1255084 w 2982284"/>
                <a:gd name="connsiteY13" fmla="*/ 245307 h 12815206"/>
                <a:gd name="connsiteX14" fmla="*/ 848551 w 2982284"/>
                <a:gd name="connsiteY14" fmla="*/ 0 h 12815206"/>
                <a:gd name="connsiteX0" fmla="*/ 848551 w 2982284"/>
                <a:gd name="connsiteY0" fmla="*/ 0 h 12831248"/>
                <a:gd name="connsiteX1" fmla="*/ 892447 w 2982284"/>
                <a:gd name="connsiteY1" fmla="*/ 0 h 12831248"/>
                <a:gd name="connsiteX2" fmla="*/ 1129958 w 2982284"/>
                <a:gd name="connsiteY2" fmla="*/ 82688 h 12831248"/>
                <a:gd name="connsiteX3" fmla="*/ 1286618 w 2982284"/>
                <a:gd name="connsiteY3" fmla="*/ 245308 h 12831248"/>
                <a:gd name="connsiteX4" fmla="*/ 1126593 w 2982284"/>
                <a:gd name="connsiteY4" fmla="*/ 625254 h 12831248"/>
                <a:gd name="connsiteX5" fmla="*/ 2981008 w 2982284"/>
                <a:gd name="connsiteY5" fmla="*/ 2177376 h 12831248"/>
                <a:gd name="connsiteX6" fmla="*/ 67127 w 2982284"/>
                <a:gd name="connsiteY6" fmla="*/ 6155384 h 12831248"/>
                <a:gd name="connsiteX7" fmla="*/ 1259733 w 2982284"/>
                <a:gd name="connsiteY7" fmla="*/ 12831248 h 12831248"/>
                <a:gd name="connsiteX8" fmla="*/ 1006737 w 2982284"/>
                <a:gd name="connsiteY8" fmla="*/ 12815206 h 12831248"/>
                <a:gd name="connsiteX9" fmla="*/ 1068854 w 2982284"/>
                <a:gd name="connsiteY9" fmla="*/ 12814135 h 12831248"/>
                <a:gd name="connsiteX10" fmla="*/ 12565 w 2982284"/>
                <a:gd name="connsiteY10" fmla="*/ 5958051 h 12831248"/>
                <a:gd name="connsiteX11" fmla="*/ 2957103 w 2982284"/>
                <a:gd name="connsiteY11" fmla="*/ 2177375 h 12831248"/>
                <a:gd name="connsiteX12" fmla="*/ 1113195 w 2982284"/>
                <a:gd name="connsiteY12" fmla="*/ 624728 h 12831248"/>
                <a:gd name="connsiteX13" fmla="*/ 1255084 w 2982284"/>
                <a:gd name="connsiteY13" fmla="*/ 245307 h 12831248"/>
                <a:gd name="connsiteX14" fmla="*/ 848551 w 2982284"/>
                <a:gd name="connsiteY14" fmla="*/ 0 h 12831248"/>
                <a:gd name="connsiteX0" fmla="*/ 848551 w 2982284"/>
                <a:gd name="connsiteY0" fmla="*/ 0 h 12831248"/>
                <a:gd name="connsiteX1" fmla="*/ 892447 w 2982284"/>
                <a:gd name="connsiteY1" fmla="*/ 0 h 12831248"/>
                <a:gd name="connsiteX2" fmla="*/ 1129958 w 2982284"/>
                <a:gd name="connsiteY2" fmla="*/ 82688 h 12831248"/>
                <a:gd name="connsiteX3" fmla="*/ 1286618 w 2982284"/>
                <a:gd name="connsiteY3" fmla="*/ 245308 h 12831248"/>
                <a:gd name="connsiteX4" fmla="*/ 1126593 w 2982284"/>
                <a:gd name="connsiteY4" fmla="*/ 625254 h 12831248"/>
                <a:gd name="connsiteX5" fmla="*/ 2981008 w 2982284"/>
                <a:gd name="connsiteY5" fmla="*/ 2177376 h 12831248"/>
                <a:gd name="connsiteX6" fmla="*/ 67127 w 2982284"/>
                <a:gd name="connsiteY6" fmla="*/ 6155384 h 12831248"/>
                <a:gd name="connsiteX7" fmla="*/ 1259733 w 2982284"/>
                <a:gd name="connsiteY7" fmla="*/ 12831248 h 12831248"/>
                <a:gd name="connsiteX8" fmla="*/ 1006737 w 2982284"/>
                <a:gd name="connsiteY8" fmla="*/ 12815206 h 12831248"/>
                <a:gd name="connsiteX9" fmla="*/ 1068854 w 2982284"/>
                <a:gd name="connsiteY9" fmla="*/ 12814135 h 12831248"/>
                <a:gd name="connsiteX10" fmla="*/ 12565 w 2982284"/>
                <a:gd name="connsiteY10" fmla="*/ 5958051 h 12831248"/>
                <a:gd name="connsiteX11" fmla="*/ 2957103 w 2982284"/>
                <a:gd name="connsiteY11" fmla="*/ 2177375 h 12831248"/>
                <a:gd name="connsiteX12" fmla="*/ 1113195 w 2982284"/>
                <a:gd name="connsiteY12" fmla="*/ 624728 h 12831248"/>
                <a:gd name="connsiteX13" fmla="*/ 1255084 w 2982284"/>
                <a:gd name="connsiteY13" fmla="*/ 245307 h 12831248"/>
                <a:gd name="connsiteX14" fmla="*/ 848551 w 2982284"/>
                <a:gd name="connsiteY14" fmla="*/ 0 h 12831248"/>
                <a:gd name="connsiteX0" fmla="*/ 849481 w 2983214"/>
                <a:gd name="connsiteY0" fmla="*/ 0 h 12831248"/>
                <a:gd name="connsiteX1" fmla="*/ 893377 w 2983214"/>
                <a:gd name="connsiteY1" fmla="*/ 0 h 12831248"/>
                <a:gd name="connsiteX2" fmla="*/ 1130888 w 2983214"/>
                <a:gd name="connsiteY2" fmla="*/ 82688 h 12831248"/>
                <a:gd name="connsiteX3" fmla="*/ 1287548 w 2983214"/>
                <a:gd name="connsiteY3" fmla="*/ 245308 h 12831248"/>
                <a:gd name="connsiteX4" fmla="*/ 1127523 w 2983214"/>
                <a:gd name="connsiteY4" fmla="*/ 625254 h 12831248"/>
                <a:gd name="connsiteX5" fmla="*/ 2981938 w 2983214"/>
                <a:gd name="connsiteY5" fmla="*/ 2177376 h 12831248"/>
                <a:gd name="connsiteX6" fmla="*/ 68057 w 2983214"/>
                <a:gd name="connsiteY6" fmla="*/ 6155384 h 12831248"/>
                <a:gd name="connsiteX7" fmla="*/ 1260663 w 2983214"/>
                <a:gd name="connsiteY7" fmla="*/ 12831248 h 12831248"/>
                <a:gd name="connsiteX8" fmla="*/ 1007667 w 2983214"/>
                <a:gd name="connsiteY8" fmla="*/ 12815206 h 12831248"/>
                <a:gd name="connsiteX9" fmla="*/ 1005616 w 2983214"/>
                <a:gd name="connsiteY9" fmla="*/ 12830177 h 12831248"/>
                <a:gd name="connsiteX10" fmla="*/ 13495 w 2983214"/>
                <a:gd name="connsiteY10" fmla="*/ 5958051 h 12831248"/>
                <a:gd name="connsiteX11" fmla="*/ 2958033 w 2983214"/>
                <a:gd name="connsiteY11" fmla="*/ 2177375 h 12831248"/>
                <a:gd name="connsiteX12" fmla="*/ 1114125 w 2983214"/>
                <a:gd name="connsiteY12" fmla="*/ 624728 h 12831248"/>
                <a:gd name="connsiteX13" fmla="*/ 1256014 w 2983214"/>
                <a:gd name="connsiteY13" fmla="*/ 245307 h 12831248"/>
                <a:gd name="connsiteX14" fmla="*/ 849481 w 2983214"/>
                <a:gd name="connsiteY14" fmla="*/ 0 h 12831248"/>
                <a:gd name="connsiteX0" fmla="*/ 850251 w 2983984"/>
                <a:gd name="connsiteY0" fmla="*/ 0 h 12831248"/>
                <a:gd name="connsiteX1" fmla="*/ 894147 w 2983984"/>
                <a:gd name="connsiteY1" fmla="*/ 0 h 12831248"/>
                <a:gd name="connsiteX2" fmla="*/ 1131658 w 2983984"/>
                <a:gd name="connsiteY2" fmla="*/ 82688 h 12831248"/>
                <a:gd name="connsiteX3" fmla="*/ 1288318 w 2983984"/>
                <a:gd name="connsiteY3" fmla="*/ 245308 h 12831248"/>
                <a:gd name="connsiteX4" fmla="*/ 1128293 w 2983984"/>
                <a:gd name="connsiteY4" fmla="*/ 625254 h 12831248"/>
                <a:gd name="connsiteX5" fmla="*/ 2982708 w 2983984"/>
                <a:gd name="connsiteY5" fmla="*/ 2177376 h 12831248"/>
                <a:gd name="connsiteX6" fmla="*/ 68827 w 2983984"/>
                <a:gd name="connsiteY6" fmla="*/ 6155384 h 12831248"/>
                <a:gd name="connsiteX7" fmla="*/ 1261433 w 2983984"/>
                <a:gd name="connsiteY7" fmla="*/ 12831248 h 12831248"/>
                <a:gd name="connsiteX8" fmla="*/ 1008437 w 2983984"/>
                <a:gd name="connsiteY8" fmla="*/ 12815206 h 12831248"/>
                <a:gd name="connsiteX9" fmla="*/ 1006386 w 2983984"/>
                <a:gd name="connsiteY9" fmla="*/ 12830177 h 12831248"/>
                <a:gd name="connsiteX10" fmla="*/ 14265 w 2983984"/>
                <a:gd name="connsiteY10" fmla="*/ 5958051 h 12831248"/>
                <a:gd name="connsiteX11" fmla="*/ 2958803 w 2983984"/>
                <a:gd name="connsiteY11" fmla="*/ 2177375 h 12831248"/>
                <a:gd name="connsiteX12" fmla="*/ 1114895 w 2983984"/>
                <a:gd name="connsiteY12" fmla="*/ 624728 h 12831248"/>
                <a:gd name="connsiteX13" fmla="*/ 1256784 w 2983984"/>
                <a:gd name="connsiteY13" fmla="*/ 245307 h 12831248"/>
                <a:gd name="connsiteX14" fmla="*/ 850251 w 2983984"/>
                <a:gd name="connsiteY14" fmla="*/ 0 h 12831248"/>
                <a:gd name="connsiteX0" fmla="*/ 850251 w 2983984"/>
                <a:gd name="connsiteY0" fmla="*/ 0 h 12830177"/>
                <a:gd name="connsiteX1" fmla="*/ 894147 w 2983984"/>
                <a:gd name="connsiteY1" fmla="*/ 0 h 12830177"/>
                <a:gd name="connsiteX2" fmla="*/ 1131658 w 2983984"/>
                <a:gd name="connsiteY2" fmla="*/ 82688 h 12830177"/>
                <a:gd name="connsiteX3" fmla="*/ 1288318 w 2983984"/>
                <a:gd name="connsiteY3" fmla="*/ 245308 h 12830177"/>
                <a:gd name="connsiteX4" fmla="*/ 1128293 w 2983984"/>
                <a:gd name="connsiteY4" fmla="*/ 625254 h 12830177"/>
                <a:gd name="connsiteX5" fmla="*/ 2982708 w 2983984"/>
                <a:gd name="connsiteY5" fmla="*/ 2177376 h 12830177"/>
                <a:gd name="connsiteX6" fmla="*/ 68827 w 2983984"/>
                <a:gd name="connsiteY6" fmla="*/ 6155384 h 12830177"/>
                <a:gd name="connsiteX7" fmla="*/ 1197264 w 2983984"/>
                <a:gd name="connsiteY7" fmla="*/ 12815206 h 12830177"/>
                <a:gd name="connsiteX8" fmla="*/ 1008437 w 2983984"/>
                <a:gd name="connsiteY8" fmla="*/ 12815206 h 12830177"/>
                <a:gd name="connsiteX9" fmla="*/ 1006386 w 2983984"/>
                <a:gd name="connsiteY9" fmla="*/ 12830177 h 12830177"/>
                <a:gd name="connsiteX10" fmla="*/ 14265 w 2983984"/>
                <a:gd name="connsiteY10" fmla="*/ 5958051 h 12830177"/>
                <a:gd name="connsiteX11" fmla="*/ 2958803 w 2983984"/>
                <a:gd name="connsiteY11" fmla="*/ 2177375 h 12830177"/>
                <a:gd name="connsiteX12" fmla="*/ 1114895 w 2983984"/>
                <a:gd name="connsiteY12" fmla="*/ 624728 h 12830177"/>
                <a:gd name="connsiteX13" fmla="*/ 1256784 w 2983984"/>
                <a:gd name="connsiteY13" fmla="*/ 245307 h 12830177"/>
                <a:gd name="connsiteX14" fmla="*/ 850251 w 2983984"/>
                <a:gd name="connsiteY14" fmla="*/ 0 h 1283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83984" h="12830177">
                  <a:moveTo>
                    <a:pt x="850251" y="0"/>
                  </a:moveTo>
                  <a:lnTo>
                    <a:pt x="894147" y="0"/>
                  </a:lnTo>
                  <a:cubicBezTo>
                    <a:pt x="969096" y="26220"/>
                    <a:pt x="1052300" y="56808"/>
                    <a:pt x="1131658" y="82688"/>
                  </a:cubicBezTo>
                  <a:cubicBezTo>
                    <a:pt x="1216589" y="126854"/>
                    <a:pt x="1263477" y="163525"/>
                    <a:pt x="1288318" y="245308"/>
                  </a:cubicBezTo>
                  <a:cubicBezTo>
                    <a:pt x="1276446" y="363513"/>
                    <a:pt x="1094461" y="401819"/>
                    <a:pt x="1128293" y="625254"/>
                  </a:cubicBezTo>
                  <a:cubicBezTo>
                    <a:pt x="1227579" y="1039465"/>
                    <a:pt x="3038812" y="1581405"/>
                    <a:pt x="2982708" y="2177376"/>
                  </a:cubicBezTo>
                  <a:cubicBezTo>
                    <a:pt x="2881740" y="2710561"/>
                    <a:pt x="155204" y="4027990"/>
                    <a:pt x="68827" y="6155384"/>
                  </a:cubicBezTo>
                  <a:cubicBezTo>
                    <a:pt x="67600" y="8041520"/>
                    <a:pt x="695375" y="10537972"/>
                    <a:pt x="1197264" y="12815206"/>
                  </a:cubicBezTo>
                  <a:lnTo>
                    <a:pt x="1008437" y="12815206"/>
                  </a:lnTo>
                  <a:lnTo>
                    <a:pt x="1006386" y="12830177"/>
                  </a:lnTo>
                  <a:cubicBezTo>
                    <a:pt x="606163" y="10657110"/>
                    <a:pt x="-109889" y="7946857"/>
                    <a:pt x="14265" y="5958051"/>
                  </a:cubicBezTo>
                  <a:cubicBezTo>
                    <a:pt x="367128" y="3846423"/>
                    <a:pt x="2853590" y="2710560"/>
                    <a:pt x="2958803" y="2177375"/>
                  </a:cubicBezTo>
                  <a:cubicBezTo>
                    <a:pt x="3017267" y="1581404"/>
                    <a:pt x="1218356" y="1038939"/>
                    <a:pt x="1114895" y="624728"/>
                  </a:cubicBezTo>
                  <a:cubicBezTo>
                    <a:pt x="1079641" y="401293"/>
                    <a:pt x="1244413" y="363512"/>
                    <a:pt x="1256784" y="245307"/>
                  </a:cubicBezTo>
                  <a:cubicBezTo>
                    <a:pt x="1252977" y="125305"/>
                    <a:pt x="1045765" y="58061"/>
                    <a:pt x="850251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3962C7B5-F037-7E4C-BF79-A8E1AA2486E0}"/>
              </a:ext>
            </a:extLst>
          </p:cNvPr>
          <p:cNvSpPr/>
          <p:nvPr/>
        </p:nvSpPr>
        <p:spPr bwMode="gray">
          <a:xfrm>
            <a:off x="11942269" y="2954192"/>
            <a:ext cx="4232308" cy="3077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914400">
              <a:spcBef>
                <a:spcPts val="832"/>
              </a:spcBef>
            </a:pPr>
            <a:r>
              <a:rPr lang="de-DE" sz="2000" dirty="0">
                <a:solidFill>
                  <a:srgbClr val="5A5A5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 Model – 2050 </a:t>
            </a:r>
          </a:p>
        </p:txBody>
      </p:sp>
      <p:sp>
        <p:nvSpPr>
          <p:cNvPr id="57" name="Digi Line">
            <a:extLst>
              <a:ext uri="{FF2B5EF4-FFF2-40B4-BE49-F238E27FC236}">
                <a16:creationId xmlns:a16="http://schemas.microsoft.com/office/drawing/2014/main" id="{D4A47F36-8848-9743-85AA-892AE02F0A32}"/>
              </a:ext>
            </a:extLst>
          </p:cNvPr>
          <p:cNvSpPr/>
          <p:nvPr/>
        </p:nvSpPr>
        <p:spPr bwMode="gray">
          <a:xfrm>
            <a:off x="2269891" y="4451340"/>
            <a:ext cx="6548833" cy="1541510"/>
          </a:xfrm>
          <a:custGeom>
            <a:avLst/>
            <a:gdLst>
              <a:gd name="connsiteX0" fmla="*/ 4214949 w 4214949"/>
              <a:gd name="connsiteY0" fmla="*/ 409303 h 409303"/>
              <a:gd name="connsiteX1" fmla="*/ 4214949 w 4214949"/>
              <a:gd name="connsiteY1" fmla="*/ 0 h 409303"/>
              <a:gd name="connsiteX2" fmla="*/ 0 w 4214949"/>
              <a:gd name="connsiteY2" fmla="*/ 0 h 40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4949" h="409303">
                <a:moveTo>
                  <a:pt x="4214949" y="409303"/>
                </a:moveTo>
                <a:lnTo>
                  <a:pt x="4214949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35588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5817F05-EE14-1942-B2A7-0F86976E9F5E}"/>
              </a:ext>
            </a:extLst>
          </p:cNvPr>
          <p:cNvGrpSpPr/>
          <p:nvPr/>
        </p:nvGrpSpPr>
        <p:grpSpPr bwMode="gray">
          <a:xfrm>
            <a:off x="8577797" y="5935442"/>
            <a:ext cx="473830" cy="757938"/>
            <a:chOff x="3685425" y="5093795"/>
            <a:chExt cx="383588" cy="613585"/>
          </a:xfrm>
        </p:grpSpPr>
        <p:sp>
          <p:nvSpPr>
            <p:cNvPr id="59" name="Heart 240">
              <a:extLst>
                <a:ext uri="{FF2B5EF4-FFF2-40B4-BE49-F238E27FC236}">
                  <a16:creationId xmlns:a16="http://schemas.microsoft.com/office/drawing/2014/main" id="{0BF972D8-DD35-5241-858C-3C21DA8242EF}"/>
                </a:ext>
              </a:extLst>
            </p:cNvPr>
            <p:cNvSpPr/>
            <p:nvPr/>
          </p:nvSpPr>
          <p:spPr bwMode="gray">
            <a:xfrm>
              <a:off x="3685425" y="5093795"/>
              <a:ext cx="383588" cy="613585"/>
            </a:xfrm>
            <a:custGeom>
              <a:avLst/>
              <a:gdLst/>
              <a:ahLst/>
              <a:cxnLst/>
              <a:rect l="l" t="t" r="r" b="b"/>
              <a:pathLst>
                <a:path w="383588" h="613585">
                  <a:moveTo>
                    <a:pt x="191794" y="0"/>
                  </a:moveTo>
                  <a:cubicBezTo>
                    <a:pt x="250212" y="0"/>
                    <a:pt x="302489" y="26572"/>
                    <a:pt x="335563" y="69971"/>
                  </a:cubicBezTo>
                  <a:cubicBezTo>
                    <a:pt x="355020" y="85873"/>
                    <a:pt x="370245" y="113964"/>
                    <a:pt x="377644" y="151169"/>
                  </a:cubicBezTo>
                  <a:cubicBezTo>
                    <a:pt x="378084" y="152057"/>
                    <a:pt x="378281" y="152998"/>
                    <a:pt x="378447" y="153946"/>
                  </a:cubicBezTo>
                  <a:cubicBezTo>
                    <a:pt x="398834" y="256469"/>
                    <a:pt x="362937" y="425848"/>
                    <a:pt x="191794" y="613585"/>
                  </a:cubicBezTo>
                  <a:cubicBezTo>
                    <a:pt x="20651" y="425848"/>
                    <a:pt x="-15246" y="256469"/>
                    <a:pt x="5141" y="153946"/>
                  </a:cubicBezTo>
                  <a:cubicBezTo>
                    <a:pt x="5308" y="152998"/>
                    <a:pt x="5504" y="152057"/>
                    <a:pt x="5945" y="151169"/>
                  </a:cubicBezTo>
                  <a:cubicBezTo>
                    <a:pt x="13343" y="113964"/>
                    <a:pt x="28569" y="85873"/>
                    <a:pt x="48025" y="69971"/>
                  </a:cubicBezTo>
                  <a:cubicBezTo>
                    <a:pt x="81100" y="26572"/>
                    <a:pt x="133376" y="0"/>
                    <a:pt x="191794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solidFill>
                <a:srgbClr val="0033B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4C59AAB-0FD3-3748-B296-6DBCD02C23D8}"/>
                </a:ext>
              </a:extLst>
            </p:cNvPr>
            <p:cNvSpPr/>
            <p:nvPr/>
          </p:nvSpPr>
          <p:spPr bwMode="gray">
            <a:xfrm>
              <a:off x="3780462" y="5184043"/>
              <a:ext cx="200004" cy="200004"/>
            </a:xfrm>
            <a:prstGeom prst="ellipse">
              <a:avLst/>
            </a:prstGeom>
            <a:solidFill>
              <a:srgbClr val="0033BA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1" name="Automation line">
            <a:extLst>
              <a:ext uri="{FF2B5EF4-FFF2-40B4-BE49-F238E27FC236}">
                <a16:creationId xmlns:a16="http://schemas.microsoft.com/office/drawing/2014/main" id="{B176BF70-4048-0644-8856-761E1952F299}"/>
              </a:ext>
            </a:extLst>
          </p:cNvPr>
          <p:cNvSpPr/>
          <p:nvPr/>
        </p:nvSpPr>
        <p:spPr bwMode="gray">
          <a:xfrm>
            <a:off x="10874094" y="3375268"/>
            <a:ext cx="5680642" cy="454027"/>
          </a:xfrm>
          <a:custGeom>
            <a:avLst/>
            <a:gdLst>
              <a:gd name="connsiteX0" fmla="*/ 0 w 3936274"/>
              <a:gd name="connsiteY0" fmla="*/ 182880 h 182880"/>
              <a:gd name="connsiteX1" fmla="*/ 0 w 3936274"/>
              <a:gd name="connsiteY1" fmla="*/ 0 h 182880"/>
              <a:gd name="connsiteX2" fmla="*/ 3936274 w 3936274"/>
              <a:gd name="connsiteY2" fmla="*/ 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6274" h="182880">
                <a:moveTo>
                  <a:pt x="0" y="182880"/>
                </a:moveTo>
                <a:lnTo>
                  <a:pt x="0" y="0"/>
                </a:lnTo>
                <a:lnTo>
                  <a:pt x="3936274" y="0"/>
                </a:lnTo>
              </a:path>
            </a:pathLst>
          </a:custGeom>
          <a:noFill/>
          <a:ln w="9525" cap="flat" cmpd="sng" algn="ctr">
            <a:solidFill>
              <a:srgbClr val="5A5A5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241EE2-EF99-9B41-89CE-FC419FFE4D8B}"/>
              </a:ext>
            </a:extLst>
          </p:cNvPr>
          <p:cNvGrpSpPr/>
          <p:nvPr/>
        </p:nvGrpSpPr>
        <p:grpSpPr bwMode="gray">
          <a:xfrm>
            <a:off x="10765958" y="3798120"/>
            <a:ext cx="269592" cy="431240"/>
            <a:chOff x="3685425" y="5093795"/>
            <a:chExt cx="383588" cy="613585"/>
          </a:xfrm>
        </p:grpSpPr>
        <p:sp>
          <p:nvSpPr>
            <p:cNvPr id="63" name="Heart 240">
              <a:extLst>
                <a:ext uri="{FF2B5EF4-FFF2-40B4-BE49-F238E27FC236}">
                  <a16:creationId xmlns:a16="http://schemas.microsoft.com/office/drawing/2014/main" id="{28F13BE5-3A66-BD41-B317-060E39345860}"/>
                </a:ext>
              </a:extLst>
            </p:cNvPr>
            <p:cNvSpPr/>
            <p:nvPr/>
          </p:nvSpPr>
          <p:spPr bwMode="gray">
            <a:xfrm>
              <a:off x="3685425" y="5093795"/>
              <a:ext cx="383588" cy="613585"/>
            </a:xfrm>
            <a:custGeom>
              <a:avLst/>
              <a:gdLst/>
              <a:ahLst/>
              <a:cxnLst/>
              <a:rect l="l" t="t" r="r" b="b"/>
              <a:pathLst>
                <a:path w="383588" h="613585">
                  <a:moveTo>
                    <a:pt x="191794" y="0"/>
                  </a:moveTo>
                  <a:cubicBezTo>
                    <a:pt x="250212" y="0"/>
                    <a:pt x="302489" y="26572"/>
                    <a:pt x="335563" y="69971"/>
                  </a:cubicBezTo>
                  <a:cubicBezTo>
                    <a:pt x="355020" y="85873"/>
                    <a:pt x="370245" y="113964"/>
                    <a:pt x="377644" y="151169"/>
                  </a:cubicBezTo>
                  <a:cubicBezTo>
                    <a:pt x="378084" y="152057"/>
                    <a:pt x="378281" y="152998"/>
                    <a:pt x="378447" y="153946"/>
                  </a:cubicBezTo>
                  <a:cubicBezTo>
                    <a:pt x="398834" y="256469"/>
                    <a:pt x="362937" y="425848"/>
                    <a:pt x="191794" y="613585"/>
                  </a:cubicBezTo>
                  <a:cubicBezTo>
                    <a:pt x="20651" y="425848"/>
                    <a:pt x="-15246" y="256469"/>
                    <a:pt x="5141" y="153946"/>
                  </a:cubicBezTo>
                  <a:cubicBezTo>
                    <a:pt x="5308" y="152998"/>
                    <a:pt x="5504" y="152057"/>
                    <a:pt x="5945" y="151169"/>
                  </a:cubicBezTo>
                  <a:cubicBezTo>
                    <a:pt x="13343" y="113964"/>
                    <a:pt x="28569" y="85873"/>
                    <a:pt x="48025" y="69971"/>
                  </a:cubicBezTo>
                  <a:cubicBezTo>
                    <a:pt x="81100" y="26572"/>
                    <a:pt x="133376" y="0"/>
                    <a:pt x="191794" y="0"/>
                  </a:cubicBezTo>
                  <a:close/>
                </a:path>
              </a:pathLst>
            </a:custGeom>
            <a:solidFill>
              <a:srgbClr val="5A5A5A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2BE1FD0-EAA1-9443-BF1A-2CA1EF9E0837}"/>
                </a:ext>
              </a:extLst>
            </p:cNvPr>
            <p:cNvSpPr/>
            <p:nvPr/>
          </p:nvSpPr>
          <p:spPr bwMode="gray">
            <a:xfrm>
              <a:off x="3780462" y="5184043"/>
              <a:ext cx="200004" cy="200004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992CE762-0FA0-3547-AB7F-B996D7C076F3}"/>
              </a:ext>
            </a:extLst>
          </p:cNvPr>
          <p:cNvSpPr/>
          <p:nvPr/>
        </p:nvSpPr>
        <p:spPr bwMode="gray">
          <a:xfrm>
            <a:off x="2382051" y="4062319"/>
            <a:ext cx="3337580" cy="3077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spcBef>
                <a:spcPts val="832"/>
              </a:spcBef>
            </a:pPr>
            <a:r>
              <a:rPr lang="de-DE" sz="2000" dirty="0">
                <a:solidFill>
                  <a:srgbClr val="3558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Quantum </a:t>
            </a:r>
            <a:r>
              <a:rPr lang="de-DE" sz="2000" dirty="0" err="1">
                <a:solidFill>
                  <a:srgbClr val="3558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Annealing</a:t>
            </a:r>
            <a:r>
              <a:rPr lang="de-DE" sz="2000" dirty="0">
                <a:solidFill>
                  <a:srgbClr val="3558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2040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31E4BA2-5A09-0E47-9A5C-3450449D9C9B}"/>
              </a:ext>
            </a:extLst>
          </p:cNvPr>
          <p:cNvGrpSpPr/>
          <p:nvPr/>
        </p:nvGrpSpPr>
        <p:grpSpPr>
          <a:xfrm>
            <a:off x="2363369" y="5022204"/>
            <a:ext cx="5588241" cy="434659"/>
            <a:chOff x="494161" y="2318210"/>
            <a:chExt cx="3213743" cy="249968"/>
          </a:xfrm>
        </p:grpSpPr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FF9E5D7C-2235-014E-932C-63CC5BCD370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2719" y="2398059"/>
              <a:ext cx="119487" cy="90271"/>
            </a:xfrm>
            <a:custGeom>
              <a:avLst/>
              <a:gdLst>
                <a:gd name="T0" fmla="*/ 280 w 280"/>
                <a:gd name="T1" fmla="*/ 201 h 212"/>
                <a:gd name="T2" fmla="*/ 280 w 280"/>
                <a:gd name="T3" fmla="*/ 12 h 212"/>
                <a:gd name="T4" fmla="*/ 268 w 280"/>
                <a:gd name="T5" fmla="*/ 0 h 212"/>
                <a:gd name="T6" fmla="*/ 12 w 280"/>
                <a:gd name="T7" fmla="*/ 0 h 212"/>
                <a:gd name="T8" fmla="*/ 0 w 280"/>
                <a:gd name="T9" fmla="*/ 12 h 212"/>
                <a:gd name="T10" fmla="*/ 0 w 280"/>
                <a:gd name="T11" fmla="*/ 201 h 212"/>
                <a:gd name="T12" fmla="*/ 12 w 280"/>
                <a:gd name="T13" fmla="*/ 212 h 212"/>
                <a:gd name="T14" fmla="*/ 165 w 280"/>
                <a:gd name="T15" fmla="*/ 212 h 212"/>
                <a:gd name="T16" fmla="*/ 145 w 280"/>
                <a:gd name="T17" fmla="*/ 194 h 212"/>
                <a:gd name="T18" fmla="*/ 32 w 280"/>
                <a:gd name="T19" fmla="*/ 194 h 212"/>
                <a:gd name="T20" fmla="*/ 32 w 280"/>
                <a:gd name="T21" fmla="*/ 18 h 212"/>
                <a:gd name="T22" fmla="*/ 244 w 280"/>
                <a:gd name="T23" fmla="*/ 18 h 212"/>
                <a:gd name="T24" fmla="*/ 244 w 280"/>
                <a:gd name="T25" fmla="*/ 194 h 212"/>
                <a:gd name="T26" fmla="*/ 214 w 280"/>
                <a:gd name="T27" fmla="*/ 194 h 212"/>
                <a:gd name="T28" fmla="*/ 235 w 280"/>
                <a:gd name="T29" fmla="*/ 212 h 212"/>
                <a:gd name="T30" fmla="*/ 268 w 280"/>
                <a:gd name="T31" fmla="*/ 212 h 212"/>
                <a:gd name="T32" fmla="*/ 280 w 280"/>
                <a:gd name="T33" fmla="*/ 201 h 212"/>
                <a:gd name="T34" fmla="*/ 21 w 280"/>
                <a:gd name="T35" fmla="*/ 128 h 212"/>
                <a:gd name="T36" fmla="*/ 18 w 280"/>
                <a:gd name="T37" fmla="*/ 131 h 212"/>
                <a:gd name="T38" fmla="*/ 15 w 280"/>
                <a:gd name="T39" fmla="*/ 131 h 212"/>
                <a:gd name="T40" fmla="*/ 12 w 280"/>
                <a:gd name="T41" fmla="*/ 128 h 212"/>
                <a:gd name="T42" fmla="*/ 12 w 280"/>
                <a:gd name="T43" fmla="*/ 84 h 212"/>
                <a:gd name="T44" fmla="*/ 15 w 280"/>
                <a:gd name="T45" fmla="*/ 81 h 212"/>
                <a:gd name="T46" fmla="*/ 18 w 280"/>
                <a:gd name="T47" fmla="*/ 81 h 212"/>
                <a:gd name="T48" fmla="*/ 21 w 280"/>
                <a:gd name="T49" fmla="*/ 84 h 212"/>
                <a:gd name="T50" fmla="*/ 21 w 280"/>
                <a:gd name="T51" fmla="*/ 128 h 212"/>
                <a:gd name="T52" fmla="*/ 272 w 280"/>
                <a:gd name="T53" fmla="*/ 108 h 212"/>
                <a:gd name="T54" fmla="*/ 262 w 280"/>
                <a:gd name="T55" fmla="*/ 118 h 212"/>
                <a:gd name="T56" fmla="*/ 252 w 280"/>
                <a:gd name="T57" fmla="*/ 108 h 212"/>
                <a:gd name="T58" fmla="*/ 262 w 280"/>
                <a:gd name="T59" fmla="*/ 98 h 212"/>
                <a:gd name="T60" fmla="*/ 272 w 280"/>
                <a:gd name="T61" fmla="*/ 10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0" h="212">
                  <a:moveTo>
                    <a:pt x="280" y="201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5"/>
                    <a:pt x="275" y="0"/>
                    <a:pt x="26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7"/>
                    <a:pt x="5" y="212"/>
                    <a:pt x="12" y="212"/>
                  </a:cubicBezTo>
                  <a:cubicBezTo>
                    <a:pt x="165" y="212"/>
                    <a:pt x="165" y="212"/>
                    <a:pt x="165" y="212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44" y="18"/>
                    <a:pt x="244" y="18"/>
                    <a:pt x="244" y="18"/>
                  </a:cubicBezTo>
                  <a:cubicBezTo>
                    <a:pt x="244" y="194"/>
                    <a:pt x="244" y="194"/>
                    <a:pt x="244" y="194"/>
                  </a:cubicBezTo>
                  <a:cubicBezTo>
                    <a:pt x="214" y="194"/>
                    <a:pt x="214" y="194"/>
                    <a:pt x="214" y="194"/>
                  </a:cubicBezTo>
                  <a:cubicBezTo>
                    <a:pt x="235" y="212"/>
                    <a:pt x="235" y="212"/>
                    <a:pt x="235" y="212"/>
                  </a:cubicBezTo>
                  <a:cubicBezTo>
                    <a:pt x="268" y="212"/>
                    <a:pt x="268" y="212"/>
                    <a:pt x="268" y="212"/>
                  </a:cubicBezTo>
                  <a:cubicBezTo>
                    <a:pt x="275" y="212"/>
                    <a:pt x="280" y="207"/>
                    <a:pt x="280" y="201"/>
                  </a:cubicBezTo>
                  <a:close/>
                  <a:moveTo>
                    <a:pt x="21" y="128"/>
                  </a:moveTo>
                  <a:cubicBezTo>
                    <a:pt x="21" y="130"/>
                    <a:pt x="20" y="131"/>
                    <a:pt x="18" y="131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13" y="131"/>
                    <a:pt x="12" y="130"/>
                    <a:pt x="12" y="128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3"/>
                    <a:pt x="13" y="81"/>
                    <a:pt x="15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0" y="81"/>
                    <a:pt x="21" y="83"/>
                    <a:pt x="21" y="84"/>
                  </a:cubicBezTo>
                  <a:lnTo>
                    <a:pt x="21" y="128"/>
                  </a:lnTo>
                  <a:close/>
                  <a:moveTo>
                    <a:pt x="272" y="108"/>
                  </a:moveTo>
                  <a:cubicBezTo>
                    <a:pt x="272" y="113"/>
                    <a:pt x="267" y="118"/>
                    <a:pt x="262" y="118"/>
                  </a:cubicBezTo>
                  <a:cubicBezTo>
                    <a:pt x="257" y="118"/>
                    <a:pt x="252" y="113"/>
                    <a:pt x="252" y="108"/>
                  </a:cubicBezTo>
                  <a:cubicBezTo>
                    <a:pt x="252" y="102"/>
                    <a:pt x="257" y="98"/>
                    <a:pt x="262" y="98"/>
                  </a:cubicBezTo>
                  <a:cubicBezTo>
                    <a:pt x="267" y="98"/>
                    <a:pt x="272" y="102"/>
                    <a:pt x="272" y="108"/>
                  </a:cubicBezTo>
                  <a:close/>
                </a:path>
              </a:pathLst>
            </a:custGeom>
            <a:solidFill>
              <a:srgbClr val="35588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817ACADB-6590-7146-B209-4DD14370CE8B}"/>
                </a:ext>
              </a:extLst>
            </p:cNvPr>
            <p:cNvSpPr>
              <a:spLocks/>
            </p:cNvSpPr>
            <p:nvPr/>
          </p:nvSpPr>
          <p:spPr bwMode="gray">
            <a:xfrm>
              <a:off x="604770" y="2467814"/>
              <a:ext cx="0" cy="51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5588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ED8FF137-ED31-3243-A90E-F28309D08C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4257" y="2468327"/>
              <a:ext cx="513" cy="51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35588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B4A2050C-5F02-164B-B053-3B7255C90707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744" y="2466275"/>
              <a:ext cx="40513" cy="36929"/>
            </a:xfrm>
            <a:custGeom>
              <a:avLst/>
              <a:gdLst>
                <a:gd name="T0" fmla="*/ 2 w 95"/>
                <a:gd name="T1" fmla="*/ 3 h 86"/>
                <a:gd name="T2" fmla="*/ 12 w 95"/>
                <a:gd name="T3" fmla="*/ 3 h 86"/>
                <a:gd name="T4" fmla="*/ 92 w 95"/>
                <a:gd name="T5" fmla="*/ 73 h 86"/>
                <a:gd name="T6" fmla="*/ 93 w 95"/>
                <a:gd name="T7" fmla="*/ 83 h 86"/>
                <a:gd name="T8" fmla="*/ 83 w 95"/>
                <a:gd name="T9" fmla="*/ 83 h 86"/>
                <a:gd name="T10" fmla="*/ 3 w 95"/>
                <a:gd name="T11" fmla="*/ 13 h 86"/>
                <a:gd name="T12" fmla="*/ 2 w 95"/>
                <a:gd name="T13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6">
                  <a:moveTo>
                    <a:pt x="2" y="3"/>
                  </a:moveTo>
                  <a:cubicBezTo>
                    <a:pt x="5" y="0"/>
                    <a:pt x="12" y="3"/>
                    <a:pt x="12" y="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5" y="75"/>
                    <a:pt x="95" y="80"/>
                    <a:pt x="93" y="83"/>
                  </a:cubicBezTo>
                  <a:cubicBezTo>
                    <a:pt x="90" y="86"/>
                    <a:pt x="86" y="86"/>
                    <a:pt x="83" y="8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0" y="6"/>
                    <a:pt x="2" y="3"/>
                  </a:cubicBezTo>
                  <a:close/>
                </a:path>
              </a:pathLst>
            </a:custGeom>
            <a:solidFill>
              <a:srgbClr val="35588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Freeform 63">
              <a:extLst>
                <a:ext uri="{FF2B5EF4-FFF2-40B4-BE49-F238E27FC236}">
                  <a16:creationId xmlns:a16="http://schemas.microsoft.com/office/drawing/2014/main" id="{A785BBD2-65DE-9141-9676-585A4DEDA5B7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161" y="2318210"/>
              <a:ext cx="216602" cy="249968"/>
            </a:xfrm>
            <a:custGeom>
              <a:avLst/>
              <a:gdLst>
                <a:gd name="T0" fmla="*/ 1162 w 1162"/>
                <a:gd name="T1" fmla="*/ 335 h 1341"/>
                <a:gd name="T2" fmla="*/ 1162 w 1162"/>
                <a:gd name="T3" fmla="*/ 1006 h 1341"/>
                <a:gd name="T4" fmla="*/ 581 w 1162"/>
                <a:gd name="T5" fmla="*/ 1341 h 1341"/>
                <a:gd name="T6" fmla="*/ 0 w 1162"/>
                <a:gd name="T7" fmla="*/ 1006 h 1341"/>
                <a:gd name="T8" fmla="*/ 0 w 1162"/>
                <a:gd name="T9" fmla="*/ 335 h 1341"/>
                <a:gd name="T10" fmla="*/ 581 w 1162"/>
                <a:gd name="T11" fmla="*/ 0 h 1341"/>
                <a:gd name="T12" fmla="*/ 1162 w 1162"/>
                <a:gd name="T13" fmla="*/ 335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2" h="1341">
                  <a:moveTo>
                    <a:pt x="1162" y="335"/>
                  </a:moveTo>
                  <a:lnTo>
                    <a:pt x="1162" y="1006"/>
                  </a:lnTo>
                  <a:lnTo>
                    <a:pt x="581" y="1341"/>
                  </a:lnTo>
                  <a:lnTo>
                    <a:pt x="0" y="1006"/>
                  </a:lnTo>
                  <a:lnTo>
                    <a:pt x="0" y="335"/>
                  </a:lnTo>
                  <a:lnTo>
                    <a:pt x="581" y="0"/>
                  </a:lnTo>
                  <a:lnTo>
                    <a:pt x="1162" y="335"/>
                  </a:lnTo>
                  <a:close/>
                </a:path>
              </a:pathLst>
            </a:custGeom>
            <a:noFill/>
            <a:ln w="19050">
              <a:solidFill>
                <a:srgbClr val="35588E"/>
              </a:solidFill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C849F90-8F08-C04D-8B72-55674E26114E}"/>
                </a:ext>
              </a:extLst>
            </p:cNvPr>
            <p:cNvSpPr txBox="1"/>
            <p:nvPr/>
          </p:nvSpPr>
          <p:spPr bwMode="gray">
            <a:xfrm>
              <a:off x="809257" y="2354694"/>
              <a:ext cx="2898647" cy="1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spcAft>
                  <a:spcPts val="0"/>
                </a:spcAft>
                <a:defRPr sz="1200" b="0" kern="0">
                  <a:solidFill>
                    <a:schemeClr val="accent1"/>
                  </a:solidFill>
                  <a:latin typeface="Arial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dirty="0">
                  <a:ln>
                    <a:noFill/>
                  </a:ln>
                  <a:solidFill>
                    <a:srgbClr val="35588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Schneller  Zugang zu Hybriden Ansätzen (</a:t>
              </a:r>
              <a:r>
                <a:rPr kumimoji="0" lang="de-DE" sz="2000" b="0" i="0" u="none" strike="noStrike" kern="0" cap="none" spc="0" normalizeH="0" baseline="0" dirty="0" err="1">
                  <a:ln>
                    <a:noFill/>
                  </a:ln>
                  <a:solidFill>
                    <a:srgbClr val="35588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Leap</a:t>
              </a:r>
              <a:r>
                <a:rPr kumimoji="0" lang="de-DE" sz="2000" b="0" i="0" u="none" strike="noStrike" kern="0" cap="none" spc="0" normalizeH="0" baseline="0" dirty="0">
                  <a:ln>
                    <a:noFill/>
                  </a:ln>
                  <a:solidFill>
                    <a:srgbClr val="35588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338C5B4-B55A-CE48-80CE-F791E84FB764}"/>
              </a:ext>
            </a:extLst>
          </p:cNvPr>
          <p:cNvGrpSpPr/>
          <p:nvPr/>
        </p:nvGrpSpPr>
        <p:grpSpPr>
          <a:xfrm>
            <a:off x="2363369" y="6036968"/>
            <a:ext cx="5901270" cy="434659"/>
            <a:chOff x="494161" y="2693933"/>
            <a:chExt cx="3393763" cy="249968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8081A884-D340-DA48-BC5E-62B54588A03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6465" y="2771573"/>
              <a:ext cx="131993" cy="91859"/>
            </a:xfrm>
            <a:custGeom>
              <a:avLst/>
              <a:gdLst>
                <a:gd name="T0" fmla="*/ 11 w 286"/>
                <a:gd name="T1" fmla="*/ 199 h 199"/>
                <a:gd name="T2" fmla="*/ 275 w 286"/>
                <a:gd name="T3" fmla="*/ 199 h 199"/>
                <a:gd name="T4" fmla="*/ 286 w 286"/>
                <a:gd name="T5" fmla="*/ 187 h 199"/>
                <a:gd name="T6" fmla="*/ 286 w 286"/>
                <a:gd name="T7" fmla="*/ 11 h 199"/>
                <a:gd name="T8" fmla="*/ 275 w 286"/>
                <a:gd name="T9" fmla="*/ 0 h 199"/>
                <a:gd name="T10" fmla="*/ 11 w 286"/>
                <a:gd name="T11" fmla="*/ 0 h 199"/>
                <a:gd name="T12" fmla="*/ 0 w 286"/>
                <a:gd name="T13" fmla="*/ 11 h 199"/>
                <a:gd name="T14" fmla="*/ 0 w 286"/>
                <a:gd name="T15" fmla="*/ 187 h 199"/>
                <a:gd name="T16" fmla="*/ 11 w 286"/>
                <a:gd name="T17" fmla="*/ 199 h 199"/>
                <a:gd name="T18" fmla="*/ 143 w 286"/>
                <a:gd name="T19" fmla="*/ 3 h 199"/>
                <a:gd name="T20" fmla="*/ 149 w 286"/>
                <a:gd name="T21" fmla="*/ 8 h 199"/>
                <a:gd name="T22" fmla="*/ 143 w 286"/>
                <a:gd name="T23" fmla="*/ 14 h 199"/>
                <a:gd name="T24" fmla="*/ 137 w 286"/>
                <a:gd name="T25" fmla="*/ 8 h 199"/>
                <a:gd name="T26" fmla="*/ 143 w 286"/>
                <a:gd name="T27" fmla="*/ 3 h 199"/>
                <a:gd name="T28" fmla="*/ 18 w 286"/>
                <a:gd name="T29" fmla="*/ 29 h 199"/>
                <a:gd name="T30" fmla="*/ 30 w 286"/>
                <a:gd name="T31" fmla="*/ 17 h 199"/>
                <a:gd name="T32" fmla="*/ 256 w 286"/>
                <a:gd name="T33" fmla="*/ 17 h 199"/>
                <a:gd name="T34" fmla="*/ 268 w 286"/>
                <a:gd name="T35" fmla="*/ 29 h 199"/>
                <a:gd name="T36" fmla="*/ 268 w 286"/>
                <a:gd name="T37" fmla="*/ 177 h 199"/>
                <a:gd name="T38" fmla="*/ 256 w 286"/>
                <a:gd name="T39" fmla="*/ 189 h 199"/>
                <a:gd name="T40" fmla="*/ 30 w 286"/>
                <a:gd name="T41" fmla="*/ 189 h 199"/>
                <a:gd name="T42" fmla="*/ 18 w 286"/>
                <a:gd name="T43" fmla="*/ 177 h 199"/>
                <a:gd name="T44" fmla="*/ 18 w 286"/>
                <a:gd name="T45" fmla="*/ 2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6" h="199">
                  <a:moveTo>
                    <a:pt x="11" y="199"/>
                  </a:moveTo>
                  <a:cubicBezTo>
                    <a:pt x="275" y="199"/>
                    <a:pt x="275" y="199"/>
                    <a:pt x="275" y="199"/>
                  </a:cubicBezTo>
                  <a:cubicBezTo>
                    <a:pt x="281" y="199"/>
                    <a:pt x="286" y="194"/>
                    <a:pt x="286" y="187"/>
                  </a:cubicBezTo>
                  <a:cubicBezTo>
                    <a:pt x="286" y="11"/>
                    <a:pt x="286" y="11"/>
                    <a:pt x="286" y="11"/>
                  </a:cubicBezTo>
                  <a:cubicBezTo>
                    <a:pt x="286" y="5"/>
                    <a:pt x="281" y="0"/>
                    <a:pt x="27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94"/>
                    <a:pt x="5" y="199"/>
                    <a:pt x="11" y="199"/>
                  </a:cubicBezTo>
                  <a:close/>
                  <a:moveTo>
                    <a:pt x="143" y="3"/>
                  </a:moveTo>
                  <a:cubicBezTo>
                    <a:pt x="146" y="3"/>
                    <a:pt x="149" y="5"/>
                    <a:pt x="149" y="8"/>
                  </a:cubicBezTo>
                  <a:cubicBezTo>
                    <a:pt x="149" y="12"/>
                    <a:pt x="146" y="14"/>
                    <a:pt x="143" y="14"/>
                  </a:cubicBezTo>
                  <a:cubicBezTo>
                    <a:pt x="140" y="14"/>
                    <a:pt x="137" y="12"/>
                    <a:pt x="137" y="8"/>
                  </a:cubicBezTo>
                  <a:cubicBezTo>
                    <a:pt x="137" y="5"/>
                    <a:pt x="140" y="3"/>
                    <a:pt x="143" y="3"/>
                  </a:cubicBezTo>
                  <a:close/>
                  <a:moveTo>
                    <a:pt x="18" y="29"/>
                  </a:moveTo>
                  <a:cubicBezTo>
                    <a:pt x="18" y="22"/>
                    <a:pt x="23" y="17"/>
                    <a:pt x="30" y="17"/>
                  </a:cubicBezTo>
                  <a:cubicBezTo>
                    <a:pt x="256" y="17"/>
                    <a:pt x="256" y="17"/>
                    <a:pt x="256" y="17"/>
                  </a:cubicBezTo>
                  <a:cubicBezTo>
                    <a:pt x="263" y="17"/>
                    <a:pt x="268" y="22"/>
                    <a:pt x="268" y="29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84"/>
                    <a:pt x="263" y="189"/>
                    <a:pt x="256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23" y="189"/>
                    <a:pt x="18" y="184"/>
                    <a:pt x="18" y="177"/>
                  </a:cubicBezTo>
                  <a:lnTo>
                    <a:pt x="18" y="29"/>
                  </a:lnTo>
                  <a:close/>
                </a:path>
              </a:pathLst>
            </a:custGeom>
            <a:solidFill>
              <a:srgbClr val="35588E"/>
            </a:solidFill>
            <a:ln>
              <a:noFill/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B4D8333-46E3-3E4E-9790-2678A24CE07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21911" y="2870961"/>
              <a:ext cx="161102" cy="8031"/>
            </a:xfrm>
            <a:custGeom>
              <a:avLst/>
              <a:gdLst>
                <a:gd name="T0" fmla="*/ 218 w 350"/>
                <a:gd name="T1" fmla="*/ 0 h 17"/>
                <a:gd name="T2" fmla="*/ 207 w 350"/>
                <a:gd name="T3" fmla="*/ 0 h 17"/>
                <a:gd name="T4" fmla="*/ 143 w 350"/>
                <a:gd name="T5" fmla="*/ 0 h 17"/>
                <a:gd name="T6" fmla="*/ 133 w 350"/>
                <a:gd name="T7" fmla="*/ 0 h 17"/>
                <a:gd name="T8" fmla="*/ 0 w 350"/>
                <a:gd name="T9" fmla="*/ 0 h 17"/>
                <a:gd name="T10" fmla="*/ 18 w 350"/>
                <a:gd name="T11" fmla="*/ 17 h 17"/>
                <a:gd name="T12" fmla="*/ 332 w 350"/>
                <a:gd name="T13" fmla="*/ 17 h 17"/>
                <a:gd name="T14" fmla="*/ 350 w 350"/>
                <a:gd name="T15" fmla="*/ 0 h 17"/>
                <a:gd name="T16" fmla="*/ 218 w 350"/>
                <a:gd name="T17" fmla="*/ 0 h 17"/>
                <a:gd name="T18" fmla="*/ 279 w 350"/>
                <a:gd name="T19" fmla="*/ 12 h 17"/>
                <a:gd name="T20" fmla="*/ 275 w 350"/>
                <a:gd name="T21" fmla="*/ 9 h 17"/>
                <a:gd name="T22" fmla="*/ 279 w 350"/>
                <a:gd name="T23" fmla="*/ 5 h 17"/>
                <a:gd name="T24" fmla="*/ 283 w 350"/>
                <a:gd name="T25" fmla="*/ 9 h 17"/>
                <a:gd name="T26" fmla="*/ 279 w 350"/>
                <a:gd name="T27" fmla="*/ 12 h 17"/>
                <a:gd name="T28" fmla="*/ 294 w 350"/>
                <a:gd name="T29" fmla="*/ 12 h 17"/>
                <a:gd name="T30" fmla="*/ 291 w 350"/>
                <a:gd name="T31" fmla="*/ 9 h 17"/>
                <a:gd name="T32" fmla="*/ 294 w 350"/>
                <a:gd name="T33" fmla="*/ 5 h 17"/>
                <a:gd name="T34" fmla="*/ 298 w 350"/>
                <a:gd name="T35" fmla="*/ 9 h 17"/>
                <a:gd name="T36" fmla="*/ 294 w 350"/>
                <a:gd name="T37" fmla="*/ 12 h 17"/>
                <a:gd name="T38" fmla="*/ 310 w 350"/>
                <a:gd name="T39" fmla="*/ 12 h 17"/>
                <a:gd name="T40" fmla="*/ 306 w 350"/>
                <a:gd name="T41" fmla="*/ 9 h 17"/>
                <a:gd name="T42" fmla="*/ 310 w 350"/>
                <a:gd name="T43" fmla="*/ 5 h 17"/>
                <a:gd name="T44" fmla="*/ 314 w 350"/>
                <a:gd name="T45" fmla="*/ 9 h 17"/>
                <a:gd name="T46" fmla="*/ 310 w 350"/>
                <a:gd name="T4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0" h="17">
                  <a:moveTo>
                    <a:pt x="218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0"/>
                    <a:pt x="9" y="17"/>
                    <a:pt x="18" y="17"/>
                  </a:cubicBezTo>
                  <a:cubicBezTo>
                    <a:pt x="332" y="17"/>
                    <a:pt x="332" y="17"/>
                    <a:pt x="332" y="17"/>
                  </a:cubicBezTo>
                  <a:cubicBezTo>
                    <a:pt x="341" y="17"/>
                    <a:pt x="349" y="10"/>
                    <a:pt x="350" y="0"/>
                  </a:cubicBezTo>
                  <a:lnTo>
                    <a:pt x="218" y="0"/>
                  </a:lnTo>
                  <a:close/>
                  <a:moveTo>
                    <a:pt x="279" y="12"/>
                  </a:moveTo>
                  <a:cubicBezTo>
                    <a:pt x="277" y="12"/>
                    <a:pt x="275" y="11"/>
                    <a:pt x="275" y="9"/>
                  </a:cubicBezTo>
                  <a:cubicBezTo>
                    <a:pt x="275" y="6"/>
                    <a:pt x="277" y="5"/>
                    <a:pt x="279" y="5"/>
                  </a:cubicBezTo>
                  <a:cubicBezTo>
                    <a:pt x="281" y="5"/>
                    <a:pt x="283" y="6"/>
                    <a:pt x="283" y="9"/>
                  </a:cubicBezTo>
                  <a:cubicBezTo>
                    <a:pt x="283" y="11"/>
                    <a:pt x="281" y="12"/>
                    <a:pt x="279" y="12"/>
                  </a:cubicBezTo>
                  <a:close/>
                  <a:moveTo>
                    <a:pt x="294" y="12"/>
                  </a:moveTo>
                  <a:cubicBezTo>
                    <a:pt x="292" y="12"/>
                    <a:pt x="291" y="11"/>
                    <a:pt x="291" y="9"/>
                  </a:cubicBezTo>
                  <a:cubicBezTo>
                    <a:pt x="291" y="6"/>
                    <a:pt x="292" y="5"/>
                    <a:pt x="294" y="5"/>
                  </a:cubicBezTo>
                  <a:cubicBezTo>
                    <a:pt x="297" y="5"/>
                    <a:pt x="298" y="6"/>
                    <a:pt x="298" y="9"/>
                  </a:cubicBezTo>
                  <a:cubicBezTo>
                    <a:pt x="298" y="11"/>
                    <a:pt x="297" y="12"/>
                    <a:pt x="294" y="12"/>
                  </a:cubicBezTo>
                  <a:close/>
                  <a:moveTo>
                    <a:pt x="310" y="12"/>
                  </a:moveTo>
                  <a:cubicBezTo>
                    <a:pt x="308" y="12"/>
                    <a:pt x="306" y="11"/>
                    <a:pt x="306" y="9"/>
                  </a:cubicBezTo>
                  <a:cubicBezTo>
                    <a:pt x="306" y="6"/>
                    <a:pt x="308" y="5"/>
                    <a:pt x="310" y="5"/>
                  </a:cubicBezTo>
                  <a:cubicBezTo>
                    <a:pt x="312" y="5"/>
                    <a:pt x="314" y="6"/>
                    <a:pt x="314" y="9"/>
                  </a:cubicBezTo>
                  <a:cubicBezTo>
                    <a:pt x="314" y="11"/>
                    <a:pt x="312" y="12"/>
                    <a:pt x="310" y="12"/>
                  </a:cubicBezTo>
                  <a:close/>
                </a:path>
              </a:pathLst>
            </a:custGeom>
            <a:solidFill>
              <a:srgbClr val="35588E"/>
            </a:solidFill>
            <a:ln>
              <a:noFill/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AFBDA042-D0E8-484E-9C86-D72F94DFA0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5621" y="2814894"/>
              <a:ext cx="37558" cy="38228"/>
            </a:xfrm>
            <a:custGeom>
              <a:avLst/>
              <a:gdLst>
                <a:gd name="T0" fmla="*/ 184 w 202"/>
                <a:gd name="T1" fmla="*/ 88 h 203"/>
                <a:gd name="T2" fmla="*/ 192 w 202"/>
                <a:gd name="T3" fmla="*/ 61 h 203"/>
                <a:gd name="T4" fmla="*/ 185 w 202"/>
                <a:gd name="T5" fmla="*/ 44 h 203"/>
                <a:gd name="T6" fmla="*/ 166 w 202"/>
                <a:gd name="T7" fmla="*/ 49 h 203"/>
                <a:gd name="T8" fmla="*/ 159 w 202"/>
                <a:gd name="T9" fmla="*/ 21 h 203"/>
                <a:gd name="T10" fmla="*/ 145 w 202"/>
                <a:gd name="T11" fmla="*/ 10 h 203"/>
                <a:gd name="T12" fmla="*/ 131 w 202"/>
                <a:gd name="T13" fmla="*/ 24 h 203"/>
                <a:gd name="T14" fmla="*/ 111 w 202"/>
                <a:gd name="T15" fmla="*/ 3 h 203"/>
                <a:gd name="T16" fmla="*/ 93 w 202"/>
                <a:gd name="T17" fmla="*/ 0 h 203"/>
                <a:gd name="T18" fmla="*/ 88 w 202"/>
                <a:gd name="T19" fmla="*/ 19 h 203"/>
                <a:gd name="T20" fmla="*/ 60 w 202"/>
                <a:gd name="T21" fmla="*/ 11 h 203"/>
                <a:gd name="T22" fmla="*/ 44 w 202"/>
                <a:gd name="T23" fmla="*/ 18 h 203"/>
                <a:gd name="T24" fmla="*/ 48 w 202"/>
                <a:gd name="T25" fmla="*/ 37 h 203"/>
                <a:gd name="T26" fmla="*/ 20 w 202"/>
                <a:gd name="T27" fmla="*/ 44 h 203"/>
                <a:gd name="T28" fmla="*/ 9 w 202"/>
                <a:gd name="T29" fmla="*/ 58 h 203"/>
                <a:gd name="T30" fmla="*/ 23 w 202"/>
                <a:gd name="T31" fmla="*/ 72 h 203"/>
                <a:gd name="T32" fmla="*/ 2 w 202"/>
                <a:gd name="T33" fmla="*/ 92 h 203"/>
                <a:gd name="T34" fmla="*/ 0 w 202"/>
                <a:gd name="T35" fmla="*/ 110 h 203"/>
                <a:gd name="T36" fmla="*/ 18 w 202"/>
                <a:gd name="T37" fmla="*/ 115 h 203"/>
                <a:gd name="T38" fmla="*/ 10 w 202"/>
                <a:gd name="T39" fmla="*/ 143 h 203"/>
                <a:gd name="T40" fmla="*/ 17 w 202"/>
                <a:gd name="T41" fmla="*/ 159 h 203"/>
                <a:gd name="T42" fmla="*/ 36 w 202"/>
                <a:gd name="T43" fmla="*/ 155 h 203"/>
                <a:gd name="T44" fmla="*/ 43 w 202"/>
                <a:gd name="T45" fmla="*/ 182 h 203"/>
                <a:gd name="T46" fmla="*/ 57 w 202"/>
                <a:gd name="T47" fmla="*/ 194 h 203"/>
                <a:gd name="T48" fmla="*/ 71 w 202"/>
                <a:gd name="T49" fmla="*/ 180 h 203"/>
                <a:gd name="T50" fmla="*/ 91 w 202"/>
                <a:gd name="T51" fmla="*/ 201 h 203"/>
                <a:gd name="T52" fmla="*/ 109 w 202"/>
                <a:gd name="T53" fmla="*/ 203 h 203"/>
                <a:gd name="T54" fmla="*/ 114 w 202"/>
                <a:gd name="T55" fmla="*/ 185 h 203"/>
                <a:gd name="T56" fmla="*/ 142 w 202"/>
                <a:gd name="T57" fmla="*/ 193 h 203"/>
                <a:gd name="T58" fmla="*/ 158 w 202"/>
                <a:gd name="T59" fmla="*/ 186 h 203"/>
                <a:gd name="T60" fmla="*/ 154 w 202"/>
                <a:gd name="T61" fmla="*/ 167 h 203"/>
                <a:gd name="T62" fmla="*/ 181 w 202"/>
                <a:gd name="T63" fmla="*/ 160 h 203"/>
                <a:gd name="T64" fmla="*/ 193 w 202"/>
                <a:gd name="T65" fmla="*/ 146 h 203"/>
                <a:gd name="T66" fmla="*/ 179 w 202"/>
                <a:gd name="T67" fmla="*/ 132 h 203"/>
                <a:gd name="T68" fmla="*/ 200 w 202"/>
                <a:gd name="T69" fmla="*/ 112 h 203"/>
                <a:gd name="T70" fmla="*/ 202 w 202"/>
                <a:gd name="T71" fmla="*/ 94 h 203"/>
                <a:gd name="T72" fmla="*/ 101 w 202"/>
                <a:gd name="T73" fmla="*/ 141 h 203"/>
                <a:gd name="T74" fmla="*/ 101 w 202"/>
                <a:gd name="T75" fmla="*/ 62 h 203"/>
                <a:gd name="T76" fmla="*/ 101 w 202"/>
                <a:gd name="T77" fmla="*/ 14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2" h="203">
                  <a:moveTo>
                    <a:pt x="200" y="92"/>
                  </a:moveTo>
                  <a:cubicBezTo>
                    <a:pt x="184" y="88"/>
                    <a:pt x="184" y="88"/>
                    <a:pt x="184" y="88"/>
                  </a:cubicBezTo>
                  <a:cubicBezTo>
                    <a:pt x="183" y="83"/>
                    <a:pt x="181" y="77"/>
                    <a:pt x="179" y="7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0"/>
                    <a:pt x="193" y="59"/>
                    <a:pt x="193" y="58"/>
                  </a:cubicBezTo>
                  <a:cubicBezTo>
                    <a:pt x="185" y="44"/>
                    <a:pt x="185" y="44"/>
                    <a:pt x="185" y="44"/>
                  </a:cubicBezTo>
                  <a:cubicBezTo>
                    <a:pt x="184" y="43"/>
                    <a:pt x="183" y="43"/>
                    <a:pt x="181" y="44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2" y="45"/>
                    <a:pt x="158" y="41"/>
                    <a:pt x="154" y="37"/>
                  </a:cubicBezTo>
                  <a:cubicBezTo>
                    <a:pt x="159" y="21"/>
                    <a:pt x="159" y="21"/>
                    <a:pt x="159" y="21"/>
                  </a:cubicBezTo>
                  <a:cubicBezTo>
                    <a:pt x="160" y="20"/>
                    <a:pt x="160" y="19"/>
                    <a:pt x="158" y="18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4" y="10"/>
                    <a:pt x="143" y="10"/>
                    <a:pt x="142" y="11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26" y="22"/>
                    <a:pt x="120" y="20"/>
                    <a:pt x="114" y="19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11" y="1"/>
                    <a:pt x="110" y="0"/>
                    <a:pt x="109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0"/>
                    <a:pt x="91" y="2"/>
                    <a:pt x="91" y="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2" y="20"/>
                    <a:pt x="76" y="22"/>
                    <a:pt x="71" y="24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59" y="10"/>
                    <a:pt x="58" y="10"/>
                    <a:pt x="57" y="10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2" y="19"/>
                    <a:pt x="42" y="20"/>
                    <a:pt x="43" y="21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4" y="41"/>
                    <a:pt x="40" y="45"/>
                    <a:pt x="36" y="49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60"/>
                    <a:pt x="10" y="61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1" y="77"/>
                    <a:pt x="19" y="83"/>
                    <a:pt x="18" y="88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0" y="92"/>
                    <a:pt x="0" y="93"/>
                    <a:pt x="0" y="94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1" y="112"/>
                    <a:pt x="2" y="112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19" y="121"/>
                    <a:pt x="21" y="126"/>
                    <a:pt x="23" y="132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9" y="144"/>
                    <a:pt x="9" y="145"/>
                    <a:pt x="9" y="146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18" y="160"/>
                    <a:pt x="19" y="160"/>
                    <a:pt x="20" y="160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40" y="159"/>
                    <a:pt x="44" y="163"/>
                    <a:pt x="48" y="167"/>
                  </a:cubicBezTo>
                  <a:cubicBezTo>
                    <a:pt x="43" y="182"/>
                    <a:pt x="43" y="182"/>
                    <a:pt x="43" y="182"/>
                  </a:cubicBezTo>
                  <a:cubicBezTo>
                    <a:pt x="42" y="184"/>
                    <a:pt x="42" y="185"/>
                    <a:pt x="44" y="186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8" y="194"/>
                    <a:pt x="59" y="194"/>
                    <a:pt x="60" y="193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6" y="182"/>
                    <a:pt x="82" y="184"/>
                    <a:pt x="88" y="185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3"/>
                    <a:pt x="92" y="203"/>
                    <a:pt x="93" y="203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10" y="203"/>
                    <a:pt x="111" y="202"/>
                    <a:pt x="111" y="201"/>
                  </a:cubicBezTo>
                  <a:cubicBezTo>
                    <a:pt x="114" y="185"/>
                    <a:pt x="114" y="185"/>
                    <a:pt x="114" y="185"/>
                  </a:cubicBezTo>
                  <a:cubicBezTo>
                    <a:pt x="120" y="184"/>
                    <a:pt x="126" y="182"/>
                    <a:pt x="131" y="180"/>
                  </a:cubicBezTo>
                  <a:cubicBezTo>
                    <a:pt x="142" y="193"/>
                    <a:pt x="142" y="193"/>
                    <a:pt x="142" y="193"/>
                  </a:cubicBezTo>
                  <a:cubicBezTo>
                    <a:pt x="143" y="194"/>
                    <a:pt x="144" y="194"/>
                    <a:pt x="145" y="194"/>
                  </a:cubicBezTo>
                  <a:cubicBezTo>
                    <a:pt x="158" y="186"/>
                    <a:pt x="158" y="186"/>
                    <a:pt x="158" y="186"/>
                  </a:cubicBezTo>
                  <a:cubicBezTo>
                    <a:pt x="160" y="185"/>
                    <a:pt x="160" y="184"/>
                    <a:pt x="159" y="18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8" y="163"/>
                    <a:pt x="162" y="159"/>
                    <a:pt x="166" y="155"/>
                  </a:cubicBezTo>
                  <a:cubicBezTo>
                    <a:pt x="181" y="160"/>
                    <a:pt x="181" y="160"/>
                    <a:pt x="181" y="160"/>
                  </a:cubicBezTo>
                  <a:cubicBezTo>
                    <a:pt x="183" y="160"/>
                    <a:pt x="184" y="160"/>
                    <a:pt x="185" y="159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3" y="145"/>
                    <a:pt x="193" y="144"/>
                    <a:pt x="192" y="143"/>
                  </a:cubicBezTo>
                  <a:cubicBezTo>
                    <a:pt x="179" y="132"/>
                    <a:pt x="179" y="132"/>
                    <a:pt x="179" y="132"/>
                  </a:cubicBezTo>
                  <a:cubicBezTo>
                    <a:pt x="181" y="126"/>
                    <a:pt x="183" y="121"/>
                    <a:pt x="184" y="115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2" y="112"/>
                    <a:pt x="202" y="111"/>
                    <a:pt x="202" y="110"/>
                  </a:cubicBezTo>
                  <a:cubicBezTo>
                    <a:pt x="202" y="94"/>
                    <a:pt x="202" y="94"/>
                    <a:pt x="202" y="94"/>
                  </a:cubicBezTo>
                  <a:cubicBezTo>
                    <a:pt x="202" y="93"/>
                    <a:pt x="201" y="92"/>
                    <a:pt x="200" y="92"/>
                  </a:cubicBezTo>
                  <a:close/>
                  <a:moveTo>
                    <a:pt x="101" y="141"/>
                  </a:moveTo>
                  <a:cubicBezTo>
                    <a:pt x="79" y="141"/>
                    <a:pt x="61" y="124"/>
                    <a:pt x="61" y="102"/>
                  </a:cubicBezTo>
                  <a:cubicBezTo>
                    <a:pt x="61" y="80"/>
                    <a:pt x="79" y="62"/>
                    <a:pt x="101" y="62"/>
                  </a:cubicBezTo>
                  <a:cubicBezTo>
                    <a:pt x="123" y="62"/>
                    <a:pt x="141" y="80"/>
                    <a:pt x="141" y="102"/>
                  </a:cubicBezTo>
                  <a:cubicBezTo>
                    <a:pt x="141" y="124"/>
                    <a:pt x="123" y="141"/>
                    <a:pt x="101" y="141"/>
                  </a:cubicBezTo>
                  <a:close/>
                </a:path>
              </a:pathLst>
            </a:custGeom>
            <a:solidFill>
              <a:srgbClr val="35588E"/>
            </a:solidFill>
            <a:ln>
              <a:noFill/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0CF01747-1051-FF49-AC77-8DD38489E9F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63549" y="2785384"/>
              <a:ext cx="33534" cy="33534"/>
            </a:xfrm>
            <a:custGeom>
              <a:avLst/>
              <a:gdLst>
                <a:gd name="T0" fmla="*/ 82 w 179"/>
                <a:gd name="T1" fmla="*/ 181 h 181"/>
                <a:gd name="T2" fmla="*/ 100 w 179"/>
                <a:gd name="T3" fmla="*/ 178 h 181"/>
                <a:gd name="T4" fmla="*/ 117 w 179"/>
                <a:gd name="T5" fmla="*/ 156 h 181"/>
                <a:gd name="T6" fmla="*/ 134 w 179"/>
                <a:gd name="T7" fmla="*/ 170 h 181"/>
                <a:gd name="T8" fmla="*/ 147 w 179"/>
                <a:gd name="T9" fmla="*/ 158 h 181"/>
                <a:gd name="T10" fmla="*/ 151 w 179"/>
                <a:gd name="T11" fmla="*/ 126 h 181"/>
                <a:gd name="T12" fmla="*/ 173 w 179"/>
                <a:gd name="T13" fmla="*/ 127 h 181"/>
                <a:gd name="T14" fmla="*/ 176 w 179"/>
                <a:gd name="T15" fmla="*/ 110 h 181"/>
                <a:gd name="T16" fmla="*/ 161 w 179"/>
                <a:gd name="T17" fmla="*/ 90 h 181"/>
                <a:gd name="T18" fmla="*/ 177 w 179"/>
                <a:gd name="T19" fmla="*/ 77 h 181"/>
                <a:gd name="T20" fmla="*/ 175 w 179"/>
                <a:gd name="T21" fmla="*/ 59 h 181"/>
                <a:gd name="T22" fmla="*/ 154 w 179"/>
                <a:gd name="T23" fmla="*/ 58 h 181"/>
                <a:gd name="T24" fmla="*/ 150 w 179"/>
                <a:gd name="T25" fmla="*/ 25 h 181"/>
                <a:gd name="T26" fmla="*/ 137 w 179"/>
                <a:gd name="T27" fmla="*/ 12 h 181"/>
                <a:gd name="T28" fmla="*/ 120 w 179"/>
                <a:gd name="T29" fmla="*/ 25 h 181"/>
                <a:gd name="T30" fmla="*/ 100 w 179"/>
                <a:gd name="T31" fmla="*/ 2 h 181"/>
                <a:gd name="T32" fmla="*/ 82 w 179"/>
                <a:gd name="T33" fmla="*/ 0 h 181"/>
                <a:gd name="T34" fmla="*/ 76 w 179"/>
                <a:gd name="T35" fmla="*/ 20 h 181"/>
                <a:gd name="T36" fmla="*/ 49 w 179"/>
                <a:gd name="T37" fmla="*/ 12 h 181"/>
                <a:gd name="T38" fmla="*/ 33 w 179"/>
                <a:gd name="T39" fmla="*/ 19 h 181"/>
                <a:gd name="T40" fmla="*/ 39 w 179"/>
                <a:gd name="T41" fmla="*/ 40 h 181"/>
                <a:gd name="T42" fmla="*/ 10 w 179"/>
                <a:gd name="T43" fmla="*/ 52 h 181"/>
                <a:gd name="T44" fmla="*/ 1 w 179"/>
                <a:gd name="T45" fmla="*/ 68 h 181"/>
                <a:gd name="T46" fmla="*/ 19 w 179"/>
                <a:gd name="T47" fmla="*/ 80 h 181"/>
                <a:gd name="T48" fmla="*/ 18 w 179"/>
                <a:gd name="T49" fmla="*/ 95 h 181"/>
                <a:gd name="T50" fmla="*/ 0 w 179"/>
                <a:gd name="T51" fmla="*/ 107 h 181"/>
                <a:gd name="T52" fmla="*/ 7 w 179"/>
                <a:gd name="T53" fmla="*/ 123 h 181"/>
                <a:gd name="T54" fmla="*/ 37 w 179"/>
                <a:gd name="T55" fmla="*/ 139 h 181"/>
                <a:gd name="T56" fmla="*/ 30 w 179"/>
                <a:gd name="T57" fmla="*/ 159 h 181"/>
                <a:gd name="T58" fmla="*/ 46 w 179"/>
                <a:gd name="T59" fmla="*/ 167 h 181"/>
                <a:gd name="T60" fmla="*/ 76 w 179"/>
                <a:gd name="T61" fmla="*/ 160 h 181"/>
                <a:gd name="T62" fmla="*/ 60 w 179"/>
                <a:gd name="T63" fmla="*/ 90 h 181"/>
                <a:gd name="T64" fmla="*/ 119 w 179"/>
                <a:gd name="T65" fmla="*/ 90 h 181"/>
                <a:gd name="T66" fmla="*/ 60 w 179"/>
                <a:gd name="T67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" h="181">
                  <a:moveTo>
                    <a:pt x="79" y="178"/>
                  </a:moveTo>
                  <a:cubicBezTo>
                    <a:pt x="80" y="180"/>
                    <a:pt x="81" y="181"/>
                    <a:pt x="82" y="181"/>
                  </a:cubicBezTo>
                  <a:cubicBezTo>
                    <a:pt x="97" y="181"/>
                    <a:pt x="97" y="181"/>
                    <a:pt x="97" y="181"/>
                  </a:cubicBezTo>
                  <a:cubicBezTo>
                    <a:pt x="99" y="181"/>
                    <a:pt x="99" y="180"/>
                    <a:pt x="100" y="178"/>
                  </a:cubicBezTo>
                  <a:cubicBezTo>
                    <a:pt x="103" y="160"/>
                    <a:pt x="103" y="160"/>
                    <a:pt x="103" y="160"/>
                  </a:cubicBezTo>
                  <a:cubicBezTo>
                    <a:pt x="108" y="159"/>
                    <a:pt x="113" y="158"/>
                    <a:pt x="117" y="156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2" y="170"/>
                    <a:pt x="133" y="171"/>
                    <a:pt x="134" y="17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0"/>
                    <a:pt x="148" y="159"/>
                    <a:pt x="147" y="158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4" y="136"/>
                    <a:pt x="148" y="132"/>
                    <a:pt x="151" y="126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1" y="129"/>
                    <a:pt x="172" y="129"/>
                    <a:pt x="173" y="127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2"/>
                    <a:pt x="177" y="110"/>
                    <a:pt x="176" y="11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1" y="97"/>
                    <a:pt x="161" y="94"/>
                    <a:pt x="161" y="90"/>
                  </a:cubicBezTo>
                  <a:cubicBezTo>
                    <a:pt x="161" y="88"/>
                    <a:pt x="161" y="87"/>
                    <a:pt x="161" y="85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9" y="76"/>
                    <a:pt x="179" y="75"/>
                    <a:pt x="179" y="74"/>
                  </a:cubicBezTo>
                  <a:cubicBezTo>
                    <a:pt x="175" y="59"/>
                    <a:pt x="175" y="59"/>
                    <a:pt x="175" y="59"/>
                  </a:cubicBezTo>
                  <a:cubicBezTo>
                    <a:pt x="175" y="58"/>
                    <a:pt x="173" y="57"/>
                    <a:pt x="172" y="57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1" y="52"/>
                    <a:pt x="147" y="47"/>
                    <a:pt x="142" y="42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3"/>
                    <a:pt x="150" y="22"/>
                    <a:pt x="149" y="22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36" y="12"/>
                    <a:pt x="134" y="12"/>
                    <a:pt x="133" y="13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5" y="23"/>
                    <a:pt x="109" y="21"/>
                    <a:pt x="103" y="2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99" y="0"/>
                    <a:pt x="99" y="0"/>
                    <a:pt x="97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1"/>
                    <a:pt x="79" y="2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1" y="21"/>
                    <a:pt x="66" y="22"/>
                    <a:pt x="62" y="24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8" y="10"/>
                    <a:pt x="47" y="10"/>
                    <a:pt x="45" y="11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1" y="20"/>
                    <a:pt x="32" y="22"/>
                    <a:pt x="32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5" y="44"/>
                    <a:pt x="31" y="49"/>
                    <a:pt x="28" y="5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1"/>
                    <a:pt x="7" y="52"/>
                    <a:pt x="7" y="5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2" y="70"/>
                    <a:pt x="3" y="71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3"/>
                    <a:pt x="18" y="87"/>
                    <a:pt x="18" y="90"/>
                  </a:cubicBezTo>
                  <a:cubicBezTo>
                    <a:pt x="18" y="92"/>
                    <a:pt x="18" y="94"/>
                    <a:pt x="18" y="95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5"/>
                    <a:pt x="0" y="105"/>
                    <a:pt x="0" y="107"/>
                  </a:cubicBezTo>
                  <a:cubicBezTo>
                    <a:pt x="4" y="122"/>
                    <a:pt x="4" y="122"/>
                    <a:pt x="4" y="122"/>
                  </a:cubicBezTo>
                  <a:cubicBezTo>
                    <a:pt x="5" y="123"/>
                    <a:pt x="6" y="123"/>
                    <a:pt x="7" y="123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9" y="128"/>
                    <a:pt x="33" y="134"/>
                    <a:pt x="37" y="139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29" y="157"/>
                    <a:pt x="29" y="158"/>
                    <a:pt x="30" y="159"/>
                  </a:cubicBezTo>
                  <a:cubicBezTo>
                    <a:pt x="43" y="168"/>
                    <a:pt x="43" y="168"/>
                    <a:pt x="43" y="168"/>
                  </a:cubicBezTo>
                  <a:cubicBezTo>
                    <a:pt x="44" y="169"/>
                    <a:pt x="45" y="168"/>
                    <a:pt x="46" y="167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5" y="158"/>
                    <a:pt x="70" y="159"/>
                    <a:pt x="76" y="160"/>
                  </a:cubicBezTo>
                  <a:lnTo>
                    <a:pt x="79" y="178"/>
                  </a:lnTo>
                  <a:close/>
                  <a:moveTo>
                    <a:pt x="60" y="90"/>
                  </a:moveTo>
                  <a:cubicBezTo>
                    <a:pt x="60" y="74"/>
                    <a:pt x="73" y="61"/>
                    <a:pt x="90" y="61"/>
                  </a:cubicBezTo>
                  <a:cubicBezTo>
                    <a:pt x="106" y="61"/>
                    <a:pt x="119" y="74"/>
                    <a:pt x="119" y="90"/>
                  </a:cubicBezTo>
                  <a:cubicBezTo>
                    <a:pt x="119" y="107"/>
                    <a:pt x="106" y="120"/>
                    <a:pt x="90" y="120"/>
                  </a:cubicBezTo>
                  <a:cubicBezTo>
                    <a:pt x="73" y="120"/>
                    <a:pt x="60" y="107"/>
                    <a:pt x="60" y="90"/>
                  </a:cubicBezTo>
                  <a:close/>
                </a:path>
              </a:pathLst>
            </a:custGeom>
            <a:solidFill>
              <a:srgbClr val="35588E"/>
            </a:solidFill>
            <a:ln>
              <a:noFill/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BD20C90-52AB-BD42-9874-08018C0E82E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6472" y="2798127"/>
              <a:ext cx="33534" cy="34204"/>
            </a:xfrm>
            <a:custGeom>
              <a:avLst/>
              <a:gdLst>
                <a:gd name="T0" fmla="*/ 175 w 179"/>
                <a:gd name="T1" fmla="*/ 59 h 181"/>
                <a:gd name="T2" fmla="*/ 153 w 179"/>
                <a:gd name="T3" fmla="*/ 59 h 181"/>
                <a:gd name="T4" fmla="*/ 149 w 179"/>
                <a:gd name="T5" fmla="*/ 26 h 181"/>
                <a:gd name="T6" fmla="*/ 136 w 179"/>
                <a:gd name="T7" fmla="*/ 13 h 181"/>
                <a:gd name="T8" fmla="*/ 120 w 179"/>
                <a:gd name="T9" fmla="*/ 26 h 181"/>
                <a:gd name="T10" fmla="*/ 100 w 179"/>
                <a:gd name="T11" fmla="*/ 3 h 181"/>
                <a:gd name="T12" fmla="*/ 82 w 179"/>
                <a:gd name="T13" fmla="*/ 0 h 181"/>
                <a:gd name="T14" fmla="*/ 76 w 179"/>
                <a:gd name="T15" fmla="*/ 21 h 181"/>
                <a:gd name="T16" fmla="*/ 49 w 179"/>
                <a:gd name="T17" fmla="*/ 12 h 181"/>
                <a:gd name="T18" fmla="*/ 32 w 179"/>
                <a:gd name="T19" fmla="*/ 20 h 181"/>
                <a:gd name="T20" fmla="*/ 39 w 179"/>
                <a:gd name="T21" fmla="*/ 40 h 181"/>
                <a:gd name="T22" fmla="*/ 10 w 179"/>
                <a:gd name="T23" fmla="*/ 52 h 181"/>
                <a:gd name="T24" fmla="*/ 1 w 179"/>
                <a:gd name="T25" fmla="*/ 68 h 181"/>
                <a:gd name="T26" fmla="*/ 19 w 179"/>
                <a:gd name="T27" fmla="*/ 81 h 181"/>
                <a:gd name="T28" fmla="*/ 18 w 179"/>
                <a:gd name="T29" fmla="*/ 96 h 181"/>
                <a:gd name="T30" fmla="*/ 0 w 179"/>
                <a:gd name="T31" fmla="*/ 107 h 181"/>
                <a:gd name="T32" fmla="*/ 7 w 179"/>
                <a:gd name="T33" fmla="*/ 124 h 181"/>
                <a:gd name="T34" fmla="*/ 37 w 179"/>
                <a:gd name="T35" fmla="*/ 139 h 181"/>
                <a:gd name="T36" fmla="*/ 30 w 179"/>
                <a:gd name="T37" fmla="*/ 159 h 181"/>
                <a:gd name="T38" fmla="*/ 46 w 179"/>
                <a:gd name="T39" fmla="*/ 168 h 181"/>
                <a:gd name="T40" fmla="*/ 76 w 179"/>
                <a:gd name="T41" fmla="*/ 161 h 181"/>
                <a:gd name="T42" fmla="*/ 82 w 179"/>
                <a:gd name="T43" fmla="*/ 181 h 181"/>
                <a:gd name="T44" fmla="*/ 100 w 179"/>
                <a:gd name="T45" fmla="*/ 179 h 181"/>
                <a:gd name="T46" fmla="*/ 117 w 179"/>
                <a:gd name="T47" fmla="*/ 157 h 181"/>
                <a:gd name="T48" fmla="*/ 134 w 179"/>
                <a:gd name="T49" fmla="*/ 170 h 181"/>
                <a:gd name="T50" fmla="*/ 147 w 179"/>
                <a:gd name="T51" fmla="*/ 158 h 181"/>
                <a:gd name="T52" fmla="*/ 151 w 179"/>
                <a:gd name="T53" fmla="*/ 127 h 181"/>
                <a:gd name="T54" fmla="*/ 172 w 179"/>
                <a:gd name="T55" fmla="*/ 128 h 181"/>
                <a:gd name="T56" fmla="*/ 176 w 179"/>
                <a:gd name="T57" fmla="*/ 110 h 181"/>
                <a:gd name="T58" fmla="*/ 161 w 179"/>
                <a:gd name="T59" fmla="*/ 91 h 181"/>
                <a:gd name="T60" fmla="*/ 177 w 179"/>
                <a:gd name="T61" fmla="*/ 77 h 181"/>
                <a:gd name="T62" fmla="*/ 89 w 179"/>
                <a:gd name="T63" fmla="*/ 120 h 181"/>
                <a:gd name="T64" fmla="*/ 89 w 179"/>
                <a:gd name="T65" fmla="*/ 61 h 181"/>
                <a:gd name="T66" fmla="*/ 89 w 179"/>
                <a:gd name="T67" fmla="*/ 1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" h="181">
                  <a:moveTo>
                    <a:pt x="179" y="74"/>
                  </a:moveTo>
                  <a:cubicBezTo>
                    <a:pt x="175" y="59"/>
                    <a:pt x="175" y="59"/>
                    <a:pt x="175" y="59"/>
                  </a:cubicBezTo>
                  <a:cubicBezTo>
                    <a:pt x="174" y="58"/>
                    <a:pt x="173" y="58"/>
                    <a:pt x="172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0" y="53"/>
                    <a:pt x="146" y="47"/>
                    <a:pt x="142" y="42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4"/>
                    <a:pt x="150" y="23"/>
                    <a:pt x="149" y="22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5" y="12"/>
                    <a:pt x="134" y="13"/>
                    <a:pt x="133" y="14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4" y="23"/>
                    <a:pt x="109" y="22"/>
                    <a:pt x="103" y="21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9" y="1"/>
                    <a:pt x="98" y="0"/>
                    <a:pt x="97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80" y="1"/>
                    <a:pt x="79" y="3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1" y="21"/>
                    <a:pt x="66" y="23"/>
                    <a:pt x="62" y="2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1"/>
                    <a:pt x="46" y="10"/>
                    <a:pt x="45" y="1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1"/>
                    <a:pt x="31" y="22"/>
                    <a:pt x="32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5" y="44"/>
                    <a:pt x="31" y="49"/>
                    <a:pt x="28" y="55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2" y="70"/>
                    <a:pt x="3" y="7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8" y="84"/>
                    <a:pt x="18" y="87"/>
                    <a:pt x="18" y="91"/>
                  </a:cubicBezTo>
                  <a:cubicBezTo>
                    <a:pt x="18" y="92"/>
                    <a:pt x="18" y="94"/>
                    <a:pt x="18" y="96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5"/>
                    <a:pt x="0" y="106"/>
                    <a:pt x="0" y="107"/>
                  </a:cubicBezTo>
                  <a:cubicBezTo>
                    <a:pt x="4" y="122"/>
                    <a:pt x="4" y="122"/>
                    <a:pt x="4" y="122"/>
                  </a:cubicBezTo>
                  <a:cubicBezTo>
                    <a:pt x="4" y="123"/>
                    <a:pt x="6" y="124"/>
                    <a:pt x="7" y="124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8" y="129"/>
                    <a:pt x="32" y="134"/>
                    <a:pt x="37" y="139"/>
                  </a:cubicBezTo>
                  <a:cubicBezTo>
                    <a:pt x="29" y="156"/>
                    <a:pt x="29" y="156"/>
                    <a:pt x="29" y="156"/>
                  </a:cubicBezTo>
                  <a:cubicBezTo>
                    <a:pt x="29" y="158"/>
                    <a:pt x="29" y="159"/>
                    <a:pt x="30" y="159"/>
                  </a:cubicBezTo>
                  <a:cubicBezTo>
                    <a:pt x="42" y="169"/>
                    <a:pt x="42" y="169"/>
                    <a:pt x="42" y="169"/>
                  </a:cubicBezTo>
                  <a:cubicBezTo>
                    <a:pt x="43" y="169"/>
                    <a:pt x="45" y="169"/>
                    <a:pt x="46" y="168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64" y="158"/>
                    <a:pt x="70" y="160"/>
                    <a:pt x="76" y="161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2" y="181"/>
                  </a:cubicBezTo>
                  <a:cubicBezTo>
                    <a:pt x="97" y="181"/>
                    <a:pt x="97" y="181"/>
                    <a:pt x="97" y="181"/>
                  </a:cubicBezTo>
                  <a:cubicBezTo>
                    <a:pt x="98" y="181"/>
                    <a:pt x="99" y="180"/>
                    <a:pt x="100" y="179"/>
                  </a:cubicBezTo>
                  <a:cubicBezTo>
                    <a:pt x="103" y="161"/>
                    <a:pt x="103" y="161"/>
                    <a:pt x="103" y="161"/>
                  </a:cubicBezTo>
                  <a:cubicBezTo>
                    <a:pt x="108" y="160"/>
                    <a:pt x="113" y="158"/>
                    <a:pt x="117" y="157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1"/>
                    <a:pt x="132" y="171"/>
                    <a:pt x="134" y="170"/>
                  </a:cubicBezTo>
                  <a:cubicBezTo>
                    <a:pt x="146" y="162"/>
                    <a:pt x="146" y="162"/>
                    <a:pt x="146" y="162"/>
                  </a:cubicBezTo>
                  <a:cubicBezTo>
                    <a:pt x="148" y="161"/>
                    <a:pt x="147" y="159"/>
                    <a:pt x="147" y="158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4" y="137"/>
                    <a:pt x="148" y="132"/>
                    <a:pt x="151" y="127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1" y="130"/>
                    <a:pt x="172" y="129"/>
                    <a:pt x="172" y="128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2"/>
                    <a:pt x="177" y="111"/>
                    <a:pt x="176" y="110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1" y="97"/>
                    <a:pt x="161" y="94"/>
                    <a:pt x="161" y="91"/>
                  </a:cubicBezTo>
                  <a:cubicBezTo>
                    <a:pt x="161" y="89"/>
                    <a:pt x="161" y="87"/>
                    <a:pt x="161" y="85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9" y="76"/>
                    <a:pt x="179" y="75"/>
                    <a:pt x="179" y="74"/>
                  </a:cubicBezTo>
                  <a:close/>
                  <a:moveTo>
                    <a:pt x="89" y="120"/>
                  </a:moveTo>
                  <a:cubicBezTo>
                    <a:pt x="73" y="120"/>
                    <a:pt x="60" y="107"/>
                    <a:pt x="60" y="91"/>
                  </a:cubicBezTo>
                  <a:cubicBezTo>
                    <a:pt x="60" y="74"/>
                    <a:pt x="73" y="61"/>
                    <a:pt x="89" y="61"/>
                  </a:cubicBezTo>
                  <a:cubicBezTo>
                    <a:pt x="106" y="61"/>
                    <a:pt x="119" y="74"/>
                    <a:pt x="119" y="91"/>
                  </a:cubicBezTo>
                  <a:cubicBezTo>
                    <a:pt x="119" y="107"/>
                    <a:pt x="106" y="120"/>
                    <a:pt x="89" y="120"/>
                  </a:cubicBezTo>
                  <a:close/>
                </a:path>
              </a:pathLst>
            </a:custGeom>
            <a:solidFill>
              <a:srgbClr val="35588E"/>
            </a:solidFill>
            <a:ln>
              <a:noFill/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Freeform 63">
              <a:extLst>
                <a:ext uri="{FF2B5EF4-FFF2-40B4-BE49-F238E27FC236}">
                  <a16:creationId xmlns:a16="http://schemas.microsoft.com/office/drawing/2014/main" id="{7B0D6993-D68A-CE4B-BD8B-E031DC8DD737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161" y="2693933"/>
              <a:ext cx="216602" cy="249968"/>
            </a:xfrm>
            <a:custGeom>
              <a:avLst/>
              <a:gdLst>
                <a:gd name="T0" fmla="*/ 1162 w 1162"/>
                <a:gd name="T1" fmla="*/ 335 h 1341"/>
                <a:gd name="T2" fmla="*/ 1162 w 1162"/>
                <a:gd name="T3" fmla="*/ 1006 h 1341"/>
                <a:gd name="T4" fmla="*/ 581 w 1162"/>
                <a:gd name="T5" fmla="*/ 1341 h 1341"/>
                <a:gd name="T6" fmla="*/ 0 w 1162"/>
                <a:gd name="T7" fmla="*/ 1006 h 1341"/>
                <a:gd name="T8" fmla="*/ 0 w 1162"/>
                <a:gd name="T9" fmla="*/ 335 h 1341"/>
                <a:gd name="T10" fmla="*/ 581 w 1162"/>
                <a:gd name="T11" fmla="*/ 0 h 1341"/>
                <a:gd name="T12" fmla="*/ 1162 w 1162"/>
                <a:gd name="T13" fmla="*/ 335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2" h="1341">
                  <a:moveTo>
                    <a:pt x="1162" y="335"/>
                  </a:moveTo>
                  <a:lnTo>
                    <a:pt x="1162" y="1006"/>
                  </a:lnTo>
                  <a:lnTo>
                    <a:pt x="581" y="1341"/>
                  </a:lnTo>
                  <a:lnTo>
                    <a:pt x="0" y="1006"/>
                  </a:lnTo>
                  <a:lnTo>
                    <a:pt x="0" y="335"/>
                  </a:lnTo>
                  <a:lnTo>
                    <a:pt x="581" y="0"/>
                  </a:lnTo>
                  <a:lnTo>
                    <a:pt x="1162" y="335"/>
                  </a:lnTo>
                  <a:close/>
                </a:path>
              </a:pathLst>
            </a:custGeom>
            <a:noFill/>
            <a:ln w="19050">
              <a:solidFill>
                <a:srgbClr val="35588E"/>
              </a:solidFill>
            </a:ln>
          </p:spPr>
          <p:txBody>
            <a:bodyPr vert="horz" wrap="square" lIns="63393" tIns="31697" rIns="63393" bIns="3169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14748F7-C498-F245-8507-8995911CC699}"/>
                </a:ext>
              </a:extLst>
            </p:cNvPr>
            <p:cNvSpPr txBox="1"/>
            <p:nvPr/>
          </p:nvSpPr>
          <p:spPr bwMode="gray">
            <a:xfrm>
              <a:off x="809257" y="2730417"/>
              <a:ext cx="3078667" cy="1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spcAft>
                  <a:spcPts val="0"/>
                </a:spcAft>
                <a:defRPr sz="1200" b="0" kern="0">
                  <a:solidFill>
                    <a:schemeClr val="accent1"/>
                  </a:solidFill>
                  <a:latin typeface="Arial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dirty="0">
                  <a:ln>
                    <a:noFill/>
                  </a:ln>
                  <a:solidFill>
                    <a:srgbClr val="35588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Stabilere Nutzung / Weniger Fehler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84E2786-5270-504F-89A4-7238627A96DA}"/>
              </a:ext>
            </a:extLst>
          </p:cNvPr>
          <p:cNvGrpSpPr/>
          <p:nvPr/>
        </p:nvGrpSpPr>
        <p:grpSpPr>
          <a:xfrm>
            <a:off x="1280565" y="7794446"/>
            <a:ext cx="5454627" cy="434659"/>
            <a:chOff x="494161" y="3069655"/>
            <a:chExt cx="3136903" cy="249968"/>
          </a:xfrm>
        </p:grpSpPr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777BE097-8AA8-5C44-89BD-50E7ED20817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5687" y="3187585"/>
              <a:ext cx="48668" cy="53615"/>
            </a:xfrm>
            <a:custGeom>
              <a:avLst/>
              <a:gdLst>
                <a:gd name="T0" fmla="*/ 187 w 194"/>
                <a:gd name="T1" fmla="*/ 182 h 213"/>
                <a:gd name="T2" fmla="*/ 138 w 194"/>
                <a:gd name="T3" fmla="*/ 123 h 213"/>
                <a:gd name="T4" fmla="*/ 153 w 194"/>
                <a:gd name="T5" fmla="*/ 85 h 213"/>
                <a:gd name="T6" fmla="*/ 86 w 194"/>
                <a:gd name="T7" fmla="*/ 4 h 213"/>
                <a:gd name="T8" fmla="*/ 4 w 194"/>
                <a:gd name="T9" fmla="*/ 70 h 213"/>
                <a:gd name="T10" fmla="*/ 71 w 194"/>
                <a:gd name="T11" fmla="*/ 151 h 213"/>
                <a:gd name="T12" fmla="*/ 109 w 194"/>
                <a:gd name="T13" fmla="*/ 144 h 213"/>
                <a:gd name="T14" fmla="*/ 160 w 194"/>
                <a:gd name="T15" fmla="*/ 204 h 213"/>
                <a:gd name="T16" fmla="*/ 185 w 194"/>
                <a:gd name="T17" fmla="*/ 206 h 213"/>
                <a:gd name="T18" fmla="*/ 187 w 194"/>
                <a:gd name="T19" fmla="*/ 182 h 213"/>
                <a:gd name="T20" fmla="*/ 123 w 194"/>
                <a:gd name="T21" fmla="*/ 82 h 213"/>
                <a:gd name="T22" fmla="*/ 75 w 194"/>
                <a:gd name="T23" fmla="*/ 121 h 213"/>
                <a:gd name="T24" fmla="*/ 35 w 194"/>
                <a:gd name="T25" fmla="*/ 73 h 213"/>
                <a:gd name="T26" fmla="*/ 83 w 194"/>
                <a:gd name="T27" fmla="*/ 34 h 213"/>
                <a:gd name="T28" fmla="*/ 123 w 194"/>
                <a:gd name="T29" fmla="*/ 8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213">
                  <a:moveTo>
                    <a:pt x="187" y="182"/>
                  </a:moveTo>
                  <a:cubicBezTo>
                    <a:pt x="138" y="123"/>
                    <a:pt x="138" y="123"/>
                    <a:pt x="138" y="123"/>
                  </a:cubicBezTo>
                  <a:cubicBezTo>
                    <a:pt x="146" y="112"/>
                    <a:pt x="151" y="99"/>
                    <a:pt x="153" y="85"/>
                  </a:cubicBezTo>
                  <a:cubicBezTo>
                    <a:pt x="157" y="44"/>
                    <a:pt x="127" y="8"/>
                    <a:pt x="86" y="4"/>
                  </a:cubicBezTo>
                  <a:cubicBezTo>
                    <a:pt x="45" y="0"/>
                    <a:pt x="9" y="29"/>
                    <a:pt x="4" y="70"/>
                  </a:cubicBezTo>
                  <a:cubicBezTo>
                    <a:pt x="0" y="110"/>
                    <a:pt x="30" y="147"/>
                    <a:pt x="71" y="151"/>
                  </a:cubicBezTo>
                  <a:cubicBezTo>
                    <a:pt x="84" y="152"/>
                    <a:pt x="98" y="150"/>
                    <a:pt x="109" y="144"/>
                  </a:cubicBezTo>
                  <a:cubicBezTo>
                    <a:pt x="160" y="204"/>
                    <a:pt x="160" y="204"/>
                    <a:pt x="160" y="204"/>
                  </a:cubicBezTo>
                  <a:cubicBezTo>
                    <a:pt x="166" y="211"/>
                    <a:pt x="178" y="213"/>
                    <a:pt x="185" y="206"/>
                  </a:cubicBezTo>
                  <a:cubicBezTo>
                    <a:pt x="193" y="200"/>
                    <a:pt x="194" y="189"/>
                    <a:pt x="187" y="182"/>
                  </a:cubicBezTo>
                  <a:close/>
                  <a:moveTo>
                    <a:pt x="123" y="82"/>
                  </a:moveTo>
                  <a:cubicBezTo>
                    <a:pt x="120" y="106"/>
                    <a:pt x="99" y="123"/>
                    <a:pt x="75" y="121"/>
                  </a:cubicBezTo>
                  <a:cubicBezTo>
                    <a:pt x="50" y="118"/>
                    <a:pt x="32" y="97"/>
                    <a:pt x="35" y="73"/>
                  </a:cubicBezTo>
                  <a:cubicBezTo>
                    <a:pt x="37" y="49"/>
                    <a:pt x="59" y="31"/>
                    <a:pt x="83" y="34"/>
                  </a:cubicBezTo>
                  <a:cubicBezTo>
                    <a:pt x="108" y="36"/>
                    <a:pt x="126" y="57"/>
                    <a:pt x="123" y="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421393C4-DF92-BB42-9FF5-96D54AF8AE03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849" y="3145610"/>
              <a:ext cx="89226" cy="74073"/>
            </a:xfrm>
            <a:custGeom>
              <a:avLst/>
              <a:gdLst>
                <a:gd name="T0" fmla="*/ 300 w 304"/>
                <a:gd name="T1" fmla="*/ 4 h 251"/>
                <a:gd name="T2" fmla="*/ 298 w 304"/>
                <a:gd name="T3" fmla="*/ 1 h 251"/>
                <a:gd name="T4" fmla="*/ 294 w 304"/>
                <a:gd name="T5" fmla="*/ 0 h 251"/>
                <a:gd name="T6" fmla="*/ 244 w 304"/>
                <a:gd name="T7" fmla="*/ 8 h 251"/>
                <a:gd name="T8" fmla="*/ 238 w 304"/>
                <a:gd name="T9" fmla="*/ 12 h 251"/>
                <a:gd name="T10" fmla="*/ 239 w 304"/>
                <a:gd name="T11" fmla="*/ 17 h 251"/>
                <a:gd name="T12" fmla="*/ 259 w 304"/>
                <a:gd name="T13" fmla="*/ 33 h 251"/>
                <a:gd name="T14" fmla="*/ 262 w 304"/>
                <a:gd name="T15" fmla="*/ 35 h 251"/>
                <a:gd name="T16" fmla="*/ 138 w 304"/>
                <a:gd name="T17" fmla="*/ 209 h 251"/>
                <a:gd name="T18" fmla="*/ 133 w 304"/>
                <a:gd name="T19" fmla="*/ 208 h 251"/>
                <a:gd name="T20" fmla="*/ 128 w 304"/>
                <a:gd name="T21" fmla="*/ 208 h 251"/>
                <a:gd name="T22" fmla="*/ 93 w 304"/>
                <a:gd name="T23" fmla="*/ 161 h 251"/>
                <a:gd name="T24" fmla="*/ 94 w 304"/>
                <a:gd name="T25" fmla="*/ 155 h 251"/>
                <a:gd name="T26" fmla="*/ 77 w 304"/>
                <a:gd name="T27" fmla="*/ 139 h 251"/>
                <a:gd name="T28" fmla="*/ 60 w 304"/>
                <a:gd name="T29" fmla="*/ 155 h 251"/>
                <a:gd name="T30" fmla="*/ 61 w 304"/>
                <a:gd name="T31" fmla="*/ 161 h 251"/>
                <a:gd name="T32" fmla="*/ 19 w 304"/>
                <a:gd name="T33" fmla="*/ 218 h 251"/>
                <a:gd name="T34" fmla="*/ 16 w 304"/>
                <a:gd name="T35" fmla="*/ 218 h 251"/>
                <a:gd name="T36" fmla="*/ 0 w 304"/>
                <a:gd name="T37" fmla="*/ 235 h 251"/>
                <a:gd name="T38" fmla="*/ 16 w 304"/>
                <a:gd name="T39" fmla="*/ 251 h 251"/>
                <a:gd name="T40" fmla="*/ 33 w 304"/>
                <a:gd name="T41" fmla="*/ 235 h 251"/>
                <a:gd name="T42" fmla="*/ 31 w 304"/>
                <a:gd name="T43" fmla="*/ 228 h 251"/>
                <a:gd name="T44" fmla="*/ 73 w 304"/>
                <a:gd name="T45" fmla="*/ 172 h 251"/>
                <a:gd name="T46" fmla="*/ 77 w 304"/>
                <a:gd name="T47" fmla="*/ 172 h 251"/>
                <a:gd name="T48" fmla="*/ 81 w 304"/>
                <a:gd name="T49" fmla="*/ 172 h 251"/>
                <a:gd name="T50" fmla="*/ 117 w 304"/>
                <a:gd name="T51" fmla="*/ 220 h 251"/>
                <a:gd name="T52" fmla="*/ 116 w 304"/>
                <a:gd name="T53" fmla="*/ 224 h 251"/>
                <a:gd name="T54" fmla="*/ 132 w 304"/>
                <a:gd name="T55" fmla="*/ 241 h 251"/>
                <a:gd name="T56" fmla="*/ 133 w 304"/>
                <a:gd name="T57" fmla="*/ 242 h 251"/>
                <a:gd name="T58" fmla="*/ 134 w 304"/>
                <a:gd name="T59" fmla="*/ 241 h 251"/>
                <a:gd name="T60" fmla="*/ 150 w 304"/>
                <a:gd name="T61" fmla="*/ 224 h 251"/>
                <a:gd name="T62" fmla="*/ 149 w 304"/>
                <a:gd name="T63" fmla="*/ 220 h 251"/>
                <a:gd name="T64" fmla="*/ 275 w 304"/>
                <a:gd name="T65" fmla="*/ 45 h 251"/>
                <a:gd name="T66" fmla="*/ 278 w 304"/>
                <a:gd name="T67" fmla="*/ 47 h 251"/>
                <a:gd name="T68" fmla="*/ 295 w 304"/>
                <a:gd name="T69" fmla="*/ 60 h 251"/>
                <a:gd name="T70" fmla="*/ 295 w 304"/>
                <a:gd name="T71" fmla="*/ 60 h 251"/>
                <a:gd name="T72" fmla="*/ 295 w 304"/>
                <a:gd name="T73" fmla="*/ 61 h 251"/>
                <a:gd name="T74" fmla="*/ 295 w 304"/>
                <a:gd name="T75" fmla="*/ 61 h 251"/>
                <a:gd name="T76" fmla="*/ 296 w 304"/>
                <a:gd name="T77" fmla="*/ 61 h 251"/>
                <a:gd name="T78" fmla="*/ 299 w 304"/>
                <a:gd name="T79" fmla="*/ 62 h 251"/>
                <a:gd name="T80" fmla="*/ 300 w 304"/>
                <a:gd name="T81" fmla="*/ 61 h 251"/>
                <a:gd name="T82" fmla="*/ 304 w 304"/>
                <a:gd name="T83" fmla="*/ 56 h 251"/>
                <a:gd name="T84" fmla="*/ 300 w 304"/>
                <a:gd name="T85" fmla="*/ 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4" h="251">
                  <a:moveTo>
                    <a:pt x="300" y="4"/>
                  </a:moveTo>
                  <a:cubicBezTo>
                    <a:pt x="300" y="4"/>
                    <a:pt x="300" y="2"/>
                    <a:pt x="298" y="1"/>
                  </a:cubicBezTo>
                  <a:cubicBezTo>
                    <a:pt x="297" y="0"/>
                    <a:pt x="295" y="0"/>
                    <a:pt x="294" y="0"/>
                  </a:cubicBezTo>
                  <a:cubicBezTo>
                    <a:pt x="244" y="8"/>
                    <a:pt x="244" y="8"/>
                    <a:pt x="244" y="8"/>
                  </a:cubicBezTo>
                  <a:cubicBezTo>
                    <a:pt x="242" y="9"/>
                    <a:pt x="239" y="9"/>
                    <a:pt x="238" y="12"/>
                  </a:cubicBezTo>
                  <a:cubicBezTo>
                    <a:pt x="237" y="13"/>
                    <a:pt x="237" y="15"/>
                    <a:pt x="239" y="17"/>
                  </a:cubicBezTo>
                  <a:cubicBezTo>
                    <a:pt x="259" y="33"/>
                    <a:pt x="259" y="33"/>
                    <a:pt x="259" y="33"/>
                  </a:cubicBezTo>
                  <a:cubicBezTo>
                    <a:pt x="262" y="35"/>
                    <a:pt x="262" y="35"/>
                    <a:pt x="262" y="35"/>
                  </a:cubicBezTo>
                  <a:cubicBezTo>
                    <a:pt x="138" y="209"/>
                    <a:pt x="138" y="209"/>
                    <a:pt x="138" y="209"/>
                  </a:cubicBezTo>
                  <a:cubicBezTo>
                    <a:pt x="136" y="208"/>
                    <a:pt x="135" y="208"/>
                    <a:pt x="133" y="208"/>
                  </a:cubicBezTo>
                  <a:cubicBezTo>
                    <a:pt x="131" y="208"/>
                    <a:pt x="130" y="208"/>
                    <a:pt x="128" y="208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3" y="159"/>
                    <a:pt x="94" y="157"/>
                    <a:pt x="94" y="155"/>
                  </a:cubicBezTo>
                  <a:cubicBezTo>
                    <a:pt x="94" y="146"/>
                    <a:pt x="86" y="139"/>
                    <a:pt x="77" y="139"/>
                  </a:cubicBezTo>
                  <a:cubicBezTo>
                    <a:pt x="68" y="139"/>
                    <a:pt x="60" y="146"/>
                    <a:pt x="60" y="155"/>
                  </a:cubicBezTo>
                  <a:cubicBezTo>
                    <a:pt x="60" y="157"/>
                    <a:pt x="61" y="159"/>
                    <a:pt x="61" y="16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18" y="218"/>
                    <a:pt x="17" y="218"/>
                    <a:pt x="16" y="218"/>
                  </a:cubicBezTo>
                  <a:cubicBezTo>
                    <a:pt x="7" y="218"/>
                    <a:pt x="0" y="226"/>
                    <a:pt x="0" y="235"/>
                  </a:cubicBezTo>
                  <a:cubicBezTo>
                    <a:pt x="0" y="244"/>
                    <a:pt x="7" y="251"/>
                    <a:pt x="16" y="251"/>
                  </a:cubicBezTo>
                  <a:cubicBezTo>
                    <a:pt x="25" y="251"/>
                    <a:pt x="33" y="244"/>
                    <a:pt x="33" y="235"/>
                  </a:cubicBezTo>
                  <a:cubicBezTo>
                    <a:pt x="33" y="232"/>
                    <a:pt x="32" y="230"/>
                    <a:pt x="31" y="228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74" y="172"/>
                    <a:pt x="76" y="172"/>
                    <a:pt x="77" y="172"/>
                  </a:cubicBezTo>
                  <a:cubicBezTo>
                    <a:pt x="78" y="172"/>
                    <a:pt x="80" y="172"/>
                    <a:pt x="81" y="172"/>
                  </a:cubicBezTo>
                  <a:cubicBezTo>
                    <a:pt x="117" y="220"/>
                    <a:pt x="117" y="220"/>
                    <a:pt x="117" y="220"/>
                  </a:cubicBezTo>
                  <a:cubicBezTo>
                    <a:pt x="116" y="221"/>
                    <a:pt x="116" y="223"/>
                    <a:pt x="116" y="224"/>
                  </a:cubicBezTo>
                  <a:cubicBezTo>
                    <a:pt x="116" y="233"/>
                    <a:pt x="123" y="241"/>
                    <a:pt x="132" y="241"/>
                  </a:cubicBezTo>
                  <a:cubicBezTo>
                    <a:pt x="133" y="242"/>
                    <a:pt x="133" y="242"/>
                    <a:pt x="133" y="242"/>
                  </a:cubicBezTo>
                  <a:cubicBezTo>
                    <a:pt x="134" y="241"/>
                    <a:pt x="134" y="241"/>
                    <a:pt x="134" y="241"/>
                  </a:cubicBezTo>
                  <a:cubicBezTo>
                    <a:pt x="143" y="240"/>
                    <a:pt x="150" y="233"/>
                    <a:pt x="150" y="224"/>
                  </a:cubicBezTo>
                  <a:cubicBezTo>
                    <a:pt x="150" y="223"/>
                    <a:pt x="149" y="222"/>
                    <a:pt x="149" y="220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8" y="47"/>
                    <a:pt x="278" y="47"/>
                    <a:pt x="278" y="47"/>
                  </a:cubicBezTo>
                  <a:cubicBezTo>
                    <a:pt x="295" y="60"/>
                    <a:pt x="295" y="60"/>
                    <a:pt x="295" y="60"/>
                  </a:cubicBezTo>
                  <a:cubicBezTo>
                    <a:pt x="295" y="60"/>
                    <a:pt x="295" y="60"/>
                    <a:pt x="295" y="60"/>
                  </a:cubicBezTo>
                  <a:cubicBezTo>
                    <a:pt x="295" y="60"/>
                    <a:pt x="295" y="61"/>
                    <a:pt x="295" y="61"/>
                  </a:cubicBezTo>
                  <a:cubicBezTo>
                    <a:pt x="295" y="61"/>
                    <a:pt x="295" y="61"/>
                    <a:pt x="295" y="61"/>
                  </a:cubicBezTo>
                  <a:cubicBezTo>
                    <a:pt x="296" y="61"/>
                    <a:pt x="296" y="61"/>
                    <a:pt x="296" y="61"/>
                  </a:cubicBezTo>
                  <a:cubicBezTo>
                    <a:pt x="297" y="62"/>
                    <a:pt x="298" y="62"/>
                    <a:pt x="299" y="62"/>
                  </a:cubicBezTo>
                  <a:cubicBezTo>
                    <a:pt x="300" y="61"/>
                    <a:pt x="300" y="61"/>
                    <a:pt x="300" y="61"/>
                  </a:cubicBezTo>
                  <a:cubicBezTo>
                    <a:pt x="303" y="60"/>
                    <a:pt x="304" y="58"/>
                    <a:pt x="304" y="56"/>
                  </a:cubicBezTo>
                  <a:lnTo>
                    <a:pt x="300" y="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31B352EE-BC37-4940-8FD4-88208E52B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800" y="3147374"/>
              <a:ext cx="95221" cy="94531"/>
            </a:xfrm>
            <a:custGeom>
              <a:avLst/>
              <a:gdLst>
                <a:gd name="T0" fmla="*/ 20 w 324"/>
                <a:gd name="T1" fmla="*/ 0 h 320"/>
                <a:gd name="T2" fmla="*/ 0 w 324"/>
                <a:gd name="T3" fmla="*/ 0 h 320"/>
                <a:gd name="T4" fmla="*/ 0 w 324"/>
                <a:gd name="T5" fmla="*/ 300 h 320"/>
                <a:gd name="T6" fmla="*/ 21 w 324"/>
                <a:gd name="T7" fmla="*/ 320 h 320"/>
                <a:gd name="T8" fmla="*/ 324 w 324"/>
                <a:gd name="T9" fmla="*/ 320 h 320"/>
                <a:gd name="T10" fmla="*/ 324 w 324"/>
                <a:gd name="T11" fmla="*/ 304 h 320"/>
                <a:gd name="T12" fmla="*/ 20 w 324"/>
                <a:gd name="T13" fmla="*/ 304 h 320"/>
                <a:gd name="T14" fmla="*/ 20 w 324"/>
                <a:gd name="T1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4" h="320">
                  <a:moveTo>
                    <a:pt x="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11"/>
                    <a:pt x="10" y="320"/>
                    <a:pt x="21" y="320"/>
                  </a:cubicBezTo>
                  <a:cubicBezTo>
                    <a:pt x="324" y="320"/>
                    <a:pt x="324" y="320"/>
                    <a:pt x="324" y="320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20" y="304"/>
                    <a:pt x="20" y="304"/>
                    <a:pt x="20" y="30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012D3F54-7F2E-5F44-86A3-25C3FD534368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161" y="3069655"/>
              <a:ext cx="216602" cy="249968"/>
            </a:xfrm>
            <a:custGeom>
              <a:avLst/>
              <a:gdLst>
                <a:gd name="T0" fmla="*/ 1162 w 1162"/>
                <a:gd name="T1" fmla="*/ 335 h 1341"/>
                <a:gd name="T2" fmla="*/ 1162 w 1162"/>
                <a:gd name="T3" fmla="*/ 1006 h 1341"/>
                <a:gd name="T4" fmla="*/ 581 w 1162"/>
                <a:gd name="T5" fmla="*/ 1341 h 1341"/>
                <a:gd name="T6" fmla="*/ 0 w 1162"/>
                <a:gd name="T7" fmla="*/ 1006 h 1341"/>
                <a:gd name="T8" fmla="*/ 0 w 1162"/>
                <a:gd name="T9" fmla="*/ 335 h 1341"/>
                <a:gd name="T10" fmla="*/ 581 w 1162"/>
                <a:gd name="T11" fmla="*/ 0 h 1341"/>
                <a:gd name="T12" fmla="*/ 1162 w 1162"/>
                <a:gd name="T13" fmla="*/ 335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2" h="1341">
                  <a:moveTo>
                    <a:pt x="1162" y="335"/>
                  </a:moveTo>
                  <a:lnTo>
                    <a:pt x="1162" y="1006"/>
                  </a:lnTo>
                  <a:lnTo>
                    <a:pt x="581" y="1341"/>
                  </a:lnTo>
                  <a:lnTo>
                    <a:pt x="0" y="1006"/>
                  </a:lnTo>
                  <a:lnTo>
                    <a:pt x="0" y="335"/>
                  </a:lnTo>
                  <a:lnTo>
                    <a:pt x="581" y="0"/>
                  </a:lnTo>
                  <a:lnTo>
                    <a:pt x="1162" y="335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35588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AFF2F97-8C05-8A47-9C7E-D11697658467}"/>
                </a:ext>
              </a:extLst>
            </p:cNvPr>
            <p:cNvSpPr txBox="1"/>
            <p:nvPr/>
          </p:nvSpPr>
          <p:spPr bwMode="gray">
            <a:xfrm>
              <a:off x="809257" y="3106140"/>
              <a:ext cx="2821807" cy="176999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>
                <a:spcBef>
                  <a:spcPts val="2400"/>
                </a:spcBef>
                <a:spcAft>
                  <a:spcPts val="0"/>
                </a:spcAft>
                <a:defRPr sz="1200" b="0" kern="0">
                  <a:solidFill>
                    <a:schemeClr val="accent1"/>
                  </a:solidFill>
                  <a:latin typeface="Arial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2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Mehr </a:t>
              </a:r>
              <a:r>
                <a:rPr kumimoji="0" lang="de-DE" sz="2000" b="0" i="0" u="none" strike="noStrike" kern="0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Qubits</a:t>
              </a: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8" name="Freeform 13">
            <a:extLst>
              <a:ext uri="{FF2B5EF4-FFF2-40B4-BE49-F238E27FC236}">
                <a16:creationId xmlns:a16="http://schemas.microsoft.com/office/drawing/2014/main" id="{22997C4B-F938-F245-A8D9-E32AA216F68C}"/>
              </a:ext>
            </a:extLst>
          </p:cNvPr>
          <p:cNvSpPr>
            <a:spLocks noChangeAspect="1" noEditPoints="1"/>
          </p:cNvSpPr>
          <p:nvPr/>
        </p:nvSpPr>
        <p:spPr bwMode="ltGray">
          <a:xfrm>
            <a:off x="12537092" y="3779709"/>
            <a:ext cx="257433" cy="257433"/>
          </a:xfrm>
          <a:custGeom>
            <a:avLst/>
            <a:gdLst>
              <a:gd name="T0" fmla="*/ 2577 w 5154"/>
              <a:gd name="T1" fmla="*/ 4217 h 5154"/>
              <a:gd name="T2" fmla="*/ 937 w 5154"/>
              <a:gd name="T3" fmla="*/ 2577 h 5154"/>
              <a:gd name="T4" fmla="*/ 2577 w 5154"/>
              <a:gd name="T5" fmla="*/ 937 h 5154"/>
              <a:gd name="T6" fmla="*/ 4217 w 5154"/>
              <a:gd name="T7" fmla="*/ 2577 h 5154"/>
              <a:gd name="T8" fmla="*/ 2577 w 5154"/>
              <a:gd name="T9" fmla="*/ 4217 h 5154"/>
              <a:gd name="T10" fmla="*/ 4662 w 5154"/>
              <a:gd name="T11" fmla="*/ 2343 h 5154"/>
              <a:gd name="T12" fmla="*/ 2811 w 5154"/>
              <a:gd name="T13" fmla="*/ 492 h 5154"/>
              <a:gd name="T14" fmla="*/ 2811 w 5154"/>
              <a:gd name="T15" fmla="*/ 0 h 5154"/>
              <a:gd name="T16" fmla="*/ 2343 w 5154"/>
              <a:gd name="T17" fmla="*/ 0 h 5154"/>
              <a:gd name="T18" fmla="*/ 2343 w 5154"/>
              <a:gd name="T19" fmla="*/ 492 h 5154"/>
              <a:gd name="T20" fmla="*/ 492 w 5154"/>
              <a:gd name="T21" fmla="*/ 2343 h 5154"/>
              <a:gd name="T22" fmla="*/ 0 w 5154"/>
              <a:gd name="T23" fmla="*/ 2343 h 5154"/>
              <a:gd name="T24" fmla="*/ 0 w 5154"/>
              <a:gd name="T25" fmla="*/ 2811 h 5154"/>
              <a:gd name="T26" fmla="*/ 492 w 5154"/>
              <a:gd name="T27" fmla="*/ 2811 h 5154"/>
              <a:gd name="T28" fmla="*/ 2343 w 5154"/>
              <a:gd name="T29" fmla="*/ 4662 h 5154"/>
              <a:gd name="T30" fmla="*/ 2343 w 5154"/>
              <a:gd name="T31" fmla="*/ 5154 h 5154"/>
              <a:gd name="T32" fmla="*/ 2811 w 5154"/>
              <a:gd name="T33" fmla="*/ 5154 h 5154"/>
              <a:gd name="T34" fmla="*/ 2811 w 5154"/>
              <a:gd name="T35" fmla="*/ 4662 h 5154"/>
              <a:gd name="T36" fmla="*/ 4662 w 5154"/>
              <a:gd name="T37" fmla="*/ 2811 h 5154"/>
              <a:gd name="T38" fmla="*/ 5154 w 5154"/>
              <a:gd name="T39" fmla="*/ 2811 h 5154"/>
              <a:gd name="T40" fmla="*/ 5154 w 5154"/>
              <a:gd name="T41" fmla="*/ 2343 h 5154"/>
              <a:gd name="T42" fmla="*/ 4662 w 5154"/>
              <a:gd name="T43" fmla="*/ 2343 h 5154"/>
              <a:gd name="T44" fmla="*/ 2577 w 5154"/>
              <a:gd name="T45" fmla="*/ 1640 h 5154"/>
              <a:gd name="T46" fmla="*/ 1640 w 5154"/>
              <a:gd name="T47" fmla="*/ 2577 h 5154"/>
              <a:gd name="T48" fmla="*/ 2577 w 5154"/>
              <a:gd name="T49" fmla="*/ 3514 h 5154"/>
              <a:gd name="T50" fmla="*/ 3514 w 5154"/>
              <a:gd name="T51" fmla="*/ 2577 h 5154"/>
              <a:gd name="T52" fmla="*/ 2577 w 5154"/>
              <a:gd name="T53" fmla="*/ 1640 h 5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54" h="5154">
                <a:moveTo>
                  <a:pt x="2577" y="4217"/>
                </a:moveTo>
                <a:cubicBezTo>
                  <a:pt x="1663" y="4217"/>
                  <a:pt x="937" y="3490"/>
                  <a:pt x="937" y="2577"/>
                </a:cubicBezTo>
                <a:cubicBezTo>
                  <a:pt x="937" y="1663"/>
                  <a:pt x="1663" y="937"/>
                  <a:pt x="2577" y="937"/>
                </a:cubicBezTo>
                <a:cubicBezTo>
                  <a:pt x="3491" y="937"/>
                  <a:pt x="4217" y="1663"/>
                  <a:pt x="4217" y="2577"/>
                </a:cubicBezTo>
                <a:cubicBezTo>
                  <a:pt x="4217" y="3490"/>
                  <a:pt x="3491" y="4217"/>
                  <a:pt x="2577" y="4217"/>
                </a:cubicBezTo>
                <a:moveTo>
                  <a:pt x="4662" y="2343"/>
                </a:moveTo>
                <a:cubicBezTo>
                  <a:pt x="4545" y="1359"/>
                  <a:pt x="3771" y="586"/>
                  <a:pt x="2811" y="492"/>
                </a:cubicBezTo>
                <a:cubicBezTo>
                  <a:pt x="2811" y="0"/>
                  <a:pt x="2811" y="0"/>
                  <a:pt x="2811" y="0"/>
                </a:cubicBezTo>
                <a:cubicBezTo>
                  <a:pt x="2343" y="0"/>
                  <a:pt x="2343" y="0"/>
                  <a:pt x="2343" y="0"/>
                </a:cubicBezTo>
                <a:cubicBezTo>
                  <a:pt x="2343" y="492"/>
                  <a:pt x="2343" y="492"/>
                  <a:pt x="2343" y="492"/>
                </a:cubicBezTo>
                <a:cubicBezTo>
                  <a:pt x="1359" y="586"/>
                  <a:pt x="586" y="1359"/>
                  <a:pt x="492" y="2343"/>
                </a:cubicBezTo>
                <a:cubicBezTo>
                  <a:pt x="0" y="2343"/>
                  <a:pt x="0" y="2343"/>
                  <a:pt x="0" y="2343"/>
                </a:cubicBezTo>
                <a:cubicBezTo>
                  <a:pt x="0" y="2811"/>
                  <a:pt x="0" y="2811"/>
                  <a:pt x="0" y="2811"/>
                </a:cubicBezTo>
                <a:cubicBezTo>
                  <a:pt x="492" y="2811"/>
                  <a:pt x="492" y="2811"/>
                  <a:pt x="492" y="2811"/>
                </a:cubicBezTo>
                <a:cubicBezTo>
                  <a:pt x="609" y="3795"/>
                  <a:pt x="1383" y="4568"/>
                  <a:pt x="2343" y="4662"/>
                </a:cubicBezTo>
                <a:cubicBezTo>
                  <a:pt x="2343" y="5154"/>
                  <a:pt x="2343" y="5154"/>
                  <a:pt x="2343" y="5154"/>
                </a:cubicBezTo>
                <a:cubicBezTo>
                  <a:pt x="2811" y="5154"/>
                  <a:pt x="2811" y="5154"/>
                  <a:pt x="2811" y="5154"/>
                </a:cubicBezTo>
                <a:cubicBezTo>
                  <a:pt x="2811" y="4662"/>
                  <a:pt x="2811" y="4662"/>
                  <a:pt x="2811" y="4662"/>
                </a:cubicBezTo>
                <a:cubicBezTo>
                  <a:pt x="3795" y="4545"/>
                  <a:pt x="4568" y="3772"/>
                  <a:pt x="4662" y="2811"/>
                </a:cubicBezTo>
                <a:cubicBezTo>
                  <a:pt x="5154" y="2811"/>
                  <a:pt x="5154" y="2811"/>
                  <a:pt x="5154" y="2811"/>
                </a:cubicBezTo>
                <a:cubicBezTo>
                  <a:pt x="5154" y="2343"/>
                  <a:pt x="5154" y="2343"/>
                  <a:pt x="5154" y="2343"/>
                </a:cubicBezTo>
                <a:lnTo>
                  <a:pt x="4662" y="2343"/>
                </a:lnTo>
                <a:close/>
                <a:moveTo>
                  <a:pt x="2577" y="1640"/>
                </a:moveTo>
                <a:cubicBezTo>
                  <a:pt x="2062" y="1640"/>
                  <a:pt x="1640" y="2062"/>
                  <a:pt x="1640" y="2577"/>
                </a:cubicBezTo>
                <a:cubicBezTo>
                  <a:pt x="1640" y="3092"/>
                  <a:pt x="2062" y="3514"/>
                  <a:pt x="2577" y="3514"/>
                </a:cubicBezTo>
                <a:cubicBezTo>
                  <a:pt x="3092" y="3514"/>
                  <a:pt x="3514" y="3092"/>
                  <a:pt x="3514" y="2577"/>
                </a:cubicBezTo>
                <a:cubicBezTo>
                  <a:pt x="3514" y="2062"/>
                  <a:pt x="3092" y="1640"/>
                  <a:pt x="2577" y="1640"/>
                </a:cubicBezTo>
              </a:path>
            </a:pathLst>
          </a:custGeom>
          <a:solidFill>
            <a:srgbClr val="5A5A5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Freeform 94">
            <a:extLst>
              <a:ext uri="{FF2B5EF4-FFF2-40B4-BE49-F238E27FC236}">
                <a16:creationId xmlns:a16="http://schemas.microsoft.com/office/drawing/2014/main" id="{CE086E6A-7D84-A046-BB26-E804664107E4}"/>
              </a:ext>
            </a:extLst>
          </p:cNvPr>
          <p:cNvSpPr>
            <a:spLocks noChangeAspect="1"/>
          </p:cNvSpPr>
          <p:nvPr/>
        </p:nvSpPr>
        <p:spPr bwMode="ltGray">
          <a:xfrm>
            <a:off x="12558524" y="5001957"/>
            <a:ext cx="216844" cy="216846"/>
          </a:xfrm>
          <a:custGeom>
            <a:avLst/>
            <a:gdLst>
              <a:gd name="T0" fmla="*/ 4570 w 5187"/>
              <a:gd name="T1" fmla="*/ 2471 h 5188"/>
              <a:gd name="T2" fmla="*/ 4209 w 5187"/>
              <a:gd name="T3" fmla="*/ 2471 h 5188"/>
              <a:gd name="T4" fmla="*/ 4209 w 5187"/>
              <a:gd name="T5" fmla="*/ 989 h 5188"/>
              <a:gd name="T6" fmla="*/ 3705 w 5187"/>
              <a:gd name="T7" fmla="*/ 989 h 5188"/>
              <a:gd name="T8" fmla="*/ 3138 w 5187"/>
              <a:gd name="T9" fmla="*/ 989 h 5188"/>
              <a:gd name="T10" fmla="*/ 2717 w 5187"/>
              <a:gd name="T11" fmla="*/ 989 h 5188"/>
              <a:gd name="T12" fmla="*/ 2717 w 5187"/>
              <a:gd name="T13" fmla="*/ 618 h 5188"/>
              <a:gd name="T14" fmla="*/ 2100 w 5187"/>
              <a:gd name="T15" fmla="*/ 0 h 5188"/>
              <a:gd name="T16" fmla="*/ 1482 w 5187"/>
              <a:gd name="T17" fmla="*/ 618 h 5188"/>
              <a:gd name="T18" fmla="*/ 1482 w 5187"/>
              <a:gd name="T19" fmla="*/ 989 h 5188"/>
              <a:gd name="T20" fmla="*/ 494 w 5187"/>
              <a:gd name="T21" fmla="*/ 989 h 5188"/>
              <a:gd name="T22" fmla="*/ 0 w 5187"/>
              <a:gd name="T23" fmla="*/ 989 h 5188"/>
              <a:gd name="T24" fmla="*/ 0 w 5187"/>
              <a:gd name="T25" fmla="*/ 1483 h 5188"/>
              <a:gd name="T26" fmla="*/ 0 w 5187"/>
              <a:gd name="T27" fmla="*/ 2248 h 5188"/>
              <a:gd name="T28" fmla="*/ 0 w 5187"/>
              <a:gd name="T29" fmla="*/ 2422 h 5188"/>
              <a:gd name="T30" fmla="*/ 370 w 5187"/>
              <a:gd name="T31" fmla="*/ 2422 h 5188"/>
              <a:gd name="T32" fmla="*/ 1037 w 5187"/>
              <a:gd name="T33" fmla="*/ 3089 h 5188"/>
              <a:gd name="T34" fmla="*/ 370 w 5187"/>
              <a:gd name="T35" fmla="*/ 3755 h 5188"/>
              <a:gd name="T36" fmla="*/ 0 w 5187"/>
              <a:gd name="T37" fmla="*/ 3755 h 5188"/>
              <a:gd name="T38" fmla="*/ 0 w 5187"/>
              <a:gd name="T39" fmla="*/ 3791 h 5188"/>
              <a:gd name="T40" fmla="*/ 0 w 5187"/>
              <a:gd name="T41" fmla="*/ 4694 h 5188"/>
              <a:gd name="T42" fmla="*/ 0 w 5187"/>
              <a:gd name="T43" fmla="*/ 5188 h 5188"/>
              <a:gd name="T44" fmla="*/ 494 w 5187"/>
              <a:gd name="T45" fmla="*/ 5188 h 5188"/>
              <a:gd name="T46" fmla="*/ 1427 w 5187"/>
              <a:gd name="T47" fmla="*/ 5188 h 5188"/>
              <a:gd name="T48" fmla="*/ 1432 w 5187"/>
              <a:gd name="T49" fmla="*/ 5188 h 5188"/>
              <a:gd name="T50" fmla="*/ 1432 w 5187"/>
              <a:gd name="T51" fmla="*/ 4818 h 5188"/>
              <a:gd name="T52" fmla="*/ 2100 w 5187"/>
              <a:gd name="T53" fmla="*/ 4151 h 5188"/>
              <a:gd name="T54" fmla="*/ 2766 w 5187"/>
              <a:gd name="T55" fmla="*/ 4818 h 5188"/>
              <a:gd name="T56" fmla="*/ 2766 w 5187"/>
              <a:gd name="T57" fmla="*/ 5188 h 5188"/>
              <a:gd name="T58" fmla="*/ 3138 w 5187"/>
              <a:gd name="T59" fmla="*/ 5188 h 5188"/>
              <a:gd name="T60" fmla="*/ 3705 w 5187"/>
              <a:gd name="T61" fmla="*/ 5188 h 5188"/>
              <a:gd name="T62" fmla="*/ 4209 w 5187"/>
              <a:gd name="T63" fmla="*/ 5188 h 5188"/>
              <a:gd name="T64" fmla="*/ 4209 w 5187"/>
              <a:gd name="T65" fmla="*/ 3706 h 5188"/>
              <a:gd name="T66" fmla="*/ 4570 w 5187"/>
              <a:gd name="T67" fmla="*/ 3706 h 5188"/>
              <a:gd name="T68" fmla="*/ 5187 w 5187"/>
              <a:gd name="T69" fmla="*/ 3089 h 5188"/>
              <a:gd name="T70" fmla="*/ 4570 w 5187"/>
              <a:gd name="T71" fmla="*/ 2471 h 5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187" h="5188">
                <a:moveTo>
                  <a:pt x="4570" y="2471"/>
                </a:moveTo>
                <a:cubicBezTo>
                  <a:pt x="4209" y="2471"/>
                  <a:pt x="4209" y="2471"/>
                  <a:pt x="4209" y="2471"/>
                </a:cubicBezTo>
                <a:cubicBezTo>
                  <a:pt x="4209" y="989"/>
                  <a:pt x="4209" y="989"/>
                  <a:pt x="4209" y="989"/>
                </a:cubicBezTo>
                <a:cubicBezTo>
                  <a:pt x="3705" y="989"/>
                  <a:pt x="3705" y="989"/>
                  <a:pt x="3705" y="989"/>
                </a:cubicBezTo>
                <a:cubicBezTo>
                  <a:pt x="3138" y="989"/>
                  <a:pt x="3138" y="989"/>
                  <a:pt x="3138" y="989"/>
                </a:cubicBezTo>
                <a:cubicBezTo>
                  <a:pt x="2717" y="989"/>
                  <a:pt x="2717" y="989"/>
                  <a:pt x="2717" y="989"/>
                </a:cubicBezTo>
                <a:cubicBezTo>
                  <a:pt x="2717" y="618"/>
                  <a:pt x="2717" y="618"/>
                  <a:pt x="2717" y="618"/>
                </a:cubicBezTo>
                <a:cubicBezTo>
                  <a:pt x="2717" y="272"/>
                  <a:pt x="2445" y="0"/>
                  <a:pt x="2100" y="0"/>
                </a:cubicBezTo>
                <a:cubicBezTo>
                  <a:pt x="1754" y="0"/>
                  <a:pt x="1482" y="272"/>
                  <a:pt x="1482" y="618"/>
                </a:cubicBezTo>
                <a:cubicBezTo>
                  <a:pt x="1482" y="989"/>
                  <a:pt x="1482" y="989"/>
                  <a:pt x="1482" y="989"/>
                </a:cubicBezTo>
                <a:cubicBezTo>
                  <a:pt x="494" y="989"/>
                  <a:pt x="494" y="989"/>
                  <a:pt x="494" y="989"/>
                </a:cubicBezTo>
                <a:cubicBezTo>
                  <a:pt x="0" y="989"/>
                  <a:pt x="0" y="989"/>
                  <a:pt x="0" y="989"/>
                </a:cubicBezTo>
                <a:cubicBezTo>
                  <a:pt x="0" y="1483"/>
                  <a:pt x="0" y="1483"/>
                  <a:pt x="0" y="1483"/>
                </a:cubicBezTo>
                <a:cubicBezTo>
                  <a:pt x="0" y="2248"/>
                  <a:pt x="0" y="2248"/>
                  <a:pt x="0" y="2248"/>
                </a:cubicBezTo>
                <a:cubicBezTo>
                  <a:pt x="0" y="2422"/>
                  <a:pt x="0" y="2422"/>
                  <a:pt x="0" y="2422"/>
                </a:cubicBezTo>
                <a:cubicBezTo>
                  <a:pt x="370" y="2422"/>
                  <a:pt x="370" y="2422"/>
                  <a:pt x="370" y="2422"/>
                </a:cubicBezTo>
                <a:cubicBezTo>
                  <a:pt x="741" y="2422"/>
                  <a:pt x="1037" y="2718"/>
                  <a:pt x="1037" y="3089"/>
                </a:cubicBezTo>
                <a:cubicBezTo>
                  <a:pt x="1037" y="3459"/>
                  <a:pt x="741" y="3755"/>
                  <a:pt x="370" y="3755"/>
                </a:cubicBezTo>
                <a:cubicBezTo>
                  <a:pt x="0" y="3755"/>
                  <a:pt x="0" y="3755"/>
                  <a:pt x="0" y="3755"/>
                </a:cubicBezTo>
                <a:cubicBezTo>
                  <a:pt x="0" y="3791"/>
                  <a:pt x="0" y="3791"/>
                  <a:pt x="0" y="3791"/>
                </a:cubicBezTo>
                <a:cubicBezTo>
                  <a:pt x="0" y="4694"/>
                  <a:pt x="0" y="4694"/>
                  <a:pt x="0" y="4694"/>
                </a:cubicBezTo>
                <a:cubicBezTo>
                  <a:pt x="0" y="5188"/>
                  <a:pt x="0" y="5188"/>
                  <a:pt x="0" y="5188"/>
                </a:cubicBezTo>
                <a:cubicBezTo>
                  <a:pt x="494" y="5188"/>
                  <a:pt x="494" y="5188"/>
                  <a:pt x="494" y="5188"/>
                </a:cubicBezTo>
                <a:cubicBezTo>
                  <a:pt x="1427" y="5188"/>
                  <a:pt x="1427" y="5188"/>
                  <a:pt x="1427" y="5188"/>
                </a:cubicBezTo>
                <a:cubicBezTo>
                  <a:pt x="1432" y="5188"/>
                  <a:pt x="1432" y="5188"/>
                  <a:pt x="1432" y="5188"/>
                </a:cubicBezTo>
                <a:cubicBezTo>
                  <a:pt x="1432" y="4818"/>
                  <a:pt x="1432" y="4818"/>
                  <a:pt x="1432" y="4818"/>
                </a:cubicBezTo>
                <a:cubicBezTo>
                  <a:pt x="1432" y="4447"/>
                  <a:pt x="1729" y="4151"/>
                  <a:pt x="2100" y="4151"/>
                </a:cubicBezTo>
                <a:cubicBezTo>
                  <a:pt x="2470" y="4151"/>
                  <a:pt x="2766" y="4447"/>
                  <a:pt x="2766" y="4818"/>
                </a:cubicBezTo>
                <a:cubicBezTo>
                  <a:pt x="2766" y="5188"/>
                  <a:pt x="2766" y="5188"/>
                  <a:pt x="2766" y="5188"/>
                </a:cubicBezTo>
                <a:cubicBezTo>
                  <a:pt x="3138" y="5188"/>
                  <a:pt x="3138" y="5188"/>
                  <a:pt x="3138" y="5188"/>
                </a:cubicBezTo>
                <a:cubicBezTo>
                  <a:pt x="3705" y="5188"/>
                  <a:pt x="3705" y="5188"/>
                  <a:pt x="3705" y="5188"/>
                </a:cubicBezTo>
                <a:cubicBezTo>
                  <a:pt x="4209" y="5188"/>
                  <a:pt x="4209" y="5188"/>
                  <a:pt x="4209" y="5188"/>
                </a:cubicBezTo>
                <a:cubicBezTo>
                  <a:pt x="4209" y="3706"/>
                  <a:pt x="4209" y="3706"/>
                  <a:pt x="4209" y="3706"/>
                </a:cubicBezTo>
                <a:cubicBezTo>
                  <a:pt x="4570" y="3706"/>
                  <a:pt x="4570" y="3706"/>
                  <a:pt x="4570" y="3706"/>
                </a:cubicBezTo>
                <a:cubicBezTo>
                  <a:pt x="4916" y="3706"/>
                  <a:pt x="5187" y="3434"/>
                  <a:pt x="5187" y="3089"/>
                </a:cubicBezTo>
                <a:cubicBezTo>
                  <a:pt x="5187" y="2743"/>
                  <a:pt x="4916" y="2471"/>
                  <a:pt x="4570" y="2471"/>
                </a:cubicBezTo>
              </a:path>
            </a:pathLst>
          </a:custGeom>
          <a:solidFill>
            <a:srgbClr val="5A5A5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Freeform 134">
            <a:extLst>
              <a:ext uri="{FF2B5EF4-FFF2-40B4-BE49-F238E27FC236}">
                <a16:creationId xmlns:a16="http://schemas.microsoft.com/office/drawing/2014/main" id="{FE5A6737-D8F1-324B-83DA-0A3447F79D62}"/>
              </a:ext>
            </a:extLst>
          </p:cNvPr>
          <p:cNvSpPr>
            <a:spLocks noChangeAspect="1" noEditPoints="1"/>
          </p:cNvSpPr>
          <p:nvPr/>
        </p:nvSpPr>
        <p:spPr bwMode="ltGray">
          <a:xfrm>
            <a:off x="12526435" y="6209924"/>
            <a:ext cx="264087" cy="264087"/>
          </a:xfrm>
          <a:custGeom>
            <a:avLst/>
            <a:gdLst>
              <a:gd name="T0" fmla="*/ 2585 w 5169"/>
              <a:gd name="T1" fmla="*/ 125 h 5168"/>
              <a:gd name="T2" fmla="*/ 125 w 5169"/>
              <a:gd name="T3" fmla="*/ 2584 h 5168"/>
              <a:gd name="T4" fmla="*/ 2585 w 5169"/>
              <a:gd name="T5" fmla="*/ 5043 h 5168"/>
              <a:gd name="T6" fmla="*/ 5044 w 5169"/>
              <a:gd name="T7" fmla="*/ 2584 h 5168"/>
              <a:gd name="T8" fmla="*/ 2585 w 5169"/>
              <a:gd name="T9" fmla="*/ 125 h 5168"/>
              <a:gd name="T10" fmla="*/ 2585 w 5169"/>
              <a:gd name="T11" fmla="*/ 5168 h 5168"/>
              <a:gd name="T12" fmla="*/ 0 w 5169"/>
              <a:gd name="T13" fmla="*/ 2584 h 5168"/>
              <a:gd name="T14" fmla="*/ 2585 w 5169"/>
              <a:gd name="T15" fmla="*/ 0 h 5168"/>
              <a:gd name="T16" fmla="*/ 5169 w 5169"/>
              <a:gd name="T17" fmla="*/ 2584 h 5168"/>
              <a:gd name="T18" fmla="*/ 2585 w 5169"/>
              <a:gd name="T19" fmla="*/ 5168 h 5168"/>
              <a:gd name="T20" fmla="*/ 3353 w 5169"/>
              <a:gd name="T21" fmla="*/ 2584 h 5168"/>
              <a:gd name="T22" fmla="*/ 2316 w 5169"/>
              <a:gd name="T23" fmla="*/ 3621 h 5168"/>
              <a:gd name="T24" fmla="*/ 2316 w 5169"/>
              <a:gd name="T25" fmla="*/ 1547 h 5168"/>
              <a:gd name="T26" fmla="*/ 3353 w 5169"/>
              <a:gd name="T27" fmla="*/ 2584 h 5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69" h="5168">
                <a:moveTo>
                  <a:pt x="2585" y="125"/>
                </a:moveTo>
                <a:cubicBezTo>
                  <a:pt x="1229" y="125"/>
                  <a:pt x="125" y="1228"/>
                  <a:pt x="125" y="2584"/>
                </a:cubicBezTo>
                <a:cubicBezTo>
                  <a:pt x="125" y="3940"/>
                  <a:pt x="1229" y="5043"/>
                  <a:pt x="2585" y="5043"/>
                </a:cubicBezTo>
                <a:cubicBezTo>
                  <a:pt x="3941" y="5043"/>
                  <a:pt x="5044" y="3940"/>
                  <a:pt x="5044" y="2584"/>
                </a:cubicBezTo>
                <a:cubicBezTo>
                  <a:pt x="5044" y="1228"/>
                  <a:pt x="3941" y="125"/>
                  <a:pt x="2585" y="125"/>
                </a:cubicBezTo>
                <a:moveTo>
                  <a:pt x="2585" y="5168"/>
                </a:moveTo>
                <a:cubicBezTo>
                  <a:pt x="1160" y="5168"/>
                  <a:pt x="0" y="4009"/>
                  <a:pt x="0" y="2584"/>
                </a:cubicBezTo>
                <a:cubicBezTo>
                  <a:pt x="0" y="1159"/>
                  <a:pt x="1160" y="0"/>
                  <a:pt x="2585" y="0"/>
                </a:cubicBezTo>
                <a:cubicBezTo>
                  <a:pt x="4010" y="0"/>
                  <a:pt x="5169" y="1159"/>
                  <a:pt x="5169" y="2584"/>
                </a:cubicBezTo>
                <a:cubicBezTo>
                  <a:pt x="5169" y="4009"/>
                  <a:pt x="4010" y="5168"/>
                  <a:pt x="2585" y="5168"/>
                </a:cubicBezTo>
                <a:moveTo>
                  <a:pt x="3353" y="2584"/>
                </a:moveTo>
                <a:cubicBezTo>
                  <a:pt x="2316" y="3621"/>
                  <a:pt x="2316" y="3621"/>
                  <a:pt x="2316" y="3621"/>
                </a:cubicBezTo>
                <a:cubicBezTo>
                  <a:pt x="2316" y="1547"/>
                  <a:pt x="2316" y="1547"/>
                  <a:pt x="2316" y="1547"/>
                </a:cubicBezTo>
                <a:lnTo>
                  <a:pt x="3353" y="2584"/>
                </a:lnTo>
                <a:close/>
              </a:path>
            </a:pathLst>
          </a:custGeom>
          <a:solidFill>
            <a:srgbClr val="5A5A5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C1D4B9-31B7-2E40-A4C4-9207045110A1}"/>
              </a:ext>
            </a:extLst>
          </p:cNvPr>
          <p:cNvSpPr txBox="1"/>
          <p:nvPr/>
        </p:nvSpPr>
        <p:spPr bwMode="gray">
          <a:xfrm>
            <a:off x="13018065" y="3754541"/>
            <a:ext cx="3534781" cy="30777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spcAft>
                <a:spcPts val="0"/>
              </a:spcAft>
              <a:defRPr sz="1200" b="0" kern="0">
                <a:solidFill>
                  <a:schemeClr val="accent1"/>
                </a:solidFill>
                <a:latin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Fehlerkompensierte QGM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62CBCDC-172E-C344-AB93-BFFA52FDC59D}"/>
              </a:ext>
            </a:extLst>
          </p:cNvPr>
          <p:cNvSpPr txBox="1"/>
          <p:nvPr/>
        </p:nvSpPr>
        <p:spPr bwMode="gray">
          <a:xfrm>
            <a:off x="13018067" y="4971309"/>
            <a:ext cx="3887428" cy="30777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spcAft>
                <a:spcPts val="0"/>
              </a:spcAft>
              <a:defRPr sz="1200" b="0" kern="0">
                <a:solidFill>
                  <a:schemeClr val="accent1"/>
                </a:solidFill>
                <a:latin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Anzahl der </a:t>
            </a:r>
            <a:r>
              <a:rPr kumimoji="0" lang="de-DE" sz="2000" b="0" i="0" u="none" strike="noStrike" kern="0" cap="none" spc="0" normalizeH="0" baseline="0" dirty="0" err="1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Qubits</a:t>
            </a: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CAB4C14-0C80-034F-964C-7FDB40011A44}"/>
              </a:ext>
            </a:extLst>
          </p:cNvPr>
          <p:cNvSpPr txBox="1"/>
          <p:nvPr/>
        </p:nvSpPr>
        <p:spPr bwMode="gray">
          <a:xfrm>
            <a:off x="13018065" y="6188084"/>
            <a:ext cx="3706595" cy="30777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spcBef>
                <a:spcPts val="2400"/>
              </a:spcBef>
              <a:spcAft>
                <a:spcPts val="0"/>
              </a:spcAft>
              <a:defRPr sz="1200" b="0" kern="0">
                <a:solidFill>
                  <a:schemeClr val="accent1"/>
                </a:solidFill>
                <a:latin typeface="Arial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Leichtere Bedienung</a:t>
            </a:r>
          </a:p>
        </p:txBody>
      </p:sp>
      <p:sp>
        <p:nvSpPr>
          <p:cNvPr id="48" name="Digi Line">
            <a:extLst>
              <a:ext uri="{FF2B5EF4-FFF2-40B4-BE49-F238E27FC236}">
                <a16:creationId xmlns:a16="http://schemas.microsoft.com/office/drawing/2014/main" id="{DAC7CE02-FC26-2745-AE7A-4A3F4C6E2367}"/>
              </a:ext>
            </a:extLst>
          </p:cNvPr>
          <p:cNvSpPr/>
          <p:nvPr/>
        </p:nvSpPr>
        <p:spPr bwMode="gray">
          <a:xfrm>
            <a:off x="1176338" y="7354366"/>
            <a:ext cx="6664191" cy="573609"/>
          </a:xfrm>
          <a:custGeom>
            <a:avLst/>
            <a:gdLst>
              <a:gd name="connsiteX0" fmla="*/ 4214949 w 4214949"/>
              <a:gd name="connsiteY0" fmla="*/ 409303 h 409303"/>
              <a:gd name="connsiteX1" fmla="*/ 4214949 w 4214949"/>
              <a:gd name="connsiteY1" fmla="*/ 0 h 409303"/>
              <a:gd name="connsiteX2" fmla="*/ 0 w 4214949"/>
              <a:gd name="connsiteY2" fmla="*/ 0 h 40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4949" h="409303">
                <a:moveTo>
                  <a:pt x="4214949" y="409303"/>
                </a:moveTo>
                <a:lnTo>
                  <a:pt x="4214949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9BB5F0A-A84C-E244-B070-C7B027421AC0}"/>
              </a:ext>
            </a:extLst>
          </p:cNvPr>
          <p:cNvGrpSpPr/>
          <p:nvPr/>
        </p:nvGrpSpPr>
        <p:grpSpPr bwMode="gray">
          <a:xfrm>
            <a:off x="7599602" y="7870568"/>
            <a:ext cx="473830" cy="757938"/>
            <a:chOff x="3685425" y="5093795"/>
            <a:chExt cx="383588" cy="613585"/>
          </a:xfrm>
        </p:grpSpPr>
        <p:sp>
          <p:nvSpPr>
            <p:cNvPr id="95" name="Heart 240">
              <a:extLst>
                <a:ext uri="{FF2B5EF4-FFF2-40B4-BE49-F238E27FC236}">
                  <a16:creationId xmlns:a16="http://schemas.microsoft.com/office/drawing/2014/main" id="{EAED81EA-5447-E841-A7EF-B7E8C2C4F8D9}"/>
                </a:ext>
              </a:extLst>
            </p:cNvPr>
            <p:cNvSpPr/>
            <p:nvPr/>
          </p:nvSpPr>
          <p:spPr bwMode="gray">
            <a:xfrm>
              <a:off x="3685425" y="5093795"/>
              <a:ext cx="383588" cy="613585"/>
            </a:xfrm>
            <a:custGeom>
              <a:avLst/>
              <a:gdLst/>
              <a:ahLst/>
              <a:cxnLst/>
              <a:rect l="l" t="t" r="r" b="b"/>
              <a:pathLst>
                <a:path w="383588" h="613585">
                  <a:moveTo>
                    <a:pt x="191794" y="0"/>
                  </a:moveTo>
                  <a:cubicBezTo>
                    <a:pt x="250212" y="0"/>
                    <a:pt x="302489" y="26572"/>
                    <a:pt x="335563" y="69971"/>
                  </a:cubicBezTo>
                  <a:cubicBezTo>
                    <a:pt x="355020" y="85873"/>
                    <a:pt x="370245" y="113964"/>
                    <a:pt x="377644" y="151169"/>
                  </a:cubicBezTo>
                  <a:cubicBezTo>
                    <a:pt x="378084" y="152057"/>
                    <a:pt x="378281" y="152998"/>
                    <a:pt x="378447" y="153946"/>
                  </a:cubicBezTo>
                  <a:cubicBezTo>
                    <a:pt x="398834" y="256469"/>
                    <a:pt x="362937" y="425848"/>
                    <a:pt x="191794" y="613585"/>
                  </a:cubicBezTo>
                  <a:cubicBezTo>
                    <a:pt x="20651" y="425848"/>
                    <a:pt x="-15246" y="256469"/>
                    <a:pt x="5141" y="153946"/>
                  </a:cubicBezTo>
                  <a:cubicBezTo>
                    <a:pt x="5308" y="152998"/>
                    <a:pt x="5504" y="152057"/>
                    <a:pt x="5945" y="151169"/>
                  </a:cubicBezTo>
                  <a:cubicBezTo>
                    <a:pt x="13343" y="113964"/>
                    <a:pt x="28569" y="85873"/>
                    <a:pt x="48025" y="69971"/>
                  </a:cubicBezTo>
                  <a:cubicBezTo>
                    <a:pt x="81100" y="26572"/>
                    <a:pt x="133376" y="0"/>
                    <a:pt x="191794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BEF1D3C-BD84-F243-8349-525FDD15091A}"/>
                </a:ext>
              </a:extLst>
            </p:cNvPr>
            <p:cNvSpPr/>
            <p:nvPr/>
          </p:nvSpPr>
          <p:spPr bwMode="gray">
            <a:xfrm>
              <a:off x="3780462" y="5184043"/>
              <a:ext cx="200004" cy="20000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dirty="0">
                <a:ln>
                  <a:noFill/>
                </a:ln>
                <a:solidFill>
                  <a:srgbClr val="DA182A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20C9005D-FA25-F149-A6D0-F30E3AB3C121}"/>
              </a:ext>
            </a:extLst>
          </p:cNvPr>
          <p:cNvSpPr/>
          <p:nvPr/>
        </p:nvSpPr>
        <p:spPr bwMode="gray">
          <a:xfrm>
            <a:off x="1283069" y="6869205"/>
            <a:ext cx="3337580" cy="3077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914400">
              <a:spcBef>
                <a:spcPts val="832"/>
              </a:spcBef>
            </a:pP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Annealing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2030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59BD7A7-0707-A14D-B4DD-7941D2B082ED}"/>
              </a:ext>
            </a:extLst>
          </p:cNvPr>
          <p:cNvSpPr/>
          <p:nvPr/>
        </p:nvSpPr>
        <p:spPr>
          <a:xfrm>
            <a:off x="14490420" y="0"/>
            <a:ext cx="3119718" cy="16448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Gegenüberstellung QGM </a:t>
            </a:r>
            <a:r>
              <a:rPr lang="de-DE" dirty="0" err="1"/>
              <a:t>vs</a:t>
            </a:r>
            <a:r>
              <a:rPr lang="de-DE" dirty="0"/>
              <a:t> QA</a:t>
            </a:r>
          </a:p>
          <a:p>
            <a:pPr algn="ctr"/>
            <a:r>
              <a:rPr lang="de-DE" dirty="0"/>
              <a:t>Extrapolation der </a:t>
            </a:r>
            <a:r>
              <a:rPr lang="de-DE" dirty="0" err="1"/>
              <a:t>Qubits</a:t>
            </a:r>
            <a:r>
              <a:rPr lang="de-DE" dirty="0"/>
              <a:t>?</a:t>
            </a:r>
          </a:p>
          <a:p>
            <a:pPr algn="ctr"/>
            <a:r>
              <a:rPr lang="de-DE" dirty="0"/>
              <a:t>Wann ist es für die Industrie nutzbar?</a:t>
            </a:r>
          </a:p>
        </p:txBody>
      </p:sp>
      <p:sp>
        <p:nvSpPr>
          <p:cNvPr id="98" name="Slide Number Placeholder 5">
            <a:extLst>
              <a:ext uri="{FF2B5EF4-FFF2-40B4-BE49-F238E27FC236}">
                <a16:creationId xmlns:a16="http://schemas.microsoft.com/office/drawing/2014/main" id="{4FB675A3-71D3-2D48-95CA-B62765D3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30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177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D8E1EE-B998-D74C-A294-D4AE591FCBBA}"/>
              </a:ext>
            </a:extLst>
          </p:cNvPr>
          <p:cNvGrpSpPr/>
          <p:nvPr/>
        </p:nvGrpSpPr>
        <p:grpSpPr>
          <a:xfrm>
            <a:off x="4837012" y="1400486"/>
            <a:ext cx="7936113" cy="7105027"/>
            <a:chOff x="2739507" y="-987342"/>
            <a:chExt cx="3668913" cy="71050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43057-D062-AB46-A2CB-060FC76A12C1}"/>
                </a:ext>
              </a:extLst>
            </p:cNvPr>
            <p:cNvSpPr txBox="1"/>
            <p:nvPr/>
          </p:nvSpPr>
          <p:spPr>
            <a:xfrm>
              <a:off x="2739507" y="-987342"/>
              <a:ext cx="690192" cy="5724644"/>
            </a:xfrm>
            <a:prstGeom prst="rect">
              <a:avLst/>
            </a:prstGeom>
            <a:noFill/>
          </p:spPr>
          <p:txBody>
            <a:bodyPr wrap="square" lIns="0" tIns="0" rIns="0" bIns="0" numCol="1" rtlCol="0" anchor="ctr">
              <a:spAutoFit/>
            </a:bodyPr>
            <a:lstStyle/>
            <a:p>
              <a:pPr algn="ctr" defTabSz="914400"/>
              <a:r>
                <a:rPr lang="en-US" sz="37200" i="1" dirty="0">
                  <a:solidFill>
                    <a:prstClr val="white"/>
                  </a:solidFill>
                  <a:latin typeface="Avenir Light Oblique" panose="020B0402020203090204" pitchFamily="34" charset="77"/>
                </a:rPr>
                <a:t>Q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9020A6-AEFF-4348-946F-553A1459A735}"/>
                </a:ext>
              </a:extLst>
            </p:cNvPr>
            <p:cNvSpPr txBox="1"/>
            <p:nvPr/>
          </p:nvSpPr>
          <p:spPr>
            <a:xfrm>
              <a:off x="5718228" y="393041"/>
              <a:ext cx="690192" cy="5724644"/>
            </a:xfrm>
            <a:prstGeom prst="rect">
              <a:avLst/>
            </a:prstGeom>
            <a:noFill/>
          </p:spPr>
          <p:txBody>
            <a:bodyPr wrap="square" lIns="0" tIns="0" rIns="0" bIns="0" numCol="1" rtlCol="0" anchor="ctr">
              <a:spAutoFit/>
            </a:bodyPr>
            <a:lstStyle/>
            <a:p>
              <a:pPr algn="ctr" defTabSz="914400"/>
              <a:r>
                <a:rPr lang="en-US" sz="37200" i="1" dirty="0">
                  <a:solidFill>
                    <a:prstClr val="white"/>
                  </a:solidFill>
                  <a:latin typeface="Avenir Light Oblique" panose="020B0402020203090204" pitchFamily="34" charset="77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008077-97B4-1B46-854A-E4E0CE4DFF4D}"/>
                </a:ext>
              </a:extLst>
            </p:cNvPr>
            <p:cNvSpPr txBox="1"/>
            <p:nvPr/>
          </p:nvSpPr>
          <p:spPr>
            <a:xfrm>
              <a:off x="4337845" y="580012"/>
              <a:ext cx="690192" cy="3970318"/>
            </a:xfrm>
            <a:prstGeom prst="rect">
              <a:avLst/>
            </a:prstGeom>
            <a:noFill/>
          </p:spPr>
          <p:txBody>
            <a:bodyPr wrap="square" lIns="0" tIns="0" rIns="0" bIns="0" numCol="1" rtlCol="0" anchor="ctr">
              <a:spAutoFit/>
            </a:bodyPr>
            <a:lstStyle/>
            <a:p>
              <a:pPr algn="ctr" defTabSz="914400"/>
              <a:r>
                <a:rPr lang="en-US" sz="25800" i="1" dirty="0">
                  <a:solidFill>
                    <a:prstClr val="white"/>
                  </a:solidFill>
                  <a:latin typeface="Avenir Light Oblique" panose="020B0402020203090204" pitchFamily="34" charset="77"/>
                </a:rPr>
                <a:t>&amp;</a:t>
              </a:r>
              <a:endParaRPr lang="en-US" sz="37200" i="1" dirty="0">
                <a:solidFill>
                  <a:prstClr val="white"/>
                </a:solidFill>
                <a:latin typeface="Avenir Light Oblique" panose="020B0402020203090204" pitchFamily="34" charset="77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98720F6-9822-1146-A184-96C7FD8EBF73}"/>
              </a:ext>
            </a:extLst>
          </p:cNvPr>
          <p:cNvSpPr/>
          <p:nvPr/>
        </p:nvSpPr>
        <p:spPr>
          <a:xfrm>
            <a:off x="14744700" y="0"/>
            <a:ext cx="2308860" cy="1691640"/>
          </a:xfrm>
          <a:prstGeom prst="rect">
            <a:avLst/>
          </a:prstGeom>
          <a:solidFill>
            <a:srgbClr val="003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372DA-00EB-1843-965C-CF7587F3FA8D}"/>
              </a:ext>
            </a:extLst>
          </p:cNvPr>
          <p:cNvSpPr/>
          <p:nvPr/>
        </p:nvSpPr>
        <p:spPr>
          <a:xfrm>
            <a:off x="0" y="8214360"/>
            <a:ext cx="5029200" cy="1691640"/>
          </a:xfrm>
          <a:prstGeom prst="rect">
            <a:avLst/>
          </a:prstGeom>
          <a:solidFill>
            <a:srgbClr val="003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DAD97B-4FFE-7A4E-A861-166B50F78EFB}"/>
              </a:ext>
            </a:extLst>
          </p:cNvPr>
          <p:cNvSpPr/>
          <p:nvPr/>
        </p:nvSpPr>
        <p:spPr>
          <a:xfrm>
            <a:off x="9646024" y="0"/>
            <a:ext cx="7964114" cy="26130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Fragen richten sich an Praktikum und Basics</a:t>
            </a:r>
          </a:p>
          <a:p>
            <a:pPr algn="ctr"/>
            <a:r>
              <a:rPr lang="de-DE" dirty="0"/>
              <a:t>e.g. Frage zur Einzelleistung </a:t>
            </a:r>
            <a:r>
              <a:rPr lang="de-DE" dirty="0" err="1"/>
              <a:t>zb</a:t>
            </a:r>
            <a:r>
              <a:rPr lang="de-DE" dirty="0"/>
              <a:t> Interpretation der Auswertung oder </a:t>
            </a:r>
            <a:r>
              <a:rPr lang="de-DE" dirty="0" err="1"/>
              <a:t>Allgmein</a:t>
            </a:r>
            <a:r>
              <a:rPr lang="de-DE" dirty="0"/>
              <a:t> „was ist ein </a:t>
            </a:r>
            <a:r>
              <a:rPr lang="de-DE" dirty="0" err="1"/>
              <a:t>qubit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57760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B811-6B83-F341-88E7-99001A2B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Quantum Gate Model </a:t>
            </a:r>
            <a:r>
              <a:rPr lang="de-DE" dirty="0" err="1">
                <a:solidFill>
                  <a:schemeClr val="bg1"/>
                </a:solidFill>
              </a:rPr>
              <a:t>Circuits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5920B50-17DE-984E-BC46-78AB1FC3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32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760E755-D468-4EE5-B7C3-86A1DC11E180}"/>
              </a:ext>
            </a:extLst>
          </p:cNvPr>
          <p:cNvSpPr txBox="1"/>
          <p:nvPr/>
        </p:nvSpPr>
        <p:spPr>
          <a:xfrm>
            <a:off x="6574041" y="9031690"/>
            <a:ext cx="44620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>
                <a:solidFill>
                  <a:schemeClr val="bg1"/>
                </a:solidFill>
              </a:rPr>
              <a:t>Jobset</a:t>
            </a:r>
            <a:r>
              <a:rPr lang="de-DE" sz="2000" dirty="0">
                <a:solidFill>
                  <a:schemeClr val="bg1"/>
                </a:solidFill>
              </a:rPr>
              <a:t> = [(0, 0, 1, 2, 1, 3), (1, 0, 0, 2, 0, 1)]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9233EC-B138-46A8-9936-A7ABEFAB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2637"/>
            <a:ext cx="17610138" cy="18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14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B811-6B83-F341-88E7-99001A2B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Quantum Gate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6035-3466-B443-B294-8778468C2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Technische Daten zu den </a:t>
            </a:r>
            <a:r>
              <a:rPr lang="de-DE" dirty="0" err="1">
                <a:solidFill>
                  <a:schemeClr val="bg1"/>
                </a:solidFill>
              </a:rPr>
              <a:t>QPU‘s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5920B50-17DE-984E-BC46-78AB1FC3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33</a:t>
            </a:fld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455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0769-4090-2A48-A210-A260F703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Takeaways –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EBED-1630-9C48-B2F3-07A70045B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3" y="2637014"/>
            <a:ext cx="12243077" cy="628526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Good Embeddings had the most significant Impact</a:t>
            </a:r>
          </a:p>
          <a:p>
            <a:r>
              <a:rPr lang="en-US" i="1" dirty="0" err="1">
                <a:solidFill>
                  <a:schemeClr val="bg1"/>
                </a:solidFill>
              </a:rPr>
              <a:t>Minorminer</a:t>
            </a:r>
            <a:r>
              <a:rPr lang="en-US" dirty="0">
                <a:solidFill>
                  <a:schemeClr val="bg1"/>
                </a:solidFill>
              </a:rPr>
              <a:t> could only find embeddings &lt;500 variables</a:t>
            </a:r>
          </a:p>
          <a:p>
            <a:r>
              <a:rPr lang="en-US" dirty="0">
                <a:solidFill>
                  <a:schemeClr val="bg1"/>
                </a:solidFill>
              </a:rPr>
              <a:t>Even with good embeddings, the results varied largely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3ACE1ED-AE27-3940-BE6B-F3DB75550748}"/>
              </a:ext>
            </a:extLst>
          </p:cNvPr>
          <p:cNvSpPr/>
          <p:nvPr/>
        </p:nvSpPr>
        <p:spPr>
          <a:xfrm rot="8100000" flipH="1" flipV="1">
            <a:off x="1482557" y="2916900"/>
            <a:ext cx="1210258" cy="122107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4E5EC64-315F-2245-BB7E-2DBDA7710B24}"/>
              </a:ext>
            </a:extLst>
          </p:cNvPr>
          <p:cNvSpPr/>
          <p:nvPr/>
        </p:nvSpPr>
        <p:spPr>
          <a:xfrm rot="8100000" flipH="1" flipV="1">
            <a:off x="1482558" y="7131633"/>
            <a:ext cx="1210258" cy="122107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gradFill flip="none" rotWithShape="1">
            <a:gsLst>
              <a:gs pos="93000">
                <a:sysClr val="windowText" lastClr="000000"/>
              </a:gs>
              <a:gs pos="7000">
                <a:sysClr val="window" lastClr="FFFFFF"/>
              </a:gs>
              <a:gs pos="58000">
                <a:sysClr val="window" lastClr="FFFFFF">
                  <a:alpha val="50414"/>
                </a:sys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/>
            <a:endParaRPr lang="en-US" kern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37EECFE-29B9-DA4D-9B1E-DB68D52A1EAF}"/>
              </a:ext>
            </a:extLst>
          </p:cNvPr>
          <p:cNvSpPr/>
          <p:nvPr/>
        </p:nvSpPr>
        <p:spPr>
          <a:xfrm rot="8100000" flipH="1" flipV="1">
            <a:off x="1482556" y="5024266"/>
            <a:ext cx="1210258" cy="1221076"/>
          </a:xfrm>
          <a:custGeom>
            <a:avLst/>
            <a:gdLst>
              <a:gd name="connsiteX0" fmla="*/ 3286292 w 16924678"/>
              <a:gd name="connsiteY0" fmla="*/ 13721820 h 17075939"/>
              <a:gd name="connsiteX1" fmla="*/ 1543983 w 16924678"/>
              <a:gd name="connsiteY1" fmla="*/ 13721820 h 17075939"/>
              <a:gd name="connsiteX2" fmla="*/ 1543983 w 16924678"/>
              <a:gd name="connsiteY2" fmla="*/ 15464129 h 17075939"/>
              <a:gd name="connsiteX3" fmla="*/ 3286293 w 16924678"/>
              <a:gd name="connsiteY3" fmla="*/ 15464129 h 17075939"/>
              <a:gd name="connsiteX4" fmla="*/ 3286292 w 16924678"/>
              <a:gd name="connsiteY4" fmla="*/ 13721820 h 17075939"/>
              <a:gd name="connsiteX5" fmla="*/ 8034878 w 16924678"/>
              <a:gd name="connsiteY5" fmla="*/ 13419521 h 17075939"/>
              <a:gd name="connsiteX6" fmla="*/ 7756550 w 16924678"/>
              <a:gd name="connsiteY6" fmla="*/ 13260520 h 17075939"/>
              <a:gd name="connsiteX7" fmla="*/ 6722624 w 16924678"/>
              <a:gd name="connsiteY7" fmla="*/ 12563882 h 17075939"/>
              <a:gd name="connsiteX8" fmla="*/ 6678517 w 16924678"/>
              <a:gd name="connsiteY8" fmla="*/ 12528862 h 17075939"/>
              <a:gd name="connsiteX9" fmla="*/ 6588435 w 16924678"/>
              <a:gd name="connsiteY9" fmla="*/ 12585955 h 17075939"/>
              <a:gd name="connsiteX10" fmla="*/ 4926025 w 16924678"/>
              <a:gd name="connsiteY10" fmla="*/ 12534329 h 17075939"/>
              <a:gd name="connsiteX11" fmla="*/ 4810463 w 16924678"/>
              <a:gd name="connsiteY11" fmla="*/ 12449369 h 17075939"/>
              <a:gd name="connsiteX12" fmla="*/ 3655184 w 16924678"/>
              <a:gd name="connsiteY12" fmla="*/ 13604649 h 17075939"/>
              <a:gd name="connsiteX13" fmla="*/ 3718231 w 16924678"/>
              <a:gd name="connsiteY13" fmla="*/ 13687104 h 17075939"/>
              <a:gd name="connsiteX14" fmla="*/ 3981971 w 16924678"/>
              <a:gd name="connsiteY14" fmla="*/ 14341608 h 17075939"/>
              <a:gd name="connsiteX15" fmla="*/ 3995486 w 16924678"/>
              <a:gd name="connsiteY15" fmla="*/ 14500132 h 17075939"/>
              <a:gd name="connsiteX16" fmla="*/ 4903233 w 16924678"/>
              <a:gd name="connsiteY16" fmla="*/ 14401054 h 17075939"/>
              <a:gd name="connsiteX17" fmla="*/ 7980329 w 16924678"/>
              <a:gd name="connsiteY17" fmla="*/ 13446674 h 17075939"/>
              <a:gd name="connsiteX18" fmla="*/ 3609779 w 16924678"/>
              <a:gd name="connsiteY18" fmla="*/ 8962230 h 17075939"/>
              <a:gd name="connsiteX19" fmla="*/ 3586921 w 16924678"/>
              <a:gd name="connsiteY19" fmla="*/ 9008150 h 17075939"/>
              <a:gd name="connsiteX20" fmla="*/ 2632539 w 16924678"/>
              <a:gd name="connsiteY20" fmla="*/ 12085244 h 17075939"/>
              <a:gd name="connsiteX21" fmla="*/ 2531456 w 16924678"/>
              <a:gd name="connsiteY21" fmla="*/ 13011373 h 17075939"/>
              <a:gd name="connsiteX22" fmla="*/ 2625219 w 16924678"/>
              <a:gd name="connsiteY22" fmla="*/ 13020103 h 17075939"/>
              <a:gd name="connsiteX23" fmla="*/ 3432150 w 16924678"/>
              <a:gd name="connsiteY23" fmla="*/ 13374862 h 17075939"/>
              <a:gd name="connsiteX24" fmla="*/ 3484115 w 16924678"/>
              <a:gd name="connsiteY24" fmla="*/ 13422428 h 17075939"/>
              <a:gd name="connsiteX25" fmla="*/ 4628889 w 16924678"/>
              <a:gd name="connsiteY25" fmla="*/ 12277654 h 17075939"/>
              <a:gd name="connsiteX26" fmla="*/ 4568182 w 16924678"/>
              <a:gd name="connsiteY26" fmla="*/ 12210490 h 17075939"/>
              <a:gd name="connsiteX27" fmla="*/ 4484785 w 16924678"/>
              <a:gd name="connsiteY27" fmla="*/ 10319466 h 17075939"/>
              <a:gd name="connsiteX28" fmla="*/ 4490493 w 16924678"/>
              <a:gd name="connsiteY28" fmla="*/ 10311853 h 17075939"/>
              <a:gd name="connsiteX29" fmla="*/ 4291392 w 16924678"/>
              <a:gd name="connsiteY29" fmla="*/ 10054519 h 17075939"/>
              <a:gd name="connsiteX30" fmla="*/ 3719728 w 16924678"/>
              <a:gd name="connsiteY30" fmla="*/ 9160663 h 17075939"/>
              <a:gd name="connsiteX31" fmla="*/ 6670265 w 16924678"/>
              <a:gd name="connsiteY31" fmla="*/ 10337847 h 17075939"/>
              <a:gd name="connsiteX32" fmla="*/ 4927956 w 16924678"/>
              <a:gd name="connsiteY32" fmla="*/ 10337846 h 17075939"/>
              <a:gd name="connsiteX33" fmla="*/ 4927957 w 16924678"/>
              <a:gd name="connsiteY33" fmla="*/ 12080156 h 17075939"/>
              <a:gd name="connsiteX34" fmla="*/ 6670266 w 16924678"/>
              <a:gd name="connsiteY34" fmla="*/ 12080156 h 17075939"/>
              <a:gd name="connsiteX35" fmla="*/ 6670265 w 16924678"/>
              <a:gd name="connsiteY35" fmla="*/ 10337847 h 17075939"/>
              <a:gd name="connsiteX36" fmla="*/ 12946474 w 16924678"/>
              <a:gd name="connsiteY36" fmla="*/ 14804247 h 17075939"/>
              <a:gd name="connsiteX37" fmla="*/ 12685129 w 16924678"/>
              <a:gd name="connsiteY37" fmla="*/ 14796086 h 17075939"/>
              <a:gd name="connsiteX38" fmla="*/ 8842117 w 16924678"/>
              <a:gd name="connsiteY38" fmla="*/ 13829090 h 17075939"/>
              <a:gd name="connsiteX39" fmla="*/ 8558449 w 16924678"/>
              <a:gd name="connsiteY39" fmla="*/ 13693567 h 17075939"/>
              <a:gd name="connsiteX40" fmla="*/ 8506065 w 16924678"/>
              <a:gd name="connsiteY40" fmla="*/ 13720993 h 17075939"/>
              <a:gd name="connsiteX41" fmla="*/ 4296174 w 16924678"/>
              <a:gd name="connsiteY41" fmla="*/ 14863266 h 17075939"/>
              <a:gd name="connsiteX42" fmla="*/ 3973449 w 16924678"/>
              <a:gd name="connsiteY42" fmla="*/ 14873343 h 17075939"/>
              <a:gd name="connsiteX43" fmla="*/ 3939231 w 16924678"/>
              <a:gd name="connsiteY43" fmla="*/ 15035535 h 17075939"/>
              <a:gd name="connsiteX44" fmla="*/ 3740470 w 16924678"/>
              <a:gd name="connsiteY44" fmla="*/ 15466057 h 17075939"/>
              <a:gd name="connsiteX45" fmla="*/ 3672147 w 16924678"/>
              <a:gd name="connsiteY45" fmla="*/ 15558990 h 17075939"/>
              <a:gd name="connsiteX46" fmla="*/ 4237850 w 16924678"/>
              <a:gd name="connsiteY46" fmla="*/ 15835277 h 17075939"/>
              <a:gd name="connsiteX47" fmla="*/ 8460197 w 16924678"/>
              <a:gd name="connsiteY47" fmla="*/ 16624959 h 17075939"/>
              <a:gd name="connsiteX48" fmla="*/ 13223630 w 16924678"/>
              <a:gd name="connsiteY48" fmla="*/ 15577279 h 17075939"/>
              <a:gd name="connsiteX49" fmla="*/ 13255336 w 16924678"/>
              <a:gd name="connsiteY49" fmla="*/ 15558753 h 17075939"/>
              <a:gd name="connsiteX50" fmla="*/ 13194268 w 16924678"/>
              <a:gd name="connsiteY50" fmla="*/ 15475687 h 17075939"/>
              <a:gd name="connsiteX51" fmla="*/ 12947207 w 16924678"/>
              <a:gd name="connsiteY51" fmla="*/ 14816225 h 17075939"/>
              <a:gd name="connsiteX52" fmla="*/ 2262764 w 16924678"/>
              <a:gd name="connsiteY52" fmla="*/ 4065246 h 17075939"/>
              <a:gd name="connsiteX53" fmla="*/ 2191888 w 16924678"/>
              <a:gd name="connsiteY53" fmla="*/ 4060906 h 17075939"/>
              <a:gd name="connsiteX54" fmla="*/ 1532426 w 16924678"/>
              <a:gd name="connsiteY54" fmla="*/ 3813845 h 17075939"/>
              <a:gd name="connsiteX55" fmla="*/ 1511345 w 16924678"/>
              <a:gd name="connsiteY55" fmla="*/ 3798347 h 17075939"/>
              <a:gd name="connsiteX56" fmla="*/ 1507562 w 16924678"/>
              <a:gd name="connsiteY56" fmla="*/ 3804793 h 17075939"/>
              <a:gd name="connsiteX57" fmla="*/ 451005 w 16924678"/>
              <a:gd name="connsiteY57" fmla="*/ 8566265 h 17075939"/>
              <a:gd name="connsiteX58" fmla="*/ 1232811 w 16924678"/>
              <a:gd name="connsiteY58" fmla="*/ 12790073 h 17075939"/>
              <a:gd name="connsiteX59" fmla="*/ 1485250 w 16924678"/>
              <a:gd name="connsiteY59" fmla="*/ 13309397 h 17075939"/>
              <a:gd name="connsiteX60" fmla="*/ 1542051 w 16924678"/>
              <a:gd name="connsiteY60" fmla="*/ 13267638 h 17075939"/>
              <a:gd name="connsiteX61" fmla="*/ 2127326 w 16924678"/>
              <a:gd name="connsiteY61" fmla="*/ 13032389 h 17075939"/>
              <a:gd name="connsiteX62" fmla="*/ 2159854 w 16924678"/>
              <a:gd name="connsiteY62" fmla="*/ 13027733 h 17075939"/>
              <a:gd name="connsiteX63" fmla="*/ 2170328 w 16924678"/>
              <a:gd name="connsiteY63" fmla="*/ 12692304 h 17075939"/>
              <a:gd name="connsiteX64" fmla="*/ 3312602 w 16924678"/>
              <a:gd name="connsiteY64" fmla="*/ 8482413 h 17075939"/>
              <a:gd name="connsiteX65" fmla="*/ 3338136 w 16924678"/>
              <a:gd name="connsiteY65" fmla="*/ 8433642 h 17075939"/>
              <a:gd name="connsiteX66" fmla="*/ 3241579 w 16924678"/>
              <a:gd name="connsiteY66" fmla="*/ 8230311 h 17075939"/>
              <a:gd name="connsiteX67" fmla="*/ 2325224 w 16924678"/>
              <a:gd name="connsiteY67" fmla="*/ 4958202 h 17075939"/>
              <a:gd name="connsiteX68" fmla="*/ 9586962 w 16924678"/>
              <a:gd name="connsiteY68" fmla="*/ 10847720 h 17075939"/>
              <a:gd name="connsiteX69" fmla="*/ 9561507 w 16924678"/>
              <a:gd name="connsiteY69" fmla="*/ 10824558 h 17075939"/>
              <a:gd name="connsiteX70" fmla="*/ 8349932 w 16924678"/>
              <a:gd name="connsiteY70" fmla="*/ 10482571 h 17075939"/>
              <a:gd name="connsiteX71" fmla="*/ 7397395 w 16924678"/>
              <a:gd name="connsiteY71" fmla="*/ 10667096 h 17075939"/>
              <a:gd name="connsiteX72" fmla="*/ 7305689 w 16924678"/>
              <a:gd name="connsiteY72" fmla="*/ 10714187 h 17075939"/>
              <a:gd name="connsiteX73" fmla="*/ 7330948 w 16924678"/>
              <a:gd name="connsiteY73" fmla="*/ 10794131 h 17075939"/>
              <a:gd name="connsiteX74" fmla="*/ 7124444 w 16924678"/>
              <a:gd name="connsiteY74" fmla="*/ 12082084 h 17075939"/>
              <a:gd name="connsiteX75" fmla="*/ 7054227 w 16924678"/>
              <a:gd name="connsiteY75" fmla="*/ 12177593 h 17075939"/>
              <a:gd name="connsiteX76" fmla="*/ 7286924 w 16924678"/>
              <a:gd name="connsiteY76" fmla="*/ 12360224 h 17075939"/>
              <a:gd name="connsiteX77" fmla="*/ 8414995 w 16924678"/>
              <a:gd name="connsiteY77" fmla="*/ 13076876 h 17075939"/>
              <a:gd name="connsiteX78" fmla="*/ 8553403 w 16924678"/>
              <a:gd name="connsiteY78" fmla="*/ 13150964 h 17075939"/>
              <a:gd name="connsiteX79" fmla="*/ 8566307 w 16924678"/>
              <a:gd name="connsiteY79" fmla="*/ 13144057 h 17075939"/>
              <a:gd name="connsiteX80" fmla="*/ 9694378 w 16924678"/>
              <a:gd name="connsiteY80" fmla="*/ 12427405 h 17075939"/>
              <a:gd name="connsiteX81" fmla="*/ 9926748 w 16924678"/>
              <a:gd name="connsiteY81" fmla="*/ 12245030 h 17075939"/>
              <a:gd name="connsiteX82" fmla="*/ 9899884 w 16924678"/>
              <a:gd name="connsiteY82" fmla="*/ 12215307 h 17075939"/>
              <a:gd name="connsiteX83" fmla="*/ 9585021 w 16924678"/>
              <a:gd name="connsiteY83" fmla="*/ 10854662 h 17075939"/>
              <a:gd name="connsiteX84" fmla="*/ 6171616 w 16924678"/>
              <a:gd name="connsiteY84" fmla="*/ 7429457 h 17075939"/>
              <a:gd name="connsiteX85" fmla="*/ 6161806 w 16924678"/>
              <a:gd name="connsiteY85" fmla="*/ 7420757 h 17075939"/>
              <a:gd name="connsiteX86" fmla="*/ 6153452 w 16924678"/>
              <a:gd name="connsiteY86" fmla="*/ 7423094 h 17075939"/>
              <a:gd name="connsiteX87" fmla="*/ 4792811 w 16924678"/>
              <a:gd name="connsiteY87" fmla="*/ 7108235 h 17075939"/>
              <a:gd name="connsiteX88" fmla="*/ 4768975 w 16924678"/>
              <a:gd name="connsiteY88" fmla="*/ 7086690 h 17075939"/>
              <a:gd name="connsiteX89" fmla="*/ 4606191 w 16924678"/>
              <a:gd name="connsiteY89" fmla="*/ 7294101 h 17075939"/>
              <a:gd name="connsiteX90" fmla="*/ 3889537 w 16924678"/>
              <a:gd name="connsiteY90" fmla="*/ 8422170 h 17075939"/>
              <a:gd name="connsiteX91" fmla="*/ 3878730 w 16924678"/>
              <a:gd name="connsiteY91" fmla="*/ 8442363 h 17075939"/>
              <a:gd name="connsiteX92" fmla="*/ 3906934 w 16924678"/>
              <a:gd name="connsiteY92" fmla="*/ 8497256 h 17075939"/>
              <a:gd name="connsiteX93" fmla="*/ 4648379 w 16924678"/>
              <a:gd name="connsiteY93" fmla="*/ 9697532 h 17075939"/>
              <a:gd name="connsiteX94" fmla="*/ 4840845 w 16924678"/>
              <a:gd name="connsiteY94" fmla="*/ 9946288 h 17075939"/>
              <a:gd name="connsiteX95" fmla="*/ 4926024 w 16924678"/>
              <a:gd name="connsiteY95" fmla="*/ 9883665 h 17075939"/>
              <a:gd name="connsiteX96" fmla="*/ 6342179 w 16924678"/>
              <a:gd name="connsiteY96" fmla="*/ 9717668 h 17075939"/>
              <a:gd name="connsiteX97" fmla="*/ 6346728 w 16924678"/>
              <a:gd name="connsiteY97" fmla="*/ 9719545 h 17075939"/>
              <a:gd name="connsiteX98" fmla="*/ 6381713 w 16924678"/>
              <a:gd name="connsiteY98" fmla="*/ 9651414 h 17075939"/>
              <a:gd name="connsiteX99" fmla="*/ 6566238 w 16924678"/>
              <a:gd name="connsiteY99" fmla="*/ 8698878 h 17075939"/>
              <a:gd name="connsiteX100" fmla="*/ 6171616 w 16924678"/>
              <a:gd name="connsiteY100" fmla="*/ 7429457 h 17075939"/>
              <a:gd name="connsiteX101" fmla="*/ 12120954 w 16924678"/>
              <a:gd name="connsiteY101" fmla="*/ 12453090 h 17075939"/>
              <a:gd name="connsiteX102" fmla="*/ 12003900 w 16924678"/>
              <a:gd name="connsiteY102" fmla="*/ 12539147 h 17075939"/>
              <a:gd name="connsiteX103" fmla="*/ 10341490 w 16924678"/>
              <a:gd name="connsiteY103" fmla="*/ 12590773 h 17075939"/>
              <a:gd name="connsiteX104" fmla="*/ 10323659 w 16924678"/>
              <a:gd name="connsiteY104" fmla="*/ 12579471 h 17075939"/>
              <a:gd name="connsiteX105" fmla="*/ 10258679 w 16924678"/>
              <a:gd name="connsiteY105" fmla="*/ 12631063 h 17075939"/>
              <a:gd name="connsiteX106" fmla="*/ 9224753 w 16924678"/>
              <a:gd name="connsiteY106" fmla="*/ 13327700 h 17075939"/>
              <a:gd name="connsiteX107" fmla="*/ 9074611 w 16924678"/>
              <a:gd name="connsiteY107" fmla="*/ 13413473 h 17075939"/>
              <a:gd name="connsiteX108" fmla="*/ 9298659 w 16924678"/>
              <a:gd name="connsiteY108" fmla="*/ 13516857 h 17075939"/>
              <a:gd name="connsiteX109" fmla="*/ 12078070 w 16924678"/>
              <a:gd name="connsiteY109" fmla="*/ 14333875 h 17075939"/>
              <a:gd name="connsiteX110" fmla="*/ 12946170 w 16924678"/>
              <a:gd name="connsiteY110" fmla="*/ 14428625 h 17075939"/>
              <a:gd name="connsiteX111" fmla="*/ 12952767 w 16924678"/>
              <a:gd name="connsiteY111" fmla="*/ 14351238 h 17075939"/>
              <a:gd name="connsiteX112" fmla="*/ 13216508 w 16924678"/>
              <a:gd name="connsiteY112" fmla="*/ 13696736 h 17075939"/>
              <a:gd name="connsiteX113" fmla="*/ 13280677 w 16924678"/>
              <a:gd name="connsiteY113" fmla="*/ 13612813 h 17075939"/>
              <a:gd name="connsiteX114" fmla="*/ 3395301 w 16924678"/>
              <a:gd name="connsiteY114" fmla="*/ 3727437 h 17075939"/>
              <a:gd name="connsiteX115" fmla="*/ 3311379 w 16924678"/>
              <a:gd name="connsiteY115" fmla="*/ 3791606 h 17075939"/>
              <a:gd name="connsiteX116" fmla="*/ 2656875 w 16924678"/>
              <a:gd name="connsiteY116" fmla="*/ 4055346 h 17075939"/>
              <a:gd name="connsiteX117" fmla="*/ 2644105 w 16924678"/>
              <a:gd name="connsiteY117" fmla="*/ 4056435 h 17075939"/>
              <a:gd name="connsiteX118" fmla="*/ 2682213 w 16924678"/>
              <a:gd name="connsiteY118" fmla="*/ 4601214 h 17075939"/>
              <a:gd name="connsiteX119" fmla="*/ 3598568 w 16924678"/>
              <a:gd name="connsiteY119" fmla="*/ 7873323 h 17075939"/>
              <a:gd name="connsiteX120" fmla="*/ 3618866 w 16924678"/>
              <a:gd name="connsiteY120" fmla="*/ 7916067 h 17075939"/>
              <a:gd name="connsiteX121" fmla="*/ 3705894 w 16924678"/>
              <a:gd name="connsiteY121" fmla="*/ 7763726 h 17075939"/>
              <a:gd name="connsiteX122" fmla="*/ 4402532 w 16924678"/>
              <a:gd name="connsiteY122" fmla="*/ 6729800 h 17075939"/>
              <a:gd name="connsiteX123" fmla="*/ 4433035 w 16924678"/>
              <a:gd name="connsiteY123" fmla="*/ 6691382 h 17075939"/>
              <a:gd name="connsiteX124" fmla="*/ 4417346 w 16924678"/>
              <a:gd name="connsiteY124" fmla="*/ 6666629 h 17075939"/>
              <a:gd name="connsiteX125" fmla="*/ 4468971 w 16924678"/>
              <a:gd name="connsiteY125" fmla="*/ 5004218 h 17075939"/>
              <a:gd name="connsiteX126" fmla="*/ 4555027 w 16924678"/>
              <a:gd name="connsiteY126" fmla="*/ 4887163 h 17075939"/>
              <a:gd name="connsiteX127" fmla="*/ 15390751 w 16924678"/>
              <a:gd name="connsiteY127" fmla="*/ 13731455 h 17075939"/>
              <a:gd name="connsiteX128" fmla="*/ 13648446 w 16924678"/>
              <a:gd name="connsiteY128" fmla="*/ 13731452 h 17075939"/>
              <a:gd name="connsiteX129" fmla="*/ 13648446 w 16924678"/>
              <a:gd name="connsiteY129" fmla="*/ 15473760 h 17075939"/>
              <a:gd name="connsiteX130" fmla="*/ 15390754 w 16924678"/>
              <a:gd name="connsiteY130" fmla="*/ 15473760 h 17075939"/>
              <a:gd name="connsiteX131" fmla="*/ 15390751 w 16924678"/>
              <a:gd name="connsiteY131" fmla="*/ 13731455 h 17075939"/>
              <a:gd name="connsiteX132" fmla="*/ 12001964 w 16924678"/>
              <a:gd name="connsiteY132" fmla="*/ 10342668 h 17075939"/>
              <a:gd name="connsiteX133" fmla="*/ 10895506 w 16924678"/>
              <a:gd name="connsiteY133" fmla="*/ 10004376 h 17075939"/>
              <a:gd name="connsiteX134" fmla="*/ 10824574 w 16924678"/>
              <a:gd name="connsiteY134" fmla="*/ 10021694 h 17075939"/>
              <a:gd name="connsiteX135" fmla="*/ 10743221 w 16924678"/>
              <a:gd name="connsiteY135" fmla="*/ 10045446 h 17075939"/>
              <a:gd name="connsiteX136" fmla="*/ 10667208 w 16924678"/>
              <a:gd name="connsiteY136" fmla="*/ 10072034 h 17075939"/>
              <a:gd name="connsiteX137" fmla="*/ 10259658 w 16924678"/>
              <a:gd name="connsiteY137" fmla="*/ 10342664 h 17075939"/>
              <a:gd name="connsiteX138" fmla="*/ 10259659 w 16924678"/>
              <a:gd name="connsiteY138" fmla="*/ 12084973 h 17075939"/>
              <a:gd name="connsiteX139" fmla="*/ 12001968 w 16924678"/>
              <a:gd name="connsiteY139" fmla="*/ 12084974 h 17075939"/>
              <a:gd name="connsiteX140" fmla="*/ 12001964 w 16924678"/>
              <a:gd name="connsiteY140" fmla="*/ 10342668 h 17075939"/>
              <a:gd name="connsiteX141" fmla="*/ 6665455 w 16924678"/>
              <a:gd name="connsiteY141" fmla="*/ 5006160 h 17075939"/>
              <a:gd name="connsiteX142" fmla="*/ 4923150 w 16924678"/>
              <a:gd name="connsiteY142" fmla="*/ 5006156 h 17075939"/>
              <a:gd name="connsiteX143" fmla="*/ 4923150 w 16924678"/>
              <a:gd name="connsiteY143" fmla="*/ 6748465 h 17075939"/>
              <a:gd name="connsiteX144" fmla="*/ 6665459 w 16924678"/>
              <a:gd name="connsiteY144" fmla="*/ 6748465 h 17075939"/>
              <a:gd name="connsiteX145" fmla="*/ 6665455 w 16924678"/>
              <a:gd name="connsiteY145" fmla="*/ 5006160 h 17075939"/>
              <a:gd name="connsiteX146" fmla="*/ 3276662 w 16924678"/>
              <a:gd name="connsiteY146" fmla="*/ 1617366 h 17075939"/>
              <a:gd name="connsiteX147" fmla="*/ 1534357 w 16924678"/>
              <a:gd name="connsiteY147" fmla="*/ 1617363 h 17075939"/>
              <a:gd name="connsiteX148" fmla="*/ 1534357 w 16924678"/>
              <a:gd name="connsiteY148" fmla="*/ 3359671 h 17075939"/>
              <a:gd name="connsiteX149" fmla="*/ 3276666 w 16924678"/>
              <a:gd name="connsiteY149" fmla="*/ 3359672 h 17075939"/>
              <a:gd name="connsiteX150" fmla="*/ 3276662 w 16924678"/>
              <a:gd name="connsiteY150" fmla="*/ 1617366 h 17075939"/>
              <a:gd name="connsiteX151" fmla="*/ 10338974 w 16924678"/>
              <a:gd name="connsiteY151" fmla="*/ 7259192 h 17075939"/>
              <a:gd name="connsiteX152" fmla="*/ 10236463 w 16924678"/>
              <a:gd name="connsiteY152" fmla="*/ 7196441 h 17075939"/>
              <a:gd name="connsiteX153" fmla="*/ 10003989 w 16924678"/>
              <a:gd name="connsiteY153" fmla="*/ 7004119 h 17075939"/>
              <a:gd name="connsiteX154" fmla="*/ 9800662 w 16924678"/>
              <a:gd name="connsiteY154" fmla="*/ 6755201 h 17075939"/>
              <a:gd name="connsiteX155" fmla="*/ 9778018 w 16924678"/>
              <a:gd name="connsiteY155" fmla="*/ 6716883 h 17075939"/>
              <a:gd name="connsiteX156" fmla="*/ 9770316 w 16924678"/>
              <a:gd name="connsiteY156" fmla="*/ 6721564 h 17075939"/>
              <a:gd name="connsiteX157" fmla="*/ 8480127 w 16924678"/>
              <a:gd name="connsiteY157" fmla="*/ 6989519 h 17075939"/>
              <a:gd name="connsiteX158" fmla="*/ 7253306 w 16924678"/>
              <a:gd name="connsiteY158" fmla="*/ 6751859 h 17075939"/>
              <a:gd name="connsiteX159" fmla="*/ 7147456 w 16924678"/>
              <a:gd name="connsiteY159" fmla="*/ 6697505 h 17075939"/>
              <a:gd name="connsiteX160" fmla="*/ 7119627 w 16924678"/>
              <a:gd name="connsiteY160" fmla="*/ 6750390 h 17075939"/>
              <a:gd name="connsiteX161" fmla="*/ 6916302 w 16924678"/>
              <a:gd name="connsiteY161" fmla="*/ 6999304 h 17075939"/>
              <a:gd name="connsiteX162" fmla="*/ 6558020 w 16924678"/>
              <a:gd name="connsiteY162" fmla="*/ 7268640 h 17075939"/>
              <a:gd name="connsiteX163" fmla="*/ 6454691 w 16924678"/>
              <a:gd name="connsiteY163" fmla="*/ 7319336 h 17075939"/>
              <a:gd name="connsiteX164" fmla="*/ 6533112 w 16924678"/>
              <a:gd name="connsiteY164" fmla="*/ 7472054 h 17075939"/>
              <a:gd name="connsiteX165" fmla="*/ 6770772 w 16924678"/>
              <a:gd name="connsiteY165" fmla="*/ 8698874 h 17075939"/>
              <a:gd name="connsiteX166" fmla="*/ 6614531 w 16924678"/>
              <a:gd name="connsiteY166" fmla="*/ 9719024 h 17075939"/>
              <a:gd name="connsiteX167" fmla="*/ 6574803 w 16924678"/>
              <a:gd name="connsiteY167" fmla="*/ 9824981 h 17075939"/>
              <a:gd name="connsiteX168" fmla="*/ 6588435 w 16924678"/>
              <a:gd name="connsiteY168" fmla="*/ 9832039 h 17075939"/>
              <a:gd name="connsiteX169" fmla="*/ 6921115 w 16924678"/>
              <a:gd name="connsiteY169" fmla="*/ 10086993 h 17075939"/>
              <a:gd name="connsiteX170" fmla="*/ 7176069 w 16924678"/>
              <a:gd name="connsiteY170" fmla="*/ 10419673 h 17075939"/>
              <a:gd name="connsiteX171" fmla="*/ 7207392 w 16924678"/>
              <a:gd name="connsiteY171" fmla="*/ 10480168 h 17075939"/>
              <a:gd name="connsiteX172" fmla="*/ 7329785 w 16924678"/>
              <a:gd name="connsiteY172" fmla="*/ 10434279 h 17075939"/>
              <a:gd name="connsiteX173" fmla="*/ 8349935 w 16924678"/>
              <a:gd name="connsiteY173" fmla="*/ 10278037 h 17075939"/>
              <a:gd name="connsiteX174" fmla="*/ 9576755 w 16924678"/>
              <a:gd name="connsiteY174" fmla="*/ 10515697 h 17075939"/>
              <a:gd name="connsiteX175" fmla="*/ 9681018 w 16924678"/>
              <a:gd name="connsiteY175" fmla="*/ 10569237 h 17075939"/>
              <a:gd name="connsiteX176" fmla="*/ 9739473 w 16924678"/>
              <a:gd name="connsiteY176" fmla="*/ 10450094 h 17075939"/>
              <a:gd name="connsiteX177" fmla="*/ 10008808 w 16924678"/>
              <a:gd name="connsiteY177" fmla="*/ 10091810 h 17075939"/>
              <a:gd name="connsiteX178" fmla="*/ 10241281 w 16924678"/>
              <a:gd name="connsiteY178" fmla="*/ 9899490 h 17075939"/>
              <a:gd name="connsiteX179" fmla="*/ 10324267 w 16924678"/>
              <a:gd name="connsiteY179" fmla="*/ 9848690 h 17075939"/>
              <a:gd name="connsiteX180" fmla="*/ 10296953 w 16924678"/>
              <a:gd name="connsiteY180" fmla="*/ 9795500 h 17075939"/>
              <a:gd name="connsiteX181" fmla="*/ 10059293 w 16924678"/>
              <a:gd name="connsiteY181" fmla="*/ 8568679 h 17075939"/>
              <a:gd name="connsiteX182" fmla="*/ 10327246 w 16924678"/>
              <a:gd name="connsiteY182" fmla="*/ 7278494 h 17075939"/>
              <a:gd name="connsiteX183" fmla="*/ 7897785 w 16924678"/>
              <a:gd name="connsiteY183" fmla="*/ 3675909 h 17075939"/>
              <a:gd name="connsiteX184" fmla="*/ 7828762 w 16924678"/>
              <a:gd name="connsiteY184" fmla="*/ 3643131 h 17075939"/>
              <a:gd name="connsiteX185" fmla="*/ 4556651 w 16924678"/>
              <a:gd name="connsiteY185" fmla="*/ 2726777 h 17075939"/>
              <a:gd name="connsiteX186" fmla="*/ 3978680 w 16924678"/>
              <a:gd name="connsiteY186" fmla="*/ 2686348 h 17075939"/>
              <a:gd name="connsiteX187" fmla="*/ 3966732 w 16924678"/>
              <a:gd name="connsiteY187" fmla="*/ 2772806 h 17075939"/>
              <a:gd name="connsiteX188" fmla="*/ 3612214 w 16924678"/>
              <a:gd name="connsiteY188" fmla="*/ 3519004 h 17075939"/>
              <a:gd name="connsiteX189" fmla="*/ 3577577 w 16924678"/>
              <a:gd name="connsiteY189" fmla="*/ 3556428 h 17075939"/>
              <a:gd name="connsiteX190" fmla="*/ 4727004 w 16924678"/>
              <a:gd name="connsiteY190" fmla="*/ 4705854 h 17075939"/>
              <a:gd name="connsiteX191" fmla="*/ 4792808 w 16924678"/>
              <a:gd name="connsiteY191" fmla="*/ 4646377 h 17075939"/>
              <a:gd name="connsiteX192" fmla="*/ 6558021 w 16924678"/>
              <a:gd name="connsiteY192" fmla="*/ 4485969 h 17075939"/>
              <a:gd name="connsiteX193" fmla="*/ 6620361 w 16924678"/>
              <a:gd name="connsiteY193" fmla="*/ 4524130 h 17075939"/>
              <a:gd name="connsiteX194" fmla="*/ 6911895 w 16924678"/>
              <a:gd name="connsiteY194" fmla="*/ 4298569 h 17075939"/>
              <a:gd name="connsiteX195" fmla="*/ 7805752 w 16924678"/>
              <a:gd name="connsiteY195" fmla="*/ 3726903 h 17075939"/>
              <a:gd name="connsiteX196" fmla="*/ 13347499 w 16924678"/>
              <a:gd name="connsiteY196" fmla="*/ 9072770 h 17075939"/>
              <a:gd name="connsiteX197" fmla="*/ 13261576 w 16924678"/>
              <a:gd name="connsiteY197" fmla="*/ 9227843 h 17075939"/>
              <a:gd name="connsiteX198" fmla="*/ 12689910 w 16924678"/>
              <a:gd name="connsiteY198" fmla="*/ 10121701 h 17075939"/>
              <a:gd name="connsiteX199" fmla="*/ 12484020 w 16924678"/>
              <a:gd name="connsiteY199" fmla="*/ 10387809 h 17075939"/>
              <a:gd name="connsiteX200" fmla="*/ 12522149 w 16924678"/>
              <a:gd name="connsiteY200" fmla="*/ 10450098 h 17075939"/>
              <a:gd name="connsiteX201" fmla="*/ 12361741 w 16924678"/>
              <a:gd name="connsiteY201" fmla="*/ 12215310 h 17075939"/>
              <a:gd name="connsiteX202" fmla="*/ 12302263 w 16924678"/>
              <a:gd name="connsiteY202" fmla="*/ 12281114 h 17075939"/>
              <a:gd name="connsiteX203" fmla="*/ 13451974 w 16924678"/>
              <a:gd name="connsiteY203" fmla="*/ 13430825 h 17075939"/>
              <a:gd name="connsiteX204" fmla="*/ 13502586 w 16924678"/>
              <a:gd name="connsiteY204" fmla="*/ 13384495 h 17075939"/>
              <a:gd name="connsiteX205" fmla="*/ 14367502 w 16924678"/>
              <a:gd name="connsiteY205" fmla="*/ 13023113 h 17075939"/>
              <a:gd name="connsiteX206" fmla="*/ 14387479 w 16924678"/>
              <a:gd name="connsiteY206" fmla="*/ 13022041 h 17075939"/>
              <a:gd name="connsiteX207" fmla="*/ 14289312 w 16924678"/>
              <a:gd name="connsiteY207" fmla="*/ 12122633 h 17075939"/>
              <a:gd name="connsiteX208" fmla="*/ 13472295 w 16924678"/>
              <a:gd name="connsiteY208" fmla="*/ 9343221 h 17075939"/>
              <a:gd name="connsiteX209" fmla="*/ 9896001 w 16924678"/>
              <a:gd name="connsiteY209" fmla="*/ 4880976 h 17075939"/>
              <a:gd name="connsiteX210" fmla="*/ 9652970 w 16924678"/>
              <a:gd name="connsiteY210" fmla="*/ 4692940 h 17075939"/>
              <a:gd name="connsiteX211" fmla="*/ 8452696 w 16924678"/>
              <a:gd name="connsiteY211" fmla="*/ 3951496 h 17075939"/>
              <a:gd name="connsiteX212" fmla="*/ 8426226 w 16924678"/>
              <a:gd name="connsiteY212" fmla="*/ 3937897 h 17075939"/>
              <a:gd name="connsiteX213" fmla="*/ 8162740 w 16924678"/>
              <a:gd name="connsiteY213" fmla="*/ 4083891 h 17075939"/>
              <a:gd name="connsiteX214" fmla="*/ 7268882 w 16924678"/>
              <a:gd name="connsiteY214" fmla="*/ 4655556 h 17075939"/>
              <a:gd name="connsiteX215" fmla="*/ 7008665 w 16924678"/>
              <a:gd name="connsiteY215" fmla="*/ 4856889 h 17075939"/>
              <a:gd name="connsiteX216" fmla="*/ 7062334 w 16924678"/>
              <a:gd name="connsiteY216" fmla="*/ 4923104 h 17075939"/>
              <a:gd name="connsiteX217" fmla="*/ 7315692 w 16924678"/>
              <a:gd name="connsiteY217" fmla="*/ 6329074 h 17075939"/>
              <a:gd name="connsiteX218" fmla="*/ 7274326 w 16924678"/>
              <a:gd name="connsiteY218" fmla="*/ 6447338 h 17075939"/>
              <a:gd name="connsiteX219" fmla="*/ 7334783 w 16924678"/>
              <a:gd name="connsiteY219" fmla="*/ 6492798 h 17075939"/>
              <a:gd name="connsiteX220" fmla="*/ 8480130 w 16924678"/>
              <a:gd name="connsiteY220" fmla="*/ 6784985 h 17075939"/>
              <a:gd name="connsiteX221" fmla="*/ 9551344 w 16924678"/>
              <a:gd name="connsiteY221" fmla="*/ 6539518 h 17075939"/>
              <a:gd name="connsiteX222" fmla="*/ 9653216 w 16924678"/>
              <a:gd name="connsiteY222" fmla="*/ 6472888 h 17075939"/>
              <a:gd name="connsiteX223" fmla="*/ 9604597 w 16924678"/>
              <a:gd name="connsiteY223" fmla="*/ 6333885 h 17075939"/>
              <a:gd name="connsiteX224" fmla="*/ 9857961 w 16924678"/>
              <a:gd name="connsiteY224" fmla="*/ 4927909 h 17075939"/>
              <a:gd name="connsiteX225" fmla="*/ 12137276 w 16924678"/>
              <a:gd name="connsiteY225" fmla="*/ 7104197 h 17075939"/>
              <a:gd name="connsiteX226" fmla="*/ 12127487 w 16924678"/>
              <a:gd name="connsiteY226" fmla="*/ 7113045 h 17075939"/>
              <a:gd name="connsiteX227" fmla="*/ 10628391 w 16924678"/>
              <a:gd name="connsiteY227" fmla="*/ 7389188 h 17075939"/>
              <a:gd name="connsiteX228" fmla="*/ 10593628 w 16924678"/>
              <a:gd name="connsiteY228" fmla="*/ 7375946 h 17075939"/>
              <a:gd name="connsiteX229" fmla="*/ 10576995 w 16924678"/>
              <a:gd name="connsiteY229" fmla="*/ 7393952 h 17075939"/>
              <a:gd name="connsiteX230" fmla="*/ 10263827 w 16924678"/>
              <a:gd name="connsiteY230" fmla="*/ 8568676 h 17075939"/>
              <a:gd name="connsiteX231" fmla="*/ 10556014 w 16924678"/>
              <a:gd name="connsiteY231" fmla="*/ 9714023 h 17075939"/>
              <a:gd name="connsiteX232" fmla="*/ 10568946 w 16924678"/>
              <a:gd name="connsiteY232" fmla="*/ 9731221 h 17075939"/>
              <a:gd name="connsiteX233" fmla="*/ 10633209 w 16924678"/>
              <a:gd name="connsiteY233" fmla="*/ 9706744 h 17075939"/>
              <a:gd name="connsiteX234" fmla="*/ 12132303 w 16924678"/>
              <a:gd name="connsiteY234" fmla="*/ 9982888 h 17075939"/>
              <a:gd name="connsiteX235" fmla="*/ 12151025 w 16924678"/>
              <a:gd name="connsiteY235" fmla="*/ 9999810 h 17075939"/>
              <a:gd name="connsiteX236" fmla="*/ 12332923 w 16924678"/>
              <a:gd name="connsiteY236" fmla="*/ 9764714 h 17075939"/>
              <a:gd name="connsiteX237" fmla="*/ 13074369 w 16924678"/>
              <a:gd name="connsiteY237" fmla="*/ 8564437 h 17075939"/>
              <a:gd name="connsiteX238" fmla="*/ 13081267 w 16924678"/>
              <a:gd name="connsiteY238" fmla="*/ 8551009 h 17075939"/>
              <a:gd name="connsiteX239" fmla="*/ 13032314 w 16924678"/>
              <a:gd name="connsiteY239" fmla="*/ 8459557 h 17075939"/>
              <a:gd name="connsiteX240" fmla="*/ 12315663 w 16924678"/>
              <a:gd name="connsiteY240" fmla="*/ 7331485 h 17075939"/>
              <a:gd name="connsiteX241" fmla="*/ 11997148 w 16924678"/>
              <a:gd name="connsiteY241" fmla="*/ 5010964 h 17075939"/>
              <a:gd name="connsiteX242" fmla="*/ 10254839 w 16924678"/>
              <a:gd name="connsiteY242" fmla="*/ 5010964 h 17075939"/>
              <a:gd name="connsiteX243" fmla="*/ 10254839 w 16924678"/>
              <a:gd name="connsiteY243" fmla="*/ 6753273 h 17075939"/>
              <a:gd name="connsiteX244" fmla="*/ 11997149 w 16924678"/>
              <a:gd name="connsiteY244" fmla="*/ 6753273 h 17075939"/>
              <a:gd name="connsiteX245" fmla="*/ 11997148 w 16924678"/>
              <a:gd name="connsiteY245" fmla="*/ 5010964 h 17075939"/>
              <a:gd name="connsiteX246" fmla="*/ 14340808 w 16924678"/>
              <a:gd name="connsiteY246" fmla="*/ 4071980 h 17075939"/>
              <a:gd name="connsiteX247" fmla="*/ 14258606 w 16924678"/>
              <a:gd name="connsiteY247" fmla="*/ 4064972 h 17075939"/>
              <a:gd name="connsiteX248" fmla="*/ 13604103 w 16924678"/>
              <a:gd name="connsiteY248" fmla="*/ 3801232 h 17075939"/>
              <a:gd name="connsiteX249" fmla="*/ 13521648 w 16924678"/>
              <a:gd name="connsiteY249" fmla="*/ 3738184 h 17075939"/>
              <a:gd name="connsiteX250" fmla="*/ 12366011 w 16924678"/>
              <a:gd name="connsiteY250" fmla="*/ 4893821 h 17075939"/>
              <a:gd name="connsiteX251" fmla="*/ 12417627 w 16924678"/>
              <a:gd name="connsiteY251" fmla="*/ 4960022 h 17075939"/>
              <a:gd name="connsiteX252" fmla="*/ 12531205 w 16924678"/>
              <a:gd name="connsiteY252" fmla="*/ 6620027 h 17075939"/>
              <a:gd name="connsiteX253" fmla="*/ 12476279 w 16924678"/>
              <a:gd name="connsiteY253" fmla="*/ 6712975 h 17075939"/>
              <a:gd name="connsiteX254" fmla="*/ 12519321 w 16924678"/>
              <a:gd name="connsiteY254" fmla="*/ 6767186 h 17075939"/>
              <a:gd name="connsiteX255" fmla="*/ 13215958 w 16924678"/>
              <a:gd name="connsiteY255" fmla="*/ 7801111 h 17075939"/>
              <a:gd name="connsiteX256" fmla="*/ 13343176 w 16924678"/>
              <a:gd name="connsiteY256" fmla="*/ 8023805 h 17075939"/>
              <a:gd name="connsiteX257" fmla="*/ 13382735 w 16924678"/>
              <a:gd name="connsiteY257" fmla="*/ 7940504 h 17075939"/>
              <a:gd name="connsiteX258" fmla="*/ 14299089 w 16924678"/>
              <a:gd name="connsiteY258" fmla="*/ 4668394 h 17075939"/>
              <a:gd name="connsiteX259" fmla="*/ 12931659 w 16924678"/>
              <a:gd name="connsiteY259" fmla="*/ 2649765 h 17075939"/>
              <a:gd name="connsiteX260" fmla="*/ 12365200 w 16924678"/>
              <a:gd name="connsiteY260" fmla="*/ 2689389 h 17075939"/>
              <a:gd name="connsiteX261" fmla="*/ 9093091 w 16924678"/>
              <a:gd name="connsiteY261" fmla="*/ 3605744 h 17075939"/>
              <a:gd name="connsiteX262" fmla="*/ 8951398 w 16924678"/>
              <a:gd name="connsiteY262" fmla="*/ 3673031 h 17075939"/>
              <a:gd name="connsiteX263" fmla="*/ 9116102 w 16924678"/>
              <a:gd name="connsiteY263" fmla="*/ 3764289 h 17075939"/>
              <a:gd name="connsiteX264" fmla="*/ 10009957 w 16924678"/>
              <a:gd name="connsiteY264" fmla="*/ 4335953 h 17075939"/>
              <a:gd name="connsiteX265" fmla="*/ 10276984 w 16924678"/>
              <a:gd name="connsiteY265" fmla="*/ 4542555 h 17075939"/>
              <a:gd name="connsiteX266" fmla="*/ 10388082 w 16924678"/>
              <a:gd name="connsiteY266" fmla="*/ 4476904 h 17075939"/>
              <a:gd name="connsiteX267" fmla="*/ 12150718 w 16924678"/>
              <a:gd name="connsiteY267" fmla="*/ 4670503 h 17075939"/>
              <a:gd name="connsiteX268" fmla="*/ 12195131 w 16924678"/>
              <a:gd name="connsiteY268" fmla="*/ 4711412 h 17075939"/>
              <a:gd name="connsiteX269" fmla="*/ 13339427 w 16924678"/>
              <a:gd name="connsiteY269" fmla="*/ 3567116 h 17075939"/>
              <a:gd name="connsiteX270" fmla="*/ 13291862 w 16924678"/>
              <a:gd name="connsiteY270" fmla="*/ 3515151 h 17075939"/>
              <a:gd name="connsiteX271" fmla="*/ 12937102 w 16924678"/>
              <a:gd name="connsiteY271" fmla="*/ 2708220 h 17075939"/>
              <a:gd name="connsiteX272" fmla="*/ 13261066 w 16924678"/>
              <a:gd name="connsiteY272" fmla="*/ 1521093 h 17075939"/>
              <a:gd name="connsiteX273" fmla="*/ 12686874 w 16924678"/>
              <a:gd name="connsiteY273" fmla="*/ 1240658 h 17075939"/>
              <a:gd name="connsiteX274" fmla="*/ 8464530 w 16924678"/>
              <a:gd name="connsiteY274" fmla="*/ 450982 h 17075939"/>
              <a:gd name="connsiteX275" fmla="*/ 3701094 w 16924678"/>
              <a:gd name="connsiteY275" fmla="*/ 1498663 h 17075939"/>
              <a:gd name="connsiteX276" fmla="*/ 3661852 w 16924678"/>
              <a:gd name="connsiteY276" fmla="*/ 1521593 h 17075939"/>
              <a:gd name="connsiteX277" fmla="*/ 3730840 w 16924678"/>
              <a:gd name="connsiteY277" fmla="*/ 1615430 h 17075939"/>
              <a:gd name="connsiteX278" fmla="*/ 3973086 w 16924678"/>
              <a:gd name="connsiteY278" fmla="*/ 2241864 h 17075939"/>
              <a:gd name="connsiteX279" fmla="*/ 3980219 w 16924678"/>
              <a:gd name="connsiteY279" fmla="*/ 2304498 h 17075939"/>
              <a:gd name="connsiteX280" fmla="*/ 4913640 w 16924678"/>
              <a:gd name="connsiteY280" fmla="*/ 2369788 h 17075939"/>
              <a:gd name="connsiteX281" fmla="*/ 8185751 w 16924678"/>
              <a:gd name="connsiteY281" fmla="*/ 3286142 h 17075939"/>
              <a:gd name="connsiteX282" fmla="*/ 8421594 w 16924678"/>
              <a:gd name="connsiteY282" fmla="*/ 3398140 h 17075939"/>
              <a:gd name="connsiteX283" fmla="*/ 8422377 w 16924678"/>
              <a:gd name="connsiteY283" fmla="*/ 3397737 h 17075939"/>
              <a:gd name="connsiteX284" fmla="*/ 12008211 w 16924678"/>
              <a:gd name="connsiteY284" fmla="*/ 2332399 h 17075939"/>
              <a:gd name="connsiteX285" fmla="*/ 12941256 w 16924678"/>
              <a:gd name="connsiteY285" fmla="*/ 2267136 h 17075939"/>
              <a:gd name="connsiteX286" fmla="*/ 12949388 w 16924678"/>
              <a:gd name="connsiteY286" fmla="*/ 2210327 h 17075939"/>
              <a:gd name="connsiteX287" fmla="*/ 13184638 w 16924678"/>
              <a:gd name="connsiteY287" fmla="*/ 1625052 h 17075939"/>
              <a:gd name="connsiteX288" fmla="*/ 15488551 w 16924678"/>
              <a:gd name="connsiteY288" fmla="*/ 3745912 h 17075939"/>
              <a:gd name="connsiteX289" fmla="*/ 15383057 w 16924678"/>
              <a:gd name="connsiteY289" fmla="*/ 3823471 h 17075939"/>
              <a:gd name="connsiteX290" fmla="*/ 14723594 w 16924678"/>
              <a:gd name="connsiteY290" fmla="*/ 4070532 h 17075939"/>
              <a:gd name="connsiteX291" fmla="*/ 14722864 w 16924678"/>
              <a:gd name="connsiteY291" fmla="*/ 4070577 h 17075939"/>
              <a:gd name="connsiteX292" fmla="*/ 14656078 w 16924678"/>
              <a:gd name="connsiteY292" fmla="*/ 5025383 h 17075939"/>
              <a:gd name="connsiteX293" fmla="*/ 13739723 w 16924678"/>
              <a:gd name="connsiteY293" fmla="*/ 8297491 h 17075939"/>
              <a:gd name="connsiteX294" fmla="*/ 13621740 w 16924678"/>
              <a:gd name="connsiteY294" fmla="*/ 8545941 h 17075939"/>
              <a:gd name="connsiteX295" fmla="*/ 13784529 w 16924678"/>
              <a:gd name="connsiteY295" fmla="*/ 8886679 h 17075939"/>
              <a:gd name="connsiteX296" fmla="*/ 14751523 w 16924678"/>
              <a:gd name="connsiteY296" fmla="*/ 12729692 h 17075939"/>
              <a:gd name="connsiteX297" fmla="*/ 14761039 w 16924678"/>
              <a:gd name="connsiteY297" fmla="*/ 13034434 h 17075939"/>
              <a:gd name="connsiteX298" fmla="*/ 14766248 w 16924678"/>
              <a:gd name="connsiteY298" fmla="*/ 13035026 h 17075939"/>
              <a:gd name="connsiteX299" fmla="*/ 15392682 w 16924678"/>
              <a:gd name="connsiteY299" fmla="*/ 13277273 h 17075939"/>
              <a:gd name="connsiteX300" fmla="*/ 15465581 w 16924678"/>
              <a:gd name="connsiteY300" fmla="*/ 13330866 h 17075939"/>
              <a:gd name="connsiteX301" fmla="*/ 15544454 w 16924678"/>
              <a:gd name="connsiteY301" fmla="*/ 13175070 h 17075939"/>
              <a:gd name="connsiteX302" fmla="*/ 16473697 w 16924678"/>
              <a:gd name="connsiteY302" fmla="*/ 8645589 h 17075939"/>
              <a:gd name="connsiteX303" fmla="*/ 15684017 w 16924678"/>
              <a:gd name="connsiteY303" fmla="*/ 4423241 h 17075939"/>
              <a:gd name="connsiteX304" fmla="*/ 15392131 w 16924678"/>
              <a:gd name="connsiteY304" fmla="*/ 3825601 h 17075939"/>
              <a:gd name="connsiteX305" fmla="*/ 15485342 w 16924678"/>
              <a:gd name="connsiteY305" fmla="*/ 3749464 h 17075939"/>
              <a:gd name="connsiteX306" fmla="*/ 15381124 w 16924678"/>
              <a:gd name="connsiteY306" fmla="*/ 1626988 h 17075939"/>
              <a:gd name="connsiteX307" fmla="*/ 13638814 w 16924678"/>
              <a:gd name="connsiteY307" fmla="*/ 1626988 h 17075939"/>
              <a:gd name="connsiteX308" fmla="*/ 13638815 w 16924678"/>
              <a:gd name="connsiteY308" fmla="*/ 3369297 h 17075939"/>
              <a:gd name="connsiteX309" fmla="*/ 15381124 w 16924678"/>
              <a:gd name="connsiteY309" fmla="*/ 3369298 h 17075939"/>
              <a:gd name="connsiteX310" fmla="*/ 15381124 w 16924678"/>
              <a:gd name="connsiteY310" fmla="*/ 1626988 h 17075939"/>
              <a:gd name="connsiteX311" fmla="*/ 15631974 w 16924678"/>
              <a:gd name="connsiteY311" fmla="*/ 1376134 h 17075939"/>
              <a:gd name="connsiteX312" fmla="*/ 15835302 w 16924678"/>
              <a:gd name="connsiteY312" fmla="*/ 3371226 h 17075939"/>
              <a:gd name="connsiteX313" fmla="*/ 15808110 w 16924678"/>
              <a:gd name="connsiteY313" fmla="*/ 3408211 h 17075939"/>
              <a:gd name="connsiteX314" fmla="*/ 15861964 w 16924678"/>
              <a:gd name="connsiteY314" fmla="*/ 3511467 h 17075939"/>
              <a:gd name="connsiteX315" fmla="*/ 16924678 w 16924678"/>
              <a:gd name="connsiteY315" fmla="*/ 8645592 h 17075939"/>
              <a:gd name="connsiteX316" fmla="*/ 16004867 w 16924678"/>
              <a:gd name="connsiteY316" fmla="*/ 13470873 h 17075939"/>
              <a:gd name="connsiteX317" fmla="*/ 15864260 w 16924678"/>
              <a:gd name="connsiteY317" fmla="*/ 13762232 h 17075939"/>
              <a:gd name="connsiteX318" fmla="*/ 15924807 w 16924678"/>
              <a:gd name="connsiteY318" fmla="*/ 13864693 h 17075939"/>
              <a:gd name="connsiteX319" fmla="*/ 15641605 w 16924678"/>
              <a:gd name="connsiteY319" fmla="*/ 15724607 h 17075939"/>
              <a:gd name="connsiteX320" fmla="*/ 13781688 w 16924678"/>
              <a:gd name="connsiteY320" fmla="*/ 16007812 h 17075939"/>
              <a:gd name="connsiteX321" fmla="*/ 13696784 w 16924678"/>
              <a:gd name="connsiteY321" fmla="*/ 15957639 h 17075939"/>
              <a:gd name="connsiteX322" fmla="*/ 13285479 w 16924678"/>
              <a:gd name="connsiteY322" fmla="*/ 16156131 h 17075939"/>
              <a:gd name="connsiteX323" fmla="*/ 8460201 w 16924678"/>
              <a:gd name="connsiteY323" fmla="*/ 17075939 h 17075939"/>
              <a:gd name="connsiteX324" fmla="*/ 3326077 w 16924678"/>
              <a:gd name="connsiteY324" fmla="*/ 16013224 h 17075939"/>
              <a:gd name="connsiteX325" fmla="*/ 3220645 w 16924678"/>
              <a:gd name="connsiteY325" fmla="*/ 15958237 h 17075939"/>
              <a:gd name="connsiteX326" fmla="*/ 3153050 w 16924678"/>
              <a:gd name="connsiteY326" fmla="*/ 15998181 h 17075939"/>
              <a:gd name="connsiteX327" fmla="*/ 1293134 w 16924678"/>
              <a:gd name="connsiteY327" fmla="*/ 15714974 h 17075939"/>
              <a:gd name="connsiteX328" fmla="*/ 1009928 w 16924678"/>
              <a:gd name="connsiteY328" fmla="*/ 13855059 h 17075939"/>
              <a:gd name="connsiteX329" fmla="*/ 1075379 w 16924678"/>
              <a:gd name="connsiteY329" fmla="*/ 13744299 h 17075939"/>
              <a:gd name="connsiteX330" fmla="*/ 1053165 w 16924678"/>
              <a:gd name="connsiteY330" fmla="*/ 13701514 h 17075939"/>
              <a:gd name="connsiteX331" fmla="*/ 25 w 16924678"/>
              <a:gd name="connsiteY331" fmla="*/ 8565420 h 17075939"/>
              <a:gd name="connsiteX332" fmla="*/ 928826 w 16924678"/>
              <a:gd name="connsiteY332" fmla="*/ 3741865 h 17075939"/>
              <a:gd name="connsiteX333" fmla="*/ 1100085 w 16924678"/>
              <a:gd name="connsiteY333" fmla="*/ 3388674 h 17075939"/>
              <a:gd name="connsiteX334" fmla="*/ 1080180 w 16924678"/>
              <a:gd name="connsiteY334" fmla="*/ 3361599 h 17075939"/>
              <a:gd name="connsiteX335" fmla="*/ 1283507 w 16924678"/>
              <a:gd name="connsiteY335" fmla="*/ 1366509 h 17075939"/>
              <a:gd name="connsiteX336" fmla="*/ 3143420 w 16924678"/>
              <a:gd name="connsiteY336" fmla="*/ 1083306 h 17075939"/>
              <a:gd name="connsiteX337" fmla="*/ 3214014 w 16924678"/>
              <a:gd name="connsiteY337" fmla="*/ 1125022 h 17075939"/>
              <a:gd name="connsiteX338" fmla="*/ 3639245 w 16924678"/>
              <a:gd name="connsiteY338" fmla="*/ 919811 h 17075939"/>
              <a:gd name="connsiteX339" fmla="*/ 8464527 w 16924678"/>
              <a:gd name="connsiteY339" fmla="*/ 0 h 17075939"/>
              <a:gd name="connsiteX340" fmla="*/ 13598648 w 16924678"/>
              <a:gd name="connsiteY340" fmla="*/ 1062711 h 17075939"/>
              <a:gd name="connsiteX341" fmla="*/ 13717921 w 16924678"/>
              <a:gd name="connsiteY341" fmla="*/ 1124918 h 17075939"/>
              <a:gd name="connsiteX342" fmla="*/ 13772058 w 16924678"/>
              <a:gd name="connsiteY342" fmla="*/ 1092928 h 17075939"/>
              <a:gd name="connsiteX343" fmla="*/ 15631974 w 16924678"/>
              <a:gd name="connsiteY343" fmla="*/ 1376134 h 1707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16924678" h="17075939">
                <a:moveTo>
                  <a:pt x="3286292" y="13721820"/>
                </a:moveTo>
                <a:cubicBezTo>
                  <a:pt x="2805168" y="13240695"/>
                  <a:pt x="2025108" y="13240695"/>
                  <a:pt x="1543983" y="13721820"/>
                </a:cubicBezTo>
                <a:cubicBezTo>
                  <a:pt x="1062858" y="14202945"/>
                  <a:pt x="1062859" y="14983004"/>
                  <a:pt x="1543983" y="15464129"/>
                </a:cubicBezTo>
                <a:cubicBezTo>
                  <a:pt x="2025109" y="15945254"/>
                  <a:pt x="2805168" y="15945254"/>
                  <a:pt x="3286293" y="15464129"/>
                </a:cubicBezTo>
                <a:cubicBezTo>
                  <a:pt x="3767417" y="14983005"/>
                  <a:pt x="3767418" y="14202945"/>
                  <a:pt x="3286292" y="13721820"/>
                </a:cubicBezTo>
                <a:close/>
                <a:moveTo>
                  <a:pt x="8034878" y="13419521"/>
                </a:moveTo>
                <a:lnTo>
                  <a:pt x="7756550" y="13260520"/>
                </a:lnTo>
                <a:cubicBezTo>
                  <a:pt x="7402659" y="13049638"/>
                  <a:pt x="7057374" y="12817410"/>
                  <a:pt x="6722624" y="12563882"/>
                </a:cubicBezTo>
                <a:lnTo>
                  <a:pt x="6678517" y="12528862"/>
                </a:lnTo>
                <a:lnTo>
                  <a:pt x="6588435" y="12585955"/>
                </a:lnTo>
                <a:cubicBezTo>
                  <a:pt x="6072813" y="12881945"/>
                  <a:pt x="5426445" y="12864737"/>
                  <a:pt x="4926025" y="12534329"/>
                </a:cubicBezTo>
                <a:lnTo>
                  <a:pt x="4810463" y="12449369"/>
                </a:lnTo>
                <a:lnTo>
                  <a:pt x="3655184" y="13604649"/>
                </a:lnTo>
                <a:lnTo>
                  <a:pt x="3718231" y="13687104"/>
                </a:lnTo>
                <a:cubicBezTo>
                  <a:pt x="3857225" y="13886552"/>
                  <a:pt x="3945138" y="14110794"/>
                  <a:pt x="3981971" y="14341608"/>
                </a:cubicBezTo>
                <a:lnTo>
                  <a:pt x="3995486" y="14500132"/>
                </a:lnTo>
                <a:lnTo>
                  <a:pt x="4903233" y="14401054"/>
                </a:lnTo>
                <a:cubicBezTo>
                  <a:pt x="5954772" y="14238460"/>
                  <a:pt x="6993012" y="13920053"/>
                  <a:pt x="7980329" y="13446674"/>
                </a:cubicBezTo>
                <a:close/>
                <a:moveTo>
                  <a:pt x="3609779" y="8962230"/>
                </a:moveTo>
                <a:lnTo>
                  <a:pt x="3586921" y="9008150"/>
                </a:lnTo>
                <a:cubicBezTo>
                  <a:pt x="3113542" y="9995467"/>
                  <a:pt x="2795134" y="11033706"/>
                  <a:pt x="2632539" y="12085244"/>
                </a:cubicBezTo>
                <a:lnTo>
                  <a:pt x="2531456" y="13011373"/>
                </a:lnTo>
                <a:lnTo>
                  <a:pt x="2625219" y="13020103"/>
                </a:lnTo>
                <a:cubicBezTo>
                  <a:pt x="2914633" y="13058544"/>
                  <a:pt x="3195474" y="13176797"/>
                  <a:pt x="3432150" y="13374862"/>
                </a:cubicBezTo>
                <a:lnTo>
                  <a:pt x="3484115" y="13422428"/>
                </a:lnTo>
                <a:lnTo>
                  <a:pt x="4628889" y="12277654"/>
                </a:lnTo>
                <a:lnTo>
                  <a:pt x="4568182" y="12210490"/>
                </a:lnTo>
                <a:cubicBezTo>
                  <a:pt x="4123403" y="11665160"/>
                  <a:pt x="4095604" y="10893134"/>
                  <a:pt x="4484785" y="10319466"/>
                </a:cubicBezTo>
                <a:lnTo>
                  <a:pt x="4490493" y="10311853"/>
                </a:lnTo>
                <a:lnTo>
                  <a:pt x="4291392" y="10054519"/>
                </a:lnTo>
                <a:cubicBezTo>
                  <a:pt x="4085269" y="9763451"/>
                  <a:pt x="3894705" y="9465098"/>
                  <a:pt x="3719728" y="9160663"/>
                </a:cubicBezTo>
                <a:close/>
                <a:moveTo>
                  <a:pt x="6670265" y="10337847"/>
                </a:moveTo>
                <a:cubicBezTo>
                  <a:pt x="6189141" y="9856722"/>
                  <a:pt x="5409081" y="9856722"/>
                  <a:pt x="4927956" y="10337846"/>
                </a:cubicBezTo>
                <a:cubicBezTo>
                  <a:pt x="4446832" y="10818971"/>
                  <a:pt x="4446832" y="11599031"/>
                  <a:pt x="4927957" y="12080156"/>
                </a:cubicBezTo>
                <a:cubicBezTo>
                  <a:pt x="5409082" y="12561281"/>
                  <a:pt x="6189141" y="12561281"/>
                  <a:pt x="6670266" y="12080156"/>
                </a:cubicBezTo>
                <a:cubicBezTo>
                  <a:pt x="7151391" y="11599031"/>
                  <a:pt x="7151391" y="10818972"/>
                  <a:pt x="6670265" y="10337847"/>
                </a:cubicBezTo>
                <a:close/>
                <a:moveTo>
                  <a:pt x="12946474" y="14804247"/>
                </a:moveTo>
                <a:lnTo>
                  <a:pt x="12685129" y="14796086"/>
                </a:lnTo>
                <a:cubicBezTo>
                  <a:pt x="11377514" y="14712454"/>
                  <a:pt x="10072709" y="14389591"/>
                  <a:pt x="8842117" y="13829090"/>
                </a:cubicBezTo>
                <a:lnTo>
                  <a:pt x="8558449" y="13693567"/>
                </a:lnTo>
                <a:lnTo>
                  <a:pt x="8506065" y="13720993"/>
                </a:lnTo>
                <a:cubicBezTo>
                  <a:pt x="7169526" y="14389807"/>
                  <a:pt x="5734551" y="14771271"/>
                  <a:pt x="4296174" y="14863266"/>
                </a:cubicBezTo>
                <a:lnTo>
                  <a:pt x="3973449" y="14873343"/>
                </a:lnTo>
                <a:lnTo>
                  <a:pt x="3939231" y="15035535"/>
                </a:lnTo>
                <a:cubicBezTo>
                  <a:pt x="3895680" y="15186022"/>
                  <a:pt x="3829426" y="15331329"/>
                  <a:pt x="3740470" y="15466057"/>
                </a:cubicBezTo>
                <a:lnTo>
                  <a:pt x="3672147" y="15558990"/>
                </a:lnTo>
                <a:lnTo>
                  <a:pt x="4237850" y="15835277"/>
                </a:lnTo>
                <a:cubicBezTo>
                  <a:pt x="5392984" y="16329275"/>
                  <a:pt x="6861564" y="16624962"/>
                  <a:pt x="8460197" y="16624959"/>
                </a:cubicBezTo>
                <a:cubicBezTo>
                  <a:pt x="10320433" y="16624962"/>
                  <a:pt x="12004563" y="16224585"/>
                  <a:pt x="13223630" y="15577279"/>
                </a:cubicBezTo>
                <a:lnTo>
                  <a:pt x="13255336" y="15558753"/>
                </a:lnTo>
                <a:lnTo>
                  <a:pt x="13194268" y="15475687"/>
                </a:lnTo>
                <a:cubicBezTo>
                  <a:pt x="13060835" y="15273595"/>
                  <a:pt x="12978481" y="15047699"/>
                  <a:pt x="12947207" y="14816225"/>
                </a:cubicBezTo>
                <a:close/>
                <a:moveTo>
                  <a:pt x="2262764" y="4065246"/>
                </a:moveTo>
                <a:lnTo>
                  <a:pt x="2191888" y="4060906"/>
                </a:lnTo>
                <a:cubicBezTo>
                  <a:pt x="1960414" y="4029632"/>
                  <a:pt x="1734518" y="3947279"/>
                  <a:pt x="1532426" y="3813845"/>
                </a:cubicBezTo>
                <a:lnTo>
                  <a:pt x="1511345" y="3798347"/>
                </a:lnTo>
                <a:lnTo>
                  <a:pt x="1507562" y="3804793"/>
                </a:lnTo>
                <a:cubicBezTo>
                  <a:pt x="857984" y="5022651"/>
                  <a:pt x="454468" y="6706031"/>
                  <a:pt x="451005" y="8566265"/>
                </a:cubicBezTo>
                <a:cubicBezTo>
                  <a:pt x="448023" y="10164897"/>
                  <a:pt x="740972" y="11634026"/>
                  <a:pt x="1232811" y="12790073"/>
                </a:cubicBezTo>
                <a:lnTo>
                  <a:pt x="1485250" y="13309397"/>
                </a:lnTo>
                <a:lnTo>
                  <a:pt x="1542051" y="13267638"/>
                </a:lnTo>
                <a:cubicBezTo>
                  <a:pt x="1722491" y="13148501"/>
                  <a:pt x="1921907" y="13070085"/>
                  <a:pt x="2127326" y="13032389"/>
                </a:cubicBezTo>
                <a:lnTo>
                  <a:pt x="2159854" y="13027733"/>
                </a:lnTo>
                <a:lnTo>
                  <a:pt x="2170328" y="12692304"/>
                </a:lnTo>
                <a:cubicBezTo>
                  <a:pt x="2262325" y="11253928"/>
                  <a:pt x="2643788" y="9818952"/>
                  <a:pt x="3312602" y="8482413"/>
                </a:cubicBezTo>
                <a:lnTo>
                  <a:pt x="3338136" y="8433642"/>
                </a:lnTo>
                <a:lnTo>
                  <a:pt x="3241579" y="8230311"/>
                </a:lnTo>
                <a:cubicBezTo>
                  <a:pt x="2762318" y="7178984"/>
                  <a:pt x="2456534" y="6073435"/>
                  <a:pt x="2325224" y="4958202"/>
                </a:cubicBezTo>
                <a:close/>
                <a:moveTo>
                  <a:pt x="9586962" y="10847720"/>
                </a:moveTo>
                <a:lnTo>
                  <a:pt x="9561507" y="10824558"/>
                </a:lnTo>
                <a:cubicBezTo>
                  <a:pt x="9313041" y="10619529"/>
                  <a:pt x="8863385" y="10482571"/>
                  <a:pt x="8349932" y="10482571"/>
                </a:cubicBezTo>
                <a:cubicBezTo>
                  <a:pt x="7983179" y="10482571"/>
                  <a:pt x="7648978" y="10552448"/>
                  <a:pt x="7397395" y="10667096"/>
                </a:cubicBezTo>
                <a:lnTo>
                  <a:pt x="7305689" y="10714187"/>
                </a:lnTo>
                <a:lnTo>
                  <a:pt x="7330948" y="10794131"/>
                </a:lnTo>
                <a:cubicBezTo>
                  <a:pt x="7447438" y="11225848"/>
                  <a:pt x="7378603" y="11697146"/>
                  <a:pt x="7124444" y="12082084"/>
                </a:cubicBezTo>
                <a:lnTo>
                  <a:pt x="7054227" y="12177593"/>
                </a:lnTo>
                <a:lnTo>
                  <a:pt x="7286924" y="12360224"/>
                </a:lnTo>
                <a:cubicBezTo>
                  <a:pt x="7651991" y="12623840"/>
                  <a:pt x="8028817" y="12862743"/>
                  <a:pt x="8414995" y="13076876"/>
                </a:cubicBezTo>
                <a:lnTo>
                  <a:pt x="8553403" y="13150964"/>
                </a:lnTo>
                <a:lnTo>
                  <a:pt x="8566307" y="13144057"/>
                </a:lnTo>
                <a:cubicBezTo>
                  <a:pt x="8952485" y="12929923"/>
                  <a:pt x="9329311" y="12691021"/>
                  <a:pt x="9694378" y="12427405"/>
                </a:cubicBezTo>
                <a:lnTo>
                  <a:pt x="9926748" y="12245030"/>
                </a:lnTo>
                <a:lnTo>
                  <a:pt x="9899884" y="12215307"/>
                </a:lnTo>
                <a:cubicBezTo>
                  <a:pt x="9582184" y="11825786"/>
                  <a:pt x="9477230" y="11320603"/>
                  <a:pt x="9585021" y="10854662"/>
                </a:cubicBezTo>
                <a:close/>
                <a:moveTo>
                  <a:pt x="6171616" y="7429457"/>
                </a:moveTo>
                <a:lnTo>
                  <a:pt x="6161806" y="7420757"/>
                </a:lnTo>
                <a:lnTo>
                  <a:pt x="6153452" y="7423094"/>
                </a:lnTo>
                <a:cubicBezTo>
                  <a:pt x="5687513" y="7530886"/>
                  <a:pt x="5182332" y="7425934"/>
                  <a:pt x="4792811" y="7108235"/>
                </a:cubicBezTo>
                <a:lnTo>
                  <a:pt x="4768975" y="7086690"/>
                </a:lnTo>
                <a:lnTo>
                  <a:pt x="4606191" y="7294101"/>
                </a:lnTo>
                <a:cubicBezTo>
                  <a:pt x="4342573" y="7659167"/>
                  <a:pt x="4103672" y="8035994"/>
                  <a:pt x="3889537" y="8422170"/>
                </a:cubicBezTo>
                <a:lnTo>
                  <a:pt x="3878730" y="8442363"/>
                </a:lnTo>
                <a:lnTo>
                  <a:pt x="3906934" y="8497256"/>
                </a:lnTo>
                <a:cubicBezTo>
                  <a:pt x="4126379" y="8908400"/>
                  <a:pt x="4373548" y="9309441"/>
                  <a:pt x="4648379" y="9697532"/>
                </a:cubicBezTo>
                <a:lnTo>
                  <a:pt x="4840845" y="9946288"/>
                </a:lnTo>
                <a:lnTo>
                  <a:pt x="4926024" y="9883665"/>
                </a:lnTo>
                <a:cubicBezTo>
                  <a:pt x="5349457" y="9604090"/>
                  <a:pt x="5877385" y="9548757"/>
                  <a:pt x="6342179" y="9717668"/>
                </a:cubicBezTo>
                <a:lnTo>
                  <a:pt x="6346728" y="9719545"/>
                </a:lnTo>
                <a:lnTo>
                  <a:pt x="6381713" y="9651414"/>
                </a:lnTo>
                <a:cubicBezTo>
                  <a:pt x="6496361" y="9399831"/>
                  <a:pt x="6566238" y="9065630"/>
                  <a:pt x="6566238" y="8698878"/>
                </a:cubicBezTo>
                <a:cubicBezTo>
                  <a:pt x="6566238" y="8142637"/>
                  <a:pt x="6405503" y="7661268"/>
                  <a:pt x="6171616" y="7429457"/>
                </a:cubicBezTo>
                <a:close/>
                <a:moveTo>
                  <a:pt x="12120954" y="12453090"/>
                </a:moveTo>
                <a:lnTo>
                  <a:pt x="12003900" y="12539147"/>
                </a:lnTo>
                <a:cubicBezTo>
                  <a:pt x="11503480" y="12869554"/>
                  <a:pt x="10857112" y="12886762"/>
                  <a:pt x="10341490" y="12590773"/>
                </a:cubicBezTo>
                <a:lnTo>
                  <a:pt x="10323659" y="12579471"/>
                </a:lnTo>
                <a:lnTo>
                  <a:pt x="10258679" y="12631063"/>
                </a:lnTo>
                <a:cubicBezTo>
                  <a:pt x="9923929" y="12884592"/>
                  <a:pt x="9578644" y="13116818"/>
                  <a:pt x="9224753" y="13327700"/>
                </a:cubicBezTo>
                <a:lnTo>
                  <a:pt x="9074611" y="13413473"/>
                </a:lnTo>
                <a:lnTo>
                  <a:pt x="9298659" y="13516857"/>
                </a:lnTo>
                <a:cubicBezTo>
                  <a:pt x="10196072" y="13914996"/>
                  <a:pt x="11131684" y="14187539"/>
                  <a:pt x="12078070" y="14333875"/>
                </a:cubicBezTo>
                <a:lnTo>
                  <a:pt x="12946170" y="14428625"/>
                </a:lnTo>
                <a:lnTo>
                  <a:pt x="12952767" y="14351238"/>
                </a:lnTo>
                <a:cubicBezTo>
                  <a:pt x="12989601" y="14120426"/>
                  <a:pt x="13077514" y="13896182"/>
                  <a:pt x="13216508" y="13696736"/>
                </a:cubicBezTo>
                <a:lnTo>
                  <a:pt x="13280677" y="13612813"/>
                </a:lnTo>
                <a:close/>
                <a:moveTo>
                  <a:pt x="3395301" y="3727437"/>
                </a:moveTo>
                <a:lnTo>
                  <a:pt x="3311379" y="3791606"/>
                </a:lnTo>
                <a:cubicBezTo>
                  <a:pt x="3111931" y="3930599"/>
                  <a:pt x="2887688" y="4018513"/>
                  <a:pt x="2656875" y="4055346"/>
                </a:cubicBezTo>
                <a:lnTo>
                  <a:pt x="2644105" y="4056435"/>
                </a:lnTo>
                <a:lnTo>
                  <a:pt x="2682213" y="4601214"/>
                </a:lnTo>
                <a:cubicBezTo>
                  <a:pt x="2813523" y="5716446"/>
                  <a:pt x="3119307" y="6821996"/>
                  <a:pt x="3598568" y="7873323"/>
                </a:cubicBezTo>
                <a:lnTo>
                  <a:pt x="3618866" y="7916067"/>
                </a:lnTo>
                <a:lnTo>
                  <a:pt x="3705894" y="7763726"/>
                </a:lnTo>
                <a:cubicBezTo>
                  <a:pt x="3916777" y="7409834"/>
                  <a:pt x="4149004" y="7064550"/>
                  <a:pt x="4402532" y="6729800"/>
                </a:cubicBezTo>
                <a:lnTo>
                  <a:pt x="4433035" y="6691382"/>
                </a:lnTo>
                <a:lnTo>
                  <a:pt x="4417346" y="6666629"/>
                </a:lnTo>
                <a:cubicBezTo>
                  <a:pt x="4121356" y="6151006"/>
                  <a:pt x="4138563" y="5504637"/>
                  <a:pt x="4468971" y="5004218"/>
                </a:cubicBezTo>
                <a:lnTo>
                  <a:pt x="4555027" y="4887163"/>
                </a:lnTo>
                <a:close/>
                <a:moveTo>
                  <a:pt x="15390751" y="13731455"/>
                </a:moveTo>
                <a:cubicBezTo>
                  <a:pt x="14909626" y="13250330"/>
                  <a:pt x="14129567" y="13250331"/>
                  <a:pt x="13648446" y="13731452"/>
                </a:cubicBezTo>
                <a:cubicBezTo>
                  <a:pt x="13167321" y="14212577"/>
                  <a:pt x="13167321" y="14992635"/>
                  <a:pt x="13648446" y="15473760"/>
                </a:cubicBezTo>
                <a:cubicBezTo>
                  <a:pt x="14129571" y="15954886"/>
                  <a:pt x="14909630" y="15954885"/>
                  <a:pt x="15390754" y="15473760"/>
                </a:cubicBezTo>
                <a:cubicBezTo>
                  <a:pt x="15871876" y="14992639"/>
                  <a:pt x="15871876" y="14212581"/>
                  <a:pt x="15390751" y="13731455"/>
                </a:cubicBezTo>
                <a:close/>
                <a:moveTo>
                  <a:pt x="12001964" y="10342668"/>
                </a:moveTo>
                <a:cubicBezTo>
                  <a:pt x="11701261" y="10041965"/>
                  <a:pt x="11283787" y="9929201"/>
                  <a:pt x="10895506" y="10004376"/>
                </a:cubicBezTo>
                <a:lnTo>
                  <a:pt x="10824574" y="10021694"/>
                </a:lnTo>
                <a:lnTo>
                  <a:pt x="10743221" y="10045446"/>
                </a:lnTo>
                <a:lnTo>
                  <a:pt x="10667208" y="10072034"/>
                </a:lnTo>
                <a:cubicBezTo>
                  <a:pt x="10518902" y="10132173"/>
                  <a:pt x="10379938" y="10222384"/>
                  <a:pt x="10259658" y="10342664"/>
                </a:cubicBezTo>
                <a:cubicBezTo>
                  <a:pt x="9778533" y="10823789"/>
                  <a:pt x="9778534" y="11603848"/>
                  <a:pt x="10259659" y="12084973"/>
                </a:cubicBezTo>
                <a:cubicBezTo>
                  <a:pt x="10740783" y="12566098"/>
                  <a:pt x="11520843" y="12566098"/>
                  <a:pt x="12001968" y="12084974"/>
                </a:cubicBezTo>
                <a:cubicBezTo>
                  <a:pt x="12483089" y="11603852"/>
                  <a:pt x="12483088" y="10823793"/>
                  <a:pt x="12001964" y="10342668"/>
                </a:cubicBezTo>
                <a:close/>
                <a:moveTo>
                  <a:pt x="6665455" y="5006160"/>
                </a:moveTo>
                <a:cubicBezTo>
                  <a:pt x="6184330" y="4525034"/>
                  <a:pt x="5404271" y="4525034"/>
                  <a:pt x="4923150" y="5006156"/>
                </a:cubicBezTo>
                <a:cubicBezTo>
                  <a:pt x="4442025" y="5487280"/>
                  <a:pt x="4442025" y="6267339"/>
                  <a:pt x="4923150" y="6748465"/>
                </a:cubicBezTo>
                <a:cubicBezTo>
                  <a:pt x="5404275" y="7229590"/>
                  <a:pt x="6184335" y="7229590"/>
                  <a:pt x="6665459" y="6748465"/>
                </a:cubicBezTo>
                <a:cubicBezTo>
                  <a:pt x="7146581" y="6267344"/>
                  <a:pt x="7146580" y="5487285"/>
                  <a:pt x="6665455" y="5006160"/>
                </a:cubicBezTo>
                <a:close/>
                <a:moveTo>
                  <a:pt x="3276662" y="1617366"/>
                </a:moveTo>
                <a:cubicBezTo>
                  <a:pt x="2795538" y="1136242"/>
                  <a:pt x="2015478" y="1136242"/>
                  <a:pt x="1534357" y="1617363"/>
                </a:cubicBezTo>
                <a:cubicBezTo>
                  <a:pt x="1053232" y="2098488"/>
                  <a:pt x="1053233" y="2878547"/>
                  <a:pt x="1534357" y="3359671"/>
                </a:cubicBezTo>
                <a:cubicBezTo>
                  <a:pt x="2015482" y="3840797"/>
                  <a:pt x="2795541" y="3840797"/>
                  <a:pt x="3276666" y="3359672"/>
                </a:cubicBezTo>
                <a:cubicBezTo>
                  <a:pt x="3757787" y="2878551"/>
                  <a:pt x="3757787" y="2098492"/>
                  <a:pt x="3276662" y="1617366"/>
                </a:cubicBezTo>
                <a:close/>
                <a:moveTo>
                  <a:pt x="10338974" y="7259192"/>
                </a:moveTo>
                <a:lnTo>
                  <a:pt x="10236463" y="7196441"/>
                </a:lnTo>
                <a:cubicBezTo>
                  <a:pt x="10154511" y="7140844"/>
                  <a:pt x="10076606" y="7076736"/>
                  <a:pt x="10003989" y="7004119"/>
                </a:cubicBezTo>
                <a:cubicBezTo>
                  <a:pt x="9926531" y="6926661"/>
                  <a:pt x="9858756" y="6843187"/>
                  <a:pt x="9800662" y="6755201"/>
                </a:cubicBezTo>
                <a:lnTo>
                  <a:pt x="9778018" y="6716883"/>
                </a:lnTo>
                <a:lnTo>
                  <a:pt x="9770316" y="6721564"/>
                </a:lnTo>
                <a:cubicBezTo>
                  <a:pt x="9440125" y="6887121"/>
                  <a:pt x="8983977" y="6989519"/>
                  <a:pt x="8480127" y="6989519"/>
                </a:cubicBezTo>
                <a:cubicBezTo>
                  <a:pt x="8007768" y="6989520"/>
                  <a:pt x="7577332" y="6899522"/>
                  <a:pt x="7253306" y="6751859"/>
                </a:cubicBezTo>
                <a:lnTo>
                  <a:pt x="7147456" y="6697505"/>
                </a:lnTo>
                <a:lnTo>
                  <a:pt x="7119627" y="6750390"/>
                </a:lnTo>
                <a:cubicBezTo>
                  <a:pt x="7061533" y="6838375"/>
                  <a:pt x="6993757" y="6921849"/>
                  <a:pt x="6916302" y="6999304"/>
                </a:cubicBezTo>
                <a:cubicBezTo>
                  <a:pt x="6807377" y="7108229"/>
                  <a:pt x="6686555" y="7198008"/>
                  <a:pt x="6558020" y="7268640"/>
                </a:cubicBezTo>
                <a:lnTo>
                  <a:pt x="6454691" y="7319336"/>
                </a:lnTo>
                <a:lnTo>
                  <a:pt x="6533112" y="7472054"/>
                </a:lnTo>
                <a:cubicBezTo>
                  <a:pt x="6680775" y="7796079"/>
                  <a:pt x="6770772" y="8226515"/>
                  <a:pt x="6770772" y="8698874"/>
                </a:cubicBezTo>
                <a:cubicBezTo>
                  <a:pt x="6770772" y="9076762"/>
                  <a:pt x="6713173" y="9427817"/>
                  <a:pt x="6614531" y="9719024"/>
                </a:cubicBezTo>
                <a:lnTo>
                  <a:pt x="6574803" y="9824981"/>
                </a:lnTo>
                <a:lnTo>
                  <a:pt x="6588435" y="9832039"/>
                </a:lnTo>
                <a:cubicBezTo>
                  <a:pt x="6707425" y="9900345"/>
                  <a:pt x="6819452" y="9985329"/>
                  <a:pt x="6921115" y="10086993"/>
                </a:cubicBezTo>
                <a:cubicBezTo>
                  <a:pt x="7022780" y="10188657"/>
                  <a:pt x="7107764" y="10300684"/>
                  <a:pt x="7176069" y="10419673"/>
                </a:cubicBezTo>
                <a:lnTo>
                  <a:pt x="7207392" y="10480168"/>
                </a:lnTo>
                <a:lnTo>
                  <a:pt x="7329785" y="10434279"/>
                </a:lnTo>
                <a:cubicBezTo>
                  <a:pt x="7620992" y="10335636"/>
                  <a:pt x="7972047" y="10278037"/>
                  <a:pt x="8349935" y="10278037"/>
                </a:cubicBezTo>
                <a:cubicBezTo>
                  <a:pt x="8822294" y="10278037"/>
                  <a:pt x="9252730" y="10368035"/>
                  <a:pt x="9576755" y="10515697"/>
                </a:cubicBezTo>
                <a:lnTo>
                  <a:pt x="9681018" y="10569237"/>
                </a:lnTo>
                <a:lnTo>
                  <a:pt x="9739473" y="10450094"/>
                </a:lnTo>
                <a:cubicBezTo>
                  <a:pt x="9810105" y="10321557"/>
                  <a:pt x="9899883" y="10200735"/>
                  <a:pt x="10008808" y="10091810"/>
                </a:cubicBezTo>
                <a:cubicBezTo>
                  <a:pt x="10081425" y="10019193"/>
                  <a:pt x="10159329" y="9955087"/>
                  <a:pt x="10241281" y="9899490"/>
                </a:cubicBezTo>
                <a:lnTo>
                  <a:pt x="10324267" y="9848690"/>
                </a:lnTo>
                <a:lnTo>
                  <a:pt x="10296953" y="9795500"/>
                </a:lnTo>
                <a:cubicBezTo>
                  <a:pt x="10149290" y="9471474"/>
                  <a:pt x="10059293" y="9041038"/>
                  <a:pt x="10059293" y="8568679"/>
                </a:cubicBezTo>
                <a:cubicBezTo>
                  <a:pt x="10059293" y="8064829"/>
                  <a:pt x="10161691" y="7608681"/>
                  <a:pt x="10327246" y="7278494"/>
                </a:cubicBezTo>
                <a:close/>
                <a:moveTo>
                  <a:pt x="7897785" y="3675909"/>
                </a:moveTo>
                <a:lnTo>
                  <a:pt x="7828762" y="3643131"/>
                </a:lnTo>
                <a:cubicBezTo>
                  <a:pt x="6777434" y="3163870"/>
                  <a:pt x="5671884" y="2858087"/>
                  <a:pt x="4556651" y="2726777"/>
                </a:cubicBezTo>
                <a:lnTo>
                  <a:pt x="3978680" y="2686348"/>
                </a:lnTo>
                <a:lnTo>
                  <a:pt x="3966732" y="2772806"/>
                </a:lnTo>
                <a:cubicBezTo>
                  <a:pt x="3918085" y="3041310"/>
                  <a:pt x="3799912" y="3299689"/>
                  <a:pt x="3612214" y="3519004"/>
                </a:cubicBezTo>
                <a:lnTo>
                  <a:pt x="3577577" y="3556428"/>
                </a:lnTo>
                <a:lnTo>
                  <a:pt x="4727004" y="4705854"/>
                </a:lnTo>
                <a:lnTo>
                  <a:pt x="4792808" y="4646377"/>
                </a:lnTo>
                <a:cubicBezTo>
                  <a:pt x="5299185" y="4233369"/>
                  <a:pt x="6001030" y="4179900"/>
                  <a:pt x="6558021" y="4485969"/>
                </a:cubicBezTo>
                <a:lnTo>
                  <a:pt x="6620361" y="4524130"/>
                </a:lnTo>
                <a:lnTo>
                  <a:pt x="6911895" y="4298569"/>
                </a:lnTo>
                <a:cubicBezTo>
                  <a:pt x="7202964" y="4092444"/>
                  <a:pt x="7501316" y="3901881"/>
                  <a:pt x="7805752" y="3726903"/>
                </a:cubicBezTo>
                <a:close/>
                <a:moveTo>
                  <a:pt x="13347499" y="9072770"/>
                </a:moveTo>
                <a:lnTo>
                  <a:pt x="13261576" y="9227843"/>
                </a:lnTo>
                <a:cubicBezTo>
                  <a:pt x="13086598" y="9532278"/>
                  <a:pt x="12896034" y="9830632"/>
                  <a:pt x="12689910" y="10121701"/>
                </a:cubicBezTo>
                <a:lnTo>
                  <a:pt x="12484020" y="10387809"/>
                </a:lnTo>
                <a:lnTo>
                  <a:pt x="12522149" y="10450098"/>
                </a:lnTo>
                <a:cubicBezTo>
                  <a:pt x="12828218" y="11007088"/>
                  <a:pt x="12774749" y="11708933"/>
                  <a:pt x="12361741" y="12215310"/>
                </a:cubicBezTo>
                <a:lnTo>
                  <a:pt x="12302263" y="12281114"/>
                </a:lnTo>
                <a:lnTo>
                  <a:pt x="13451974" y="13430825"/>
                </a:lnTo>
                <a:lnTo>
                  <a:pt x="13502586" y="13384495"/>
                </a:lnTo>
                <a:cubicBezTo>
                  <a:pt x="13755040" y="13173226"/>
                  <a:pt x="14057745" y="13052765"/>
                  <a:pt x="14367502" y="13023113"/>
                </a:cubicBezTo>
                <a:lnTo>
                  <a:pt x="14387479" y="13022041"/>
                </a:lnTo>
                <a:lnTo>
                  <a:pt x="14289312" y="12122633"/>
                </a:lnTo>
                <a:cubicBezTo>
                  <a:pt x="14142977" y="11176247"/>
                  <a:pt x="13870434" y="10240634"/>
                  <a:pt x="13472295" y="9343221"/>
                </a:cubicBezTo>
                <a:close/>
                <a:moveTo>
                  <a:pt x="9896001" y="4880976"/>
                </a:moveTo>
                <a:lnTo>
                  <a:pt x="9652970" y="4692940"/>
                </a:lnTo>
                <a:cubicBezTo>
                  <a:pt x="9264879" y="4418111"/>
                  <a:pt x="8863838" y="4170942"/>
                  <a:pt x="8452696" y="3951496"/>
                </a:cubicBezTo>
                <a:lnTo>
                  <a:pt x="8426226" y="3937897"/>
                </a:lnTo>
                <a:lnTo>
                  <a:pt x="8162740" y="4083891"/>
                </a:lnTo>
                <a:cubicBezTo>
                  <a:pt x="7858303" y="4258869"/>
                  <a:pt x="7559950" y="4449431"/>
                  <a:pt x="7268882" y="4655556"/>
                </a:cubicBezTo>
                <a:lnTo>
                  <a:pt x="7008665" y="4856889"/>
                </a:lnTo>
                <a:lnTo>
                  <a:pt x="7062334" y="4923104"/>
                </a:lnTo>
                <a:cubicBezTo>
                  <a:pt x="7371032" y="5332259"/>
                  <a:pt x="7455486" y="5856792"/>
                  <a:pt x="7315692" y="6329074"/>
                </a:cubicBezTo>
                <a:lnTo>
                  <a:pt x="7274326" y="6447338"/>
                </a:lnTo>
                <a:lnTo>
                  <a:pt x="7334783" y="6492798"/>
                </a:lnTo>
                <a:cubicBezTo>
                  <a:pt x="7592407" y="6669904"/>
                  <a:pt x="8009465" y="6784986"/>
                  <a:pt x="8480130" y="6784985"/>
                </a:cubicBezTo>
                <a:cubicBezTo>
                  <a:pt x="8908008" y="6784985"/>
                  <a:pt x="9291581" y="6689876"/>
                  <a:pt x="9551344" y="6539518"/>
                </a:cubicBezTo>
                <a:lnTo>
                  <a:pt x="9653216" y="6472888"/>
                </a:lnTo>
                <a:lnTo>
                  <a:pt x="9604597" y="6333885"/>
                </a:lnTo>
                <a:cubicBezTo>
                  <a:pt x="9464808" y="5861598"/>
                  <a:pt x="9549263" y="5337063"/>
                  <a:pt x="9857961" y="4927909"/>
                </a:cubicBezTo>
                <a:close/>
                <a:moveTo>
                  <a:pt x="12137276" y="7104197"/>
                </a:moveTo>
                <a:lnTo>
                  <a:pt x="12127487" y="7113045"/>
                </a:lnTo>
                <a:cubicBezTo>
                  <a:pt x="11699012" y="7462515"/>
                  <a:pt x="11130589" y="7554563"/>
                  <a:pt x="10628391" y="7389188"/>
                </a:cubicBezTo>
                <a:lnTo>
                  <a:pt x="10593628" y="7375946"/>
                </a:lnTo>
                <a:lnTo>
                  <a:pt x="10576995" y="7393952"/>
                </a:lnTo>
                <a:cubicBezTo>
                  <a:pt x="10388052" y="7648537"/>
                  <a:pt x="10263827" y="8079673"/>
                  <a:pt x="10263827" y="8568676"/>
                </a:cubicBezTo>
                <a:cubicBezTo>
                  <a:pt x="10263827" y="9039341"/>
                  <a:pt x="10378909" y="9456400"/>
                  <a:pt x="10556014" y="9714023"/>
                </a:cubicBezTo>
                <a:lnTo>
                  <a:pt x="10568946" y="9731221"/>
                </a:lnTo>
                <a:lnTo>
                  <a:pt x="10633209" y="9706744"/>
                </a:lnTo>
                <a:cubicBezTo>
                  <a:pt x="11135405" y="9541371"/>
                  <a:pt x="11703829" y="9633419"/>
                  <a:pt x="12132303" y="9982888"/>
                </a:cubicBezTo>
                <a:lnTo>
                  <a:pt x="12151025" y="9999810"/>
                </a:lnTo>
                <a:lnTo>
                  <a:pt x="12332923" y="9764714"/>
                </a:lnTo>
                <a:cubicBezTo>
                  <a:pt x="12607754" y="9376622"/>
                  <a:pt x="12854923" y="8975580"/>
                  <a:pt x="13074369" y="8564437"/>
                </a:cubicBezTo>
                <a:lnTo>
                  <a:pt x="13081267" y="8551009"/>
                </a:lnTo>
                <a:lnTo>
                  <a:pt x="13032314" y="8459557"/>
                </a:lnTo>
                <a:cubicBezTo>
                  <a:pt x="12818181" y="8073379"/>
                  <a:pt x="12579278" y="7696553"/>
                  <a:pt x="12315663" y="7331485"/>
                </a:cubicBezTo>
                <a:close/>
                <a:moveTo>
                  <a:pt x="11997148" y="5010964"/>
                </a:moveTo>
                <a:cubicBezTo>
                  <a:pt x="11516024" y="4529839"/>
                  <a:pt x="10735964" y="4529839"/>
                  <a:pt x="10254839" y="5010964"/>
                </a:cubicBezTo>
                <a:cubicBezTo>
                  <a:pt x="9773713" y="5492089"/>
                  <a:pt x="9773715" y="6272148"/>
                  <a:pt x="10254839" y="6753273"/>
                </a:cubicBezTo>
                <a:cubicBezTo>
                  <a:pt x="10735965" y="7234398"/>
                  <a:pt x="11516023" y="7234399"/>
                  <a:pt x="11997149" y="6753273"/>
                </a:cubicBezTo>
                <a:cubicBezTo>
                  <a:pt x="12478274" y="6272148"/>
                  <a:pt x="12478274" y="5492089"/>
                  <a:pt x="11997148" y="5010964"/>
                </a:cubicBezTo>
                <a:close/>
                <a:moveTo>
                  <a:pt x="14340808" y="4071980"/>
                </a:moveTo>
                <a:lnTo>
                  <a:pt x="14258606" y="4064972"/>
                </a:lnTo>
                <a:cubicBezTo>
                  <a:pt x="14027794" y="4028139"/>
                  <a:pt x="13803550" y="3940226"/>
                  <a:pt x="13604103" y="3801232"/>
                </a:cubicBezTo>
                <a:lnTo>
                  <a:pt x="13521648" y="3738184"/>
                </a:lnTo>
                <a:lnTo>
                  <a:pt x="12366011" y="4893821"/>
                </a:lnTo>
                <a:lnTo>
                  <a:pt x="12417627" y="4960022"/>
                </a:lnTo>
                <a:cubicBezTo>
                  <a:pt x="12768684" y="5450518"/>
                  <a:pt x="12806543" y="6096086"/>
                  <a:pt x="12531205" y="6620027"/>
                </a:cubicBezTo>
                <a:lnTo>
                  <a:pt x="12476279" y="6712975"/>
                </a:lnTo>
                <a:lnTo>
                  <a:pt x="12519321" y="6767186"/>
                </a:lnTo>
                <a:cubicBezTo>
                  <a:pt x="12772848" y="7101936"/>
                  <a:pt x="13005076" y="7447221"/>
                  <a:pt x="13215958" y="7801111"/>
                </a:cubicBezTo>
                <a:lnTo>
                  <a:pt x="13343176" y="8023805"/>
                </a:lnTo>
                <a:lnTo>
                  <a:pt x="13382735" y="7940504"/>
                </a:lnTo>
                <a:cubicBezTo>
                  <a:pt x="13861996" y="6889176"/>
                  <a:pt x="14167778" y="5783628"/>
                  <a:pt x="14299089" y="4668394"/>
                </a:cubicBezTo>
                <a:close/>
                <a:moveTo>
                  <a:pt x="12931659" y="2649765"/>
                </a:moveTo>
                <a:lnTo>
                  <a:pt x="12365200" y="2689389"/>
                </a:lnTo>
                <a:cubicBezTo>
                  <a:pt x="11249967" y="2820700"/>
                  <a:pt x="10144419" y="3126482"/>
                  <a:pt x="9093091" y="3605744"/>
                </a:cubicBezTo>
                <a:lnTo>
                  <a:pt x="8951398" y="3673031"/>
                </a:lnTo>
                <a:lnTo>
                  <a:pt x="9116102" y="3764289"/>
                </a:lnTo>
                <a:cubicBezTo>
                  <a:pt x="9420537" y="3939268"/>
                  <a:pt x="9718889" y="4129830"/>
                  <a:pt x="10009957" y="4335953"/>
                </a:cubicBezTo>
                <a:lnTo>
                  <a:pt x="10276984" y="4542555"/>
                </a:lnTo>
                <a:lnTo>
                  <a:pt x="10388082" y="4476904"/>
                </a:lnTo>
                <a:cubicBezTo>
                  <a:pt x="10949448" y="4181898"/>
                  <a:pt x="11650435" y="4246430"/>
                  <a:pt x="12150718" y="4670503"/>
                </a:cubicBezTo>
                <a:lnTo>
                  <a:pt x="12195131" y="4711412"/>
                </a:lnTo>
                <a:lnTo>
                  <a:pt x="13339427" y="3567116"/>
                </a:lnTo>
                <a:lnTo>
                  <a:pt x="13291862" y="3515151"/>
                </a:lnTo>
                <a:cubicBezTo>
                  <a:pt x="13093796" y="3278475"/>
                  <a:pt x="12975543" y="2997633"/>
                  <a:pt x="12937102" y="2708220"/>
                </a:cubicBezTo>
                <a:close/>
                <a:moveTo>
                  <a:pt x="13261066" y="1521093"/>
                </a:moveTo>
                <a:lnTo>
                  <a:pt x="12686874" y="1240658"/>
                </a:lnTo>
                <a:cubicBezTo>
                  <a:pt x="11531746" y="746665"/>
                  <a:pt x="10063165" y="450978"/>
                  <a:pt x="8464530" y="450982"/>
                </a:cubicBezTo>
                <a:cubicBezTo>
                  <a:pt x="6604293" y="450976"/>
                  <a:pt x="4920164" y="851354"/>
                  <a:pt x="3701094" y="1498663"/>
                </a:cubicBezTo>
                <a:lnTo>
                  <a:pt x="3661852" y="1521593"/>
                </a:lnTo>
                <a:lnTo>
                  <a:pt x="3730840" y="1615430"/>
                </a:lnTo>
                <a:cubicBezTo>
                  <a:pt x="3857920" y="1807899"/>
                  <a:pt x="3938669" y="2021959"/>
                  <a:pt x="3973086" y="2241864"/>
                </a:cubicBezTo>
                <a:lnTo>
                  <a:pt x="3980219" y="2304498"/>
                </a:lnTo>
                <a:lnTo>
                  <a:pt x="4913640" y="2369788"/>
                </a:lnTo>
                <a:cubicBezTo>
                  <a:pt x="6028874" y="2501097"/>
                  <a:pt x="7134423" y="2806881"/>
                  <a:pt x="8185751" y="3286142"/>
                </a:cubicBezTo>
                <a:lnTo>
                  <a:pt x="8421594" y="3398140"/>
                </a:lnTo>
                <a:lnTo>
                  <a:pt x="8422377" y="3397737"/>
                </a:lnTo>
                <a:cubicBezTo>
                  <a:pt x="9566417" y="2832395"/>
                  <a:pt x="10781455" y="2476843"/>
                  <a:pt x="12008211" y="2332399"/>
                </a:cubicBezTo>
                <a:lnTo>
                  <a:pt x="12941256" y="2267136"/>
                </a:lnTo>
                <a:lnTo>
                  <a:pt x="12949388" y="2210327"/>
                </a:lnTo>
                <a:cubicBezTo>
                  <a:pt x="12987084" y="2004907"/>
                  <a:pt x="13065500" y="1805492"/>
                  <a:pt x="13184638" y="1625052"/>
                </a:cubicBezTo>
                <a:close/>
                <a:moveTo>
                  <a:pt x="15488551" y="3745912"/>
                </a:moveTo>
                <a:lnTo>
                  <a:pt x="15383057" y="3823471"/>
                </a:lnTo>
                <a:cubicBezTo>
                  <a:pt x="15180964" y="3956904"/>
                  <a:pt x="14955068" y="4039259"/>
                  <a:pt x="14723594" y="4070532"/>
                </a:cubicBezTo>
                <a:lnTo>
                  <a:pt x="14722864" y="4070577"/>
                </a:lnTo>
                <a:lnTo>
                  <a:pt x="14656078" y="5025383"/>
                </a:lnTo>
                <a:cubicBezTo>
                  <a:pt x="14524767" y="6140616"/>
                  <a:pt x="14218985" y="7246165"/>
                  <a:pt x="13739723" y="8297491"/>
                </a:cubicBezTo>
                <a:lnTo>
                  <a:pt x="13621740" y="8545941"/>
                </a:lnTo>
                <a:lnTo>
                  <a:pt x="13784529" y="8886679"/>
                </a:lnTo>
                <a:cubicBezTo>
                  <a:pt x="14345030" y="10117271"/>
                  <a:pt x="14667892" y="11422076"/>
                  <a:pt x="14751523" y="12729692"/>
                </a:cubicBezTo>
                <a:lnTo>
                  <a:pt x="14761039" y="13034434"/>
                </a:lnTo>
                <a:lnTo>
                  <a:pt x="14766248" y="13035026"/>
                </a:lnTo>
                <a:cubicBezTo>
                  <a:pt x="14986154" y="13069444"/>
                  <a:pt x="15200213" y="13150192"/>
                  <a:pt x="15392682" y="13277273"/>
                </a:cubicBezTo>
                <a:lnTo>
                  <a:pt x="15465581" y="13330866"/>
                </a:lnTo>
                <a:lnTo>
                  <a:pt x="15544454" y="13175070"/>
                </a:lnTo>
                <a:cubicBezTo>
                  <a:pt x="16121805" y="11978751"/>
                  <a:pt x="16473700" y="10389561"/>
                  <a:pt x="16473697" y="8645589"/>
                </a:cubicBezTo>
                <a:cubicBezTo>
                  <a:pt x="16473702" y="7046955"/>
                  <a:pt x="16178015" y="5578375"/>
                  <a:pt x="15684017" y="4423241"/>
                </a:cubicBezTo>
                <a:lnTo>
                  <a:pt x="15392131" y="3825601"/>
                </a:lnTo>
                <a:lnTo>
                  <a:pt x="15485342" y="3749464"/>
                </a:lnTo>
                <a:close/>
                <a:moveTo>
                  <a:pt x="15381124" y="1626988"/>
                </a:moveTo>
                <a:cubicBezTo>
                  <a:pt x="14899999" y="1145864"/>
                  <a:pt x="14119940" y="1145863"/>
                  <a:pt x="13638814" y="1626988"/>
                </a:cubicBezTo>
                <a:cubicBezTo>
                  <a:pt x="13157690" y="2108113"/>
                  <a:pt x="13157690" y="2888173"/>
                  <a:pt x="13638815" y="3369297"/>
                </a:cubicBezTo>
                <a:cubicBezTo>
                  <a:pt x="14119940" y="3850423"/>
                  <a:pt x="14899999" y="3850423"/>
                  <a:pt x="15381124" y="3369298"/>
                </a:cubicBezTo>
                <a:cubicBezTo>
                  <a:pt x="15862249" y="2888173"/>
                  <a:pt x="15862249" y="2108114"/>
                  <a:pt x="15381124" y="1626988"/>
                </a:cubicBezTo>
                <a:close/>
                <a:moveTo>
                  <a:pt x="15631974" y="1376134"/>
                </a:moveTo>
                <a:cubicBezTo>
                  <a:pt x="16174181" y="1918342"/>
                  <a:pt x="16241957" y="2755325"/>
                  <a:pt x="15835302" y="3371226"/>
                </a:cubicBezTo>
                <a:lnTo>
                  <a:pt x="15808110" y="3408211"/>
                </a:lnTo>
                <a:lnTo>
                  <a:pt x="15861964" y="3511467"/>
                </a:lnTo>
                <a:cubicBezTo>
                  <a:pt x="16521794" y="4862390"/>
                  <a:pt x="16924679" y="6665382"/>
                  <a:pt x="16924678" y="8645592"/>
                </a:cubicBezTo>
                <a:cubicBezTo>
                  <a:pt x="16924669" y="10478507"/>
                  <a:pt x="16579487" y="12159592"/>
                  <a:pt x="16004867" y="13470873"/>
                </a:cubicBezTo>
                <a:lnTo>
                  <a:pt x="15864260" y="13762232"/>
                </a:lnTo>
                <a:lnTo>
                  <a:pt x="15924807" y="13864693"/>
                </a:lnTo>
                <a:cubicBezTo>
                  <a:pt x="16239481" y="14463485"/>
                  <a:pt x="16145080" y="15221133"/>
                  <a:pt x="15641605" y="15724607"/>
                </a:cubicBezTo>
                <a:cubicBezTo>
                  <a:pt x="15138128" y="16228085"/>
                  <a:pt x="14380480" y="16322486"/>
                  <a:pt x="13781688" y="16007812"/>
                </a:cubicBezTo>
                <a:lnTo>
                  <a:pt x="13696784" y="15957639"/>
                </a:lnTo>
                <a:lnTo>
                  <a:pt x="13285479" y="16156131"/>
                </a:lnTo>
                <a:cubicBezTo>
                  <a:pt x="11974200" y="16730748"/>
                  <a:pt x="10293115" y="17075930"/>
                  <a:pt x="8460201" y="17075939"/>
                </a:cubicBezTo>
                <a:cubicBezTo>
                  <a:pt x="6479991" y="17075939"/>
                  <a:pt x="4676999" y="16673055"/>
                  <a:pt x="3326077" y="16013224"/>
                </a:cubicBezTo>
                <a:lnTo>
                  <a:pt x="3220645" y="15958237"/>
                </a:lnTo>
                <a:lnTo>
                  <a:pt x="3153050" y="15998181"/>
                </a:lnTo>
                <a:cubicBezTo>
                  <a:pt x="2554259" y="16312854"/>
                  <a:pt x="1796611" y="16218452"/>
                  <a:pt x="1293134" y="15714974"/>
                </a:cubicBezTo>
                <a:cubicBezTo>
                  <a:pt x="789656" y="15211497"/>
                  <a:pt x="695254" y="14453849"/>
                  <a:pt x="1009928" y="13855059"/>
                </a:cubicBezTo>
                <a:lnTo>
                  <a:pt x="1075379" y="13744299"/>
                </a:lnTo>
                <a:lnTo>
                  <a:pt x="1053165" y="13701514"/>
                </a:lnTo>
                <a:cubicBezTo>
                  <a:pt x="395858" y="12349368"/>
                  <a:pt x="-3665" y="10545629"/>
                  <a:pt x="25" y="8565420"/>
                </a:cubicBezTo>
                <a:cubicBezTo>
                  <a:pt x="3450" y="6732509"/>
                  <a:pt x="351765" y="5052071"/>
                  <a:pt x="928826" y="3741865"/>
                </a:cubicBezTo>
                <a:lnTo>
                  <a:pt x="1100085" y="3388674"/>
                </a:lnTo>
                <a:lnTo>
                  <a:pt x="1080180" y="3361599"/>
                </a:lnTo>
                <a:cubicBezTo>
                  <a:pt x="673525" y="2745698"/>
                  <a:pt x="741301" y="1908715"/>
                  <a:pt x="1283507" y="1366509"/>
                </a:cubicBezTo>
                <a:cubicBezTo>
                  <a:pt x="1786982" y="863034"/>
                  <a:pt x="2544629" y="768633"/>
                  <a:pt x="3143420" y="1083306"/>
                </a:cubicBezTo>
                <a:lnTo>
                  <a:pt x="3214014" y="1125022"/>
                </a:lnTo>
                <a:lnTo>
                  <a:pt x="3639245" y="919811"/>
                </a:lnTo>
                <a:cubicBezTo>
                  <a:pt x="4950527" y="345191"/>
                  <a:pt x="6631612" y="9"/>
                  <a:pt x="8464527" y="0"/>
                </a:cubicBezTo>
                <a:cubicBezTo>
                  <a:pt x="10444738" y="1"/>
                  <a:pt x="12247730" y="402886"/>
                  <a:pt x="13598648" y="1062711"/>
                </a:cubicBezTo>
                <a:lnTo>
                  <a:pt x="13717921" y="1124918"/>
                </a:lnTo>
                <a:lnTo>
                  <a:pt x="13772058" y="1092928"/>
                </a:lnTo>
                <a:cubicBezTo>
                  <a:pt x="14370849" y="778254"/>
                  <a:pt x="15128496" y="872657"/>
                  <a:pt x="15631974" y="1376134"/>
                </a:cubicBezTo>
                <a:close/>
              </a:path>
            </a:pathLst>
          </a:custGeom>
          <a:gradFill flip="none" rotWithShape="1">
            <a:gsLst>
              <a:gs pos="96000">
                <a:sysClr val="windowText" lastClr="000000"/>
              </a:gs>
              <a:gs pos="7000">
                <a:sysClr val="window" lastClr="FFFFFF"/>
              </a:gs>
              <a:gs pos="74000">
                <a:sysClr val="window" lastClr="FFFFFF">
                  <a:alpha val="50414"/>
                </a:sys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4400"/>
            <a:endParaRPr lang="en-US" kern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6091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0769-4090-2A48-A210-A260F703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Takeaways – Chain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EBED-1630-9C48-B2F3-07A70045B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3" y="2637014"/>
            <a:ext cx="12243077" cy="628526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Max(QUBO) is – even if its suggested as a starting point – insufficient for consistent results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Scaled yields similar results (also scaled to largest bias of QUBO, but more refined than max(QUBO))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Best Results yielded torque compensation to ensure least amount of chain breaks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6A4960-34EF-FB4C-A7D2-017EA10A9878}"/>
              </a:ext>
            </a:extLst>
          </p:cNvPr>
          <p:cNvGrpSpPr/>
          <p:nvPr/>
        </p:nvGrpSpPr>
        <p:grpSpPr>
          <a:xfrm rot="1140258">
            <a:off x="1352800" y="7161258"/>
            <a:ext cx="1378761" cy="1284363"/>
            <a:chOff x="5042792" y="4588702"/>
            <a:chExt cx="1111302" cy="1035216"/>
          </a:xfrm>
        </p:grpSpPr>
        <p:pic>
          <p:nvPicPr>
            <p:cNvPr id="8" name="Graphic 7" descr="Gears outline">
              <a:extLst>
                <a:ext uri="{FF2B5EF4-FFF2-40B4-BE49-F238E27FC236}">
                  <a16:creationId xmlns:a16="http://schemas.microsoft.com/office/drawing/2014/main" id="{5D7F3545-CD65-934F-A1BA-FF366FABD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39694" y="470951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Arrow: Counter-clockwise curve outline">
              <a:extLst>
                <a:ext uri="{FF2B5EF4-FFF2-40B4-BE49-F238E27FC236}">
                  <a16:creationId xmlns:a16="http://schemas.microsoft.com/office/drawing/2014/main" id="{F1B55E49-9DDD-6142-B2F6-40D31CA62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66214" flipH="1">
              <a:off x="5042792" y="4588702"/>
              <a:ext cx="666990" cy="666990"/>
            </a:xfrm>
            <a:prstGeom prst="rect">
              <a:avLst/>
            </a:prstGeom>
          </p:spPr>
        </p:pic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BB94B620-0E03-6A42-8984-482324A39E21}"/>
              </a:ext>
            </a:extLst>
          </p:cNvPr>
          <p:cNvSpPr/>
          <p:nvPr/>
        </p:nvSpPr>
        <p:spPr>
          <a:xfrm>
            <a:off x="1574496" y="2693225"/>
            <a:ext cx="1208383" cy="1208383"/>
          </a:xfrm>
          <a:custGeom>
            <a:avLst/>
            <a:gdLst>
              <a:gd name="connsiteX0" fmla="*/ 1236365 w 2520000"/>
              <a:gd name="connsiteY0" fmla="*/ 299770 h 2520000"/>
              <a:gd name="connsiteX1" fmla="*/ 275048 w 2520000"/>
              <a:gd name="connsiteY1" fmla="*/ 2050763 h 2520000"/>
              <a:gd name="connsiteX2" fmla="*/ 258912 w 2520000"/>
              <a:gd name="connsiteY2" fmla="*/ 2408488 h 2520000"/>
              <a:gd name="connsiteX3" fmla="*/ 2213820 w 2520000"/>
              <a:gd name="connsiteY3" fmla="*/ 2408488 h 2520000"/>
              <a:gd name="connsiteX4" fmla="*/ 2197683 w 2520000"/>
              <a:gd name="connsiteY4" fmla="*/ 2050763 h 2520000"/>
              <a:gd name="connsiteX5" fmla="*/ 1236365 w 2520000"/>
              <a:gd name="connsiteY5" fmla="*/ 299770 h 2520000"/>
              <a:gd name="connsiteX6" fmla="*/ 2464120 w 2520000"/>
              <a:gd name="connsiteY6" fmla="*/ 202957 h 2520000"/>
              <a:gd name="connsiteX7" fmla="*/ 2520000 w 2520000"/>
              <a:gd name="connsiteY7" fmla="*/ 258837 h 2520000"/>
              <a:gd name="connsiteX8" fmla="*/ 2464120 w 2520000"/>
              <a:gd name="connsiteY8" fmla="*/ 314717 h 2520000"/>
              <a:gd name="connsiteX9" fmla="*/ 2408240 w 2520000"/>
              <a:gd name="connsiteY9" fmla="*/ 258837 h 2520000"/>
              <a:gd name="connsiteX10" fmla="*/ 2464120 w 2520000"/>
              <a:gd name="connsiteY10" fmla="*/ 202957 h 2520000"/>
              <a:gd name="connsiteX11" fmla="*/ 2259491 w 2520000"/>
              <a:gd name="connsiteY11" fmla="*/ 202957 h 2520000"/>
              <a:gd name="connsiteX12" fmla="*/ 2315371 w 2520000"/>
              <a:gd name="connsiteY12" fmla="*/ 258837 h 2520000"/>
              <a:gd name="connsiteX13" fmla="*/ 2259491 w 2520000"/>
              <a:gd name="connsiteY13" fmla="*/ 314717 h 2520000"/>
              <a:gd name="connsiteX14" fmla="*/ 2203611 w 2520000"/>
              <a:gd name="connsiteY14" fmla="*/ 258837 h 2520000"/>
              <a:gd name="connsiteX15" fmla="*/ 2259491 w 2520000"/>
              <a:gd name="connsiteY15" fmla="*/ 202957 h 2520000"/>
              <a:gd name="connsiteX16" fmla="*/ 2054866 w 2520000"/>
              <a:gd name="connsiteY16" fmla="*/ 202957 h 2520000"/>
              <a:gd name="connsiteX17" fmla="*/ 2110746 w 2520000"/>
              <a:gd name="connsiteY17" fmla="*/ 258837 h 2520000"/>
              <a:gd name="connsiteX18" fmla="*/ 2054866 w 2520000"/>
              <a:gd name="connsiteY18" fmla="*/ 314717 h 2520000"/>
              <a:gd name="connsiteX19" fmla="*/ 1998986 w 2520000"/>
              <a:gd name="connsiteY19" fmla="*/ 258837 h 2520000"/>
              <a:gd name="connsiteX20" fmla="*/ 2054866 w 2520000"/>
              <a:gd name="connsiteY20" fmla="*/ 202957 h 2520000"/>
              <a:gd name="connsiteX21" fmla="*/ 1850241 w 2520000"/>
              <a:gd name="connsiteY21" fmla="*/ 202957 h 2520000"/>
              <a:gd name="connsiteX22" fmla="*/ 1906121 w 2520000"/>
              <a:gd name="connsiteY22" fmla="*/ 258837 h 2520000"/>
              <a:gd name="connsiteX23" fmla="*/ 1850241 w 2520000"/>
              <a:gd name="connsiteY23" fmla="*/ 314717 h 2520000"/>
              <a:gd name="connsiteX24" fmla="*/ 1794361 w 2520000"/>
              <a:gd name="connsiteY24" fmla="*/ 258837 h 2520000"/>
              <a:gd name="connsiteX25" fmla="*/ 1850241 w 2520000"/>
              <a:gd name="connsiteY25" fmla="*/ 202957 h 2520000"/>
              <a:gd name="connsiteX26" fmla="*/ 1645616 w 2520000"/>
              <a:gd name="connsiteY26" fmla="*/ 202957 h 2520000"/>
              <a:gd name="connsiteX27" fmla="*/ 1701496 w 2520000"/>
              <a:gd name="connsiteY27" fmla="*/ 258837 h 2520000"/>
              <a:gd name="connsiteX28" fmla="*/ 1645616 w 2520000"/>
              <a:gd name="connsiteY28" fmla="*/ 314717 h 2520000"/>
              <a:gd name="connsiteX29" fmla="*/ 1589736 w 2520000"/>
              <a:gd name="connsiteY29" fmla="*/ 258837 h 2520000"/>
              <a:gd name="connsiteX30" fmla="*/ 1645616 w 2520000"/>
              <a:gd name="connsiteY30" fmla="*/ 202957 h 2520000"/>
              <a:gd name="connsiteX31" fmla="*/ 827116 w 2520000"/>
              <a:gd name="connsiteY31" fmla="*/ 202957 h 2520000"/>
              <a:gd name="connsiteX32" fmla="*/ 882996 w 2520000"/>
              <a:gd name="connsiteY32" fmla="*/ 258837 h 2520000"/>
              <a:gd name="connsiteX33" fmla="*/ 827116 w 2520000"/>
              <a:gd name="connsiteY33" fmla="*/ 314717 h 2520000"/>
              <a:gd name="connsiteX34" fmla="*/ 771236 w 2520000"/>
              <a:gd name="connsiteY34" fmla="*/ 258837 h 2520000"/>
              <a:gd name="connsiteX35" fmla="*/ 827116 w 2520000"/>
              <a:gd name="connsiteY35" fmla="*/ 202957 h 2520000"/>
              <a:gd name="connsiteX36" fmla="*/ 622491 w 2520000"/>
              <a:gd name="connsiteY36" fmla="*/ 202957 h 2520000"/>
              <a:gd name="connsiteX37" fmla="*/ 678371 w 2520000"/>
              <a:gd name="connsiteY37" fmla="*/ 258837 h 2520000"/>
              <a:gd name="connsiteX38" fmla="*/ 622491 w 2520000"/>
              <a:gd name="connsiteY38" fmla="*/ 314717 h 2520000"/>
              <a:gd name="connsiteX39" fmla="*/ 566611 w 2520000"/>
              <a:gd name="connsiteY39" fmla="*/ 258837 h 2520000"/>
              <a:gd name="connsiteX40" fmla="*/ 622491 w 2520000"/>
              <a:gd name="connsiteY40" fmla="*/ 202957 h 2520000"/>
              <a:gd name="connsiteX41" fmla="*/ 417866 w 2520000"/>
              <a:gd name="connsiteY41" fmla="*/ 202957 h 2520000"/>
              <a:gd name="connsiteX42" fmla="*/ 473746 w 2520000"/>
              <a:gd name="connsiteY42" fmla="*/ 258837 h 2520000"/>
              <a:gd name="connsiteX43" fmla="*/ 417866 w 2520000"/>
              <a:gd name="connsiteY43" fmla="*/ 314717 h 2520000"/>
              <a:gd name="connsiteX44" fmla="*/ 361986 w 2520000"/>
              <a:gd name="connsiteY44" fmla="*/ 258837 h 2520000"/>
              <a:gd name="connsiteX45" fmla="*/ 417866 w 2520000"/>
              <a:gd name="connsiteY45" fmla="*/ 202957 h 2520000"/>
              <a:gd name="connsiteX46" fmla="*/ 213241 w 2520000"/>
              <a:gd name="connsiteY46" fmla="*/ 202957 h 2520000"/>
              <a:gd name="connsiteX47" fmla="*/ 269121 w 2520000"/>
              <a:gd name="connsiteY47" fmla="*/ 258837 h 2520000"/>
              <a:gd name="connsiteX48" fmla="*/ 213241 w 2520000"/>
              <a:gd name="connsiteY48" fmla="*/ 314717 h 2520000"/>
              <a:gd name="connsiteX49" fmla="*/ 157361 w 2520000"/>
              <a:gd name="connsiteY49" fmla="*/ 258837 h 2520000"/>
              <a:gd name="connsiteX50" fmla="*/ 213241 w 2520000"/>
              <a:gd name="connsiteY50" fmla="*/ 202957 h 2520000"/>
              <a:gd name="connsiteX51" fmla="*/ 0 w 2520000"/>
              <a:gd name="connsiteY51" fmla="*/ 0 h 2520000"/>
              <a:gd name="connsiteX52" fmla="*/ 111512 w 2520000"/>
              <a:gd name="connsiteY52" fmla="*/ 0 h 2520000"/>
              <a:gd name="connsiteX53" fmla="*/ 111512 w 2520000"/>
              <a:gd name="connsiteY53" fmla="*/ 2408488 h 2520000"/>
              <a:gd name="connsiteX54" fmla="*/ 209150 w 2520000"/>
              <a:gd name="connsiteY54" fmla="*/ 2408488 h 2520000"/>
              <a:gd name="connsiteX55" fmla="*/ 212560 w 2520000"/>
              <a:gd name="connsiteY55" fmla="*/ 2257565 h 2520000"/>
              <a:gd name="connsiteX56" fmla="*/ 1236365 w 2520000"/>
              <a:gd name="connsiteY56" fmla="*/ 192797 h 2520000"/>
              <a:gd name="connsiteX57" fmla="*/ 2260173 w 2520000"/>
              <a:gd name="connsiteY57" fmla="*/ 2257565 h 2520000"/>
              <a:gd name="connsiteX58" fmla="*/ 2263582 w 2520000"/>
              <a:gd name="connsiteY58" fmla="*/ 2408488 h 2520000"/>
              <a:gd name="connsiteX59" fmla="*/ 2520000 w 2520000"/>
              <a:gd name="connsiteY59" fmla="*/ 2408488 h 2520000"/>
              <a:gd name="connsiteX60" fmla="*/ 2520000 w 2520000"/>
              <a:gd name="connsiteY60" fmla="*/ 2520000 h 2520000"/>
              <a:gd name="connsiteX61" fmla="*/ 111512 w 2520000"/>
              <a:gd name="connsiteY61" fmla="*/ 2520000 h 2520000"/>
              <a:gd name="connsiteX62" fmla="*/ 0 w 2520000"/>
              <a:gd name="connsiteY62" fmla="*/ 2520000 h 2520000"/>
              <a:gd name="connsiteX63" fmla="*/ 0 w 2520000"/>
              <a:gd name="connsiteY63" fmla="*/ 2408488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520000" h="2520000">
                <a:moveTo>
                  <a:pt x="1236365" y="299770"/>
                </a:moveTo>
                <a:cubicBezTo>
                  <a:pt x="762176" y="299770"/>
                  <a:pt x="366546" y="1051473"/>
                  <a:pt x="275048" y="2050763"/>
                </a:cubicBezTo>
                <a:lnTo>
                  <a:pt x="258912" y="2408488"/>
                </a:lnTo>
                <a:lnTo>
                  <a:pt x="2213820" y="2408488"/>
                </a:lnTo>
                <a:lnTo>
                  <a:pt x="2197683" y="2050763"/>
                </a:lnTo>
                <a:cubicBezTo>
                  <a:pt x="2106185" y="1051473"/>
                  <a:pt x="1710555" y="299770"/>
                  <a:pt x="1236365" y="299770"/>
                </a:cubicBezTo>
                <a:close/>
                <a:moveTo>
                  <a:pt x="2464120" y="202957"/>
                </a:moveTo>
                <a:cubicBezTo>
                  <a:pt x="2494982" y="202957"/>
                  <a:pt x="2520000" y="227975"/>
                  <a:pt x="2520000" y="258837"/>
                </a:cubicBezTo>
                <a:cubicBezTo>
                  <a:pt x="2520000" y="289699"/>
                  <a:pt x="2494982" y="314717"/>
                  <a:pt x="2464120" y="314717"/>
                </a:cubicBezTo>
                <a:cubicBezTo>
                  <a:pt x="2433258" y="314717"/>
                  <a:pt x="2408240" y="289699"/>
                  <a:pt x="2408240" y="258837"/>
                </a:cubicBezTo>
                <a:cubicBezTo>
                  <a:pt x="2408240" y="227975"/>
                  <a:pt x="2433258" y="202957"/>
                  <a:pt x="2464120" y="202957"/>
                </a:cubicBezTo>
                <a:close/>
                <a:moveTo>
                  <a:pt x="2259491" y="202957"/>
                </a:moveTo>
                <a:cubicBezTo>
                  <a:pt x="2290353" y="202957"/>
                  <a:pt x="2315371" y="227975"/>
                  <a:pt x="2315371" y="258837"/>
                </a:cubicBezTo>
                <a:cubicBezTo>
                  <a:pt x="2315371" y="289699"/>
                  <a:pt x="2290353" y="314717"/>
                  <a:pt x="2259491" y="314717"/>
                </a:cubicBezTo>
                <a:cubicBezTo>
                  <a:pt x="2228629" y="314717"/>
                  <a:pt x="2203611" y="289699"/>
                  <a:pt x="2203611" y="258837"/>
                </a:cubicBezTo>
                <a:cubicBezTo>
                  <a:pt x="2203611" y="227975"/>
                  <a:pt x="2228629" y="202957"/>
                  <a:pt x="2259491" y="202957"/>
                </a:cubicBezTo>
                <a:close/>
                <a:moveTo>
                  <a:pt x="2054866" y="202957"/>
                </a:moveTo>
                <a:cubicBezTo>
                  <a:pt x="2085728" y="202957"/>
                  <a:pt x="2110746" y="227975"/>
                  <a:pt x="2110746" y="258837"/>
                </a:cubicBezTo>
                <a:cubicBezTo>
                  <a:pt x="2110746" y="289699"/>
                  <a:pt x="2085728" y="314717"/>
                  <a:pt x="2054866" y="314717"/>
                </a:cubicBezTo>
                <a:cubicBezTo>
                  <a:pt x="2024004" y="314717"/>
                  <a:pt x="1998986" y="289699"/>
                  <a:pt x="1998986" y="258837"/>
                </a:cubicBezTo>
                <a:cubicBezTo>
                  <a:pt x="1998986" y="227975"/>
                  <a:pt x="2024004" y="202957"/>
                  <a:pt x="2054866" y="202957"/>
                </a:cubicBezTo>
                <a:close/>
                <a:moveTo>
                  <a:pt x="1850241" y="202957"/>
                </a:moveTo>
                <a:cubicBezTo>
                  <a:pt x="1881103" y="202957"/>
                  <a:pt x="1906121" y="227975"/>
                  <a:pt x="1906121" y="258837"/>
                </a:cubicBezTo>
                <a:cubicBezTo>
                  <a:pt x="1906121" y="289699"/>
                  <a:pt x="1881103" y="314717"/>
                  <a:pt x="1850241" y="314717"/>
                </a:cubicBezTo>
                <a:cubicBezTo>
                  <a:pt x="1819379" y="314717"/>
                  <a:pt x="1794361" y="289699"/>
                  <a:pt x="1794361" y="258837"/>
                </a:cubicBezTo>
                <a:cubicBezTo>
                  <a:pt x="1794361" y="227975"/>
                  <a:pt x="1819379" y="202957"/>
                  <a:pt x="1850241" y="202957"/>
                </a:cubicBezTo>
                <a:close/>
                <a:moveTo>
                  <a:pt x="1645616" y="202957"/>
                </a:moveTo>
                <a:cubicBezTo>
                  <a:pt x="1676478" y="202957"/>
                  <a:pt x="1701496" y="227975"/>
                  <a:pt x="1701496" y="258837"/>
                </a:cubicBezTo>
                <a:cubicBezTo>
                  <a:pt x="1701496" y="289699"/>
                  <a:pt x="1676478" y="314717"/>
                  <a:pt x="1645616" y="314717"/>
                </a:cubicBezTo>
                <a:cubicBezTo>
                  <a:pt x="1614754" y="314717"/>
                  <a:pt x="1589736" y="289699"/>
                  <a:pt x="1589736" y="258837"/>
                </a:cubicBezTo>
                <a:cubicBezTo>
                  <a:pt x="1589736" y="227975"/>
                  <a:pt x="1614754" y="202957"/>
                  <a:pt x="1645616" y="202957"/>
                </a:cubicBezTo>
                <a:close/>
                <a:moveTo>
                  <a:pt x="827116" y="202957"/>
                </a:moveTo>
                <a:cubicBezTo>
                  <a:pt x="857978" y="202957"/>
                  <a:pt x="882996" y="227975"/>
                  <a:pt x="882996" y="258837"/>
                </a:cubicBezTo>
                <a:cubicBezTo>
                  <a:pt x="882996" y="289699"/>
                  <a:pt x="857978" y="314717"/>
                  <a:pt x="827116" y="314717"/>
                </a:cubicBezTo>
                <a:cubicBezTo>
                  <a:pt x="796254" y="314717"/>
                  <a:pt x="771236" y="289699"/>
                  <a:pt x="771236" y="258837"/>
                </a:cubicBezTo>
                <a:cubicBezTo>
                  <a:pt x="771236" y="227975"/>
                  <a:pt x="796254" y="202957"/>
                  <a:pt x="827116" y="202957"/>
                </a:cubicBezTo>
                <a:close/>
                <a:moveTo>
                  <a:pt x="622491" y="202957"/>
                </a:moveTo>
                <a:cubicBezTo>
                  <a:pt x="653353" y="202957"/>
                  <a:pt x="678371" y="227975"/>
                  <a:pt x="678371" y="258837"/>
                </a:cubicBezTo>
                <a:cubicBezTo>
                  <a:pt x="678371" y="289699"/>
                  <a:pt x="653353" y="314717"/>
                  <a:pt x="622491" y="314717"/>
                </a:cubicBezTo>
                <a:cubicBezTo>
                  <a:pt x="591629" y="314717"/>
                  <a:pt x="566611" y="289699"/>
                  <a:pt x="566611" y="258837"/>
                </a:cubicBezTo>
                <a:cubicBezTo>
                  <a:pt x="566611" y="227975"/>
                  <a:pt x="591629" y="202957"/>
                  <a:pt x="622491" y="202957"/>
                </a:cubicBezTo>
                <a:close/>
                <a:moveTo>
                  <a:pt x="417866" y="202957"/>
                </a:moveTo>
                <a:cubicBezTo>
                  <a:pt x="448728" y="202957"/>
                  <a:pt x="473746" y="227975"/>
                  <a:pt x="473746" y="258837"/>
                </a:cubicBezTo>
                <a:cubicBezTo>
                  <a:pt x="473746" y="289699"/>
                  <a:pt x="448728" y="314717"/>
                  <a:pt x="417866" y="314717"/>
                </a:cubicBezTo>
                <a:cubicBezTo>
                  <a:pt x="387004" y="314717"/>
                  <a:pt x="361986" y="289699"/>
                  <a:pt x="361986" y="258837"/>
                </a:cubicBezTo>
                <a:cubicBezTo>
                  <a:pt x="361986" y="227975"/>
                  <a:pt x="387004" y="202957"/>
                  <a:pt x="417866" y="202957"/>
                </a:cubicBezTo>
                <a:close/>
                <a:moveTo>
                  <a:pt x="213241" y="202957"/>
                </a:moveTo>
                <a:cubicBezTo>
                  <a:pt x="244103" y="202957"/>
                  <a:pt x="269121" y="227975"/>
                  <a:pt x="269121" y="258837"/>
                </a:cubicBezTo>
                <a:cubicBezTo>
                  <a:pt x="269121" y="289699"/>
                  <a:pt x="244103" y="314717"/>
                  <a:pt x="213241" y="314717"/>
                </a:cubicBezTo>
                <a:cubicBezTo>
                  <a:pt x="182379" y="314717"/>
                  <a:pt x="157361" y="289699"/>
                  <a:pt x="157361" y="258837"/>
                </a:cubicBezTo>
                <a:cubicBezTo>
                  <a:pt x="157361" y="227975"/>
                  <a:pt x="182379" y="202957"/>
                  <a:pt x="213241" y="202957"/>
                </a:cubicBezTo>
                <a:close/>
                <a:moveTo>
                  <a:pt x="0" y="0"/>
                </a:moveTo>
                <a:lnTo>
                  <a:pt x="111512" y="0"/>
                </a:lnTo>
                <a:lnTo>
                  <a:pt x="111512" y="2408488"/>
                </a:lnTo>
                <a:lnTo>
                  <a:pt x="209150" y="2408488"/>
                </a:lnTo>
                <a:lnTo>
                  <a:pt x="212560" y="2257565"/>
                </a:lnTo>
                <a:cubicBezTo>
                  <a:pt x="265261" y="1097816"/>
                  <a:pt x="703521" y="192797"/>
                  <a:pt x="1236365" y="192797"/>
                </a:cubicBezTo>
                <a:cubicBezTo>
                  <a:pt x="1769210" y="192797"/>
                  <a:pt x="2207471" y="1097816"/>
                  <a:pt x="2260173" y="2257565"/>
                </a:cubicBezTo>
                <a:lnTo>
                  <a:pt x="2263582" y="2408488"/>
                </a:lnTo>
                <a:lnTo>
                  <a:pt x="2520000" y="2408488"/>
                </a:lnTo>
                <a:lnTo>
                  <a:pt x="2520000" y="2520000"/>
                </a:lnTo>
                <a:lnTo>
                  <a:pt x="111512" y="2520000"/>
                </a:lnTo>
                <a:lnTo>
                  <a:pt x="0" y="2520000"/>
                </a:lnTo>
                <a:lnTo>
                  <a:pt x="0" y="2408488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9117BD1-E123-4348-9403-3D999C34AE90}"/>
              </a:ext>
            </a:extLst>
          </p:cNvPr>
          <p:cNvSpPr/>
          <p:nvPr/>
        </p:nvSpPr>
        <p:spPr>
          <a:xfrm>
            <a:off x="1647094" y="4975645"/>
            <a:ext cx="1107077" cy="1111575"/>
          </a:xfrm>
          <a:custGeom>
            <a:avLst/>
            <a:gdLst>
              <a:gd name="connsiteX0" fmla="*/ 307530 w 3906805"/>
              <a:gd name="connsiteY0" fmla="*/ 2077534 h 3922678"/>
              <a:gd name="connsiteX1" fmla="*/ 1251896 w 3906805"/>
              <a:gd name="connsiteY1" fmla="*/ 2077534 h 3922678"/>
              <a:gd name="connsiteX2" fmla="*/ 1251896 w 3906805"/>
              <a:gd name="connsiteY2" fmla="*/ 2250552 h 3922678"/>
              <a:gd name="connsiteX3" fmla="*/ 422874 w 3906805"/>
              <a:gd name="connsiteY3" fmla="*/ 2250552 h 3922678"/>
              <a:gd name="connsiteX4" fmla="*/ 173018 w 3906805"/>
              <a:gd name="connsiteY4" fmla="*/ 2500408 h 3922678"/>
              <a:gd name="connsiteX5" fmla="*/ 173018 w 3906805"/>
              <a:gd name="connsiteY5" fmla="*/ 3499804 h 3922678"/>
              <a:gd name="connsiteX6" fmla="*/ 422874 w 3906805"/>
              <a:gd name="connsiteY6" fmla="*/ 3749660 h 3922678"/>
              <a:gd name="connsiteX7" fmla="*/ 1422270 w 3906805"/>
              <a:gd name="connsiteY7" fmla="*/ 3749660 h 3922678"/>
              <a:gd name="connsiteX8" fmla="*/ 1672126 w 3906805"/>
              <a:gd name="connsiteY8" fmla="*/ 3499804 h 3922678"/>
              <a:gd name="connsiteX9" fmla="*/ 1672126 w 3906805"/>
              <a:gd name="connsiteY9" fmla="*/ 2677228 h 3922678"/>
              <a:gd name="connsiteX10" fmla="*/ 1845144 w 3906805"/>
              <a:gd name="connsiteY10" fmla="*/ 2677228 h 3922678"/>
              <a:gd name="connsiteX11" fmla="*/ 1845144 w 3906805"/>
              <a:gd name="connsiteY11" fmla="*/ 3615148 h 3922678"/>
              <a:gd name="connsiteX12" fmla="*/ 1537614 w 3906805"/>
              <a:gd name="connsiteY12" fmla="*/ 3922678 h 3922678"/>
              <a:gd name="connsiteX13" fmla="*/ 307530 w 3906805"/>
              <a:gd name="connsiteY13" fmla="*/ 3922678 h 3922678"/>
              <a:gd name="connsiteX14" fmla="*/ 0 w 3906805"/>
              <a:gd name="connsiteY14" fmla="*/ 3615148 h 3922678"/>
              <a:gd name="connsiteX15" fmla="*/ 0 w 3906805"/>
              <a:gd name="connsiteY15" fmla="*/ 2385064 h 3922678"/>
              <a:gd name="connsiteX16" fmla="*/ 307530 w 3906805"/>
              <a:gd name="connsiteY16" fmla="*/ 2077534 h 3922678"/>
              <a:gd name="connsiteX17" fmla="*/ 3297722 w 3906805"/>
              <a:gd name="connsiteY17" fmla="*/ 625903 h 3922678"/>
              <a:gd name="connsiteX18" fmla="*/ 3273034 w 3906805"/>
              <a:gd name="connsiteY18" fmla="*/ 1506064 h 3922678"/>
              <a:gd name="connsiteX19" fmla="*/ 2917798 w 3906805"/>
              <a:gd name="connsiteY19" fmla="*/ 1150829 h 3922678"/>
              <a:gd name="connsiteX20" fmla="*/ 627929 w 3906805"/>
              <a:gd name="connsiteY20" fmla="*/ 3440699 h 3922678"/>
              <a:gd name="connsiteX21" fmla="*/ 482927 w 3906805"/>
              <a:gd name="connsiteY21" fmla="*/ 3295696 h 3922678"/>
              <a:gd name="connsiteX22" fmla="*/ 2772796 w 3906805"/>
              <a:gd name="connsiteY22" fmla="*/ 1005827 h 3922678"/>
              <a:gd name="connsiteX23" fmla="*/ 2417560 w 3906805"/>
              <a:gd name="connsiteY23" fmla="*/ 650591 h 3922678"/>
              <a:gd name="connsiteX24" fmla="*/ 1755703 w 3906805"/>
              <a:gd name="connsiteY24" fmla="*/ 0 h 3922678"/>
              <a:gd name="connsiteX25" fmla="*/ 3476575 w 3906805"/>
              <a:gd name="connsiteY25" fmla="*/ 0 h 3922678"/>
              <a:gd name="connsiteX26" fmla="*/ 3906805 w 3906805"/>
              <a:gd name="connsiteY26" fmla="*/ 430230 h 3922678"/>
              <a:gd name="connsiteX27" fmla="*/ 3906805 w 3906805"/>
              <a:gd name="connsiteY27" fmla="*/ 2151102 h 3922678"/>
              <a:gd name="connsiteX28" fmla="*/ 3476575 w 3906805"/>
              <a:gd name="connsiteY28" fmla="*/ 2581332 h 3922678"/>
              <a:gd name="connsiteX29" fmla="*/ 2155419 w 3906805"/>
              <a:gd name="connsiteY29" fmla="*/ 2581332 h 3922678"/>
              <a:gd name="connsiteX30" fmla="*/ 2155419 w 3906805"/>
              <a:gd name="connsiteY30" fmla="*/ 2339282 h 3922678"/>
              <a:gd name="connsiteX31" fmla="*/ 3315210 w 3906805"/>
              <a:gd name="connsiteY31" fmla="*/ 2339282 h 3922678"/>
              <a:gd name="connsiteX32" fmla="*/ 3664755 w 3906805"/>
              <a:gd name="connsiteY32" fmla="*/ 1989737 h 3922678"/>
              <a:gd name="connsiteX33" fmla="*/ 3664755 w 3906805"/>
              <a:gd name="connsiteY33" fmla="*/ 591595 h 3922678"/>
              <a:gd name="connsiteX34" fmla="*/ 3315210 w 3906805"/>
              <a:gd name="connsiteY34" fmla="*/ 242050 h 3922678"/>
              <a:gd name="connsiteX35" fmla="*/ 1917068 w 3906805"/>
              <a:gd name="connsiteY35" fmla="*/ 242050 h 3922678"/>
              <a:gd name="connsiteX36" fmla="*/ 1567523 w 3906805"/>
              <a:gd name="connsiteY36" fmla="*/ 591595 h 3922678"/>
              <a:gd name="connsiteX37" fmla="*/ 1567523 w 3906805"/>
              <a:gd name="connsiteY37" fmla="*/ 1742368 h 3922678"/>
              <a:gd name="connsiteX38" fmla="*/ 1325473 w 3906805"/>
              <a:gd name="connsiteY38" fmla="*/ 1742368 h 3922678"/>
              <a:gd name="connsiteX39" fmla="*/ 1325473 w 3906805"/>
              <a:gd name="connsiteY39" fmla="*/ 430230 h 3922678"/>
              <a:gd name="connsiteX40" fmla="*/ 1755703 w 3906805"/>
              <a:gd name="connsiteY40" fmla="*/ 0 h 392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906805" h="3922678">
                <a:moveTo>
                  <a:pt x="307530" y="2077534"/>
                </a:moveTo>
                <a:lnTo>
                  <a:pt x="1251896" y="2077534"/>
                </a:lnTo>
                <a:lnTo>
                  <a:pt x="1251896" y="2250552"/>
                </a:lnTo>
                <a:lnTo>
                  <a:pt x="422874" y="2250552"/>
                </a:lnTo>
                <a:cubicBezTo>
                  <a:pt x="284882" y="2250552"/>
                  <a:pt x="173018" y="2362416"/>
                  <a:pt x="173018" y="2500408"/>
                </a:cubicBezTo>
                <a:lnTo>
                  <a:pt x="173018" y="3499804"/>
                </a:lnTo>
                <a:cubicBezTo>
                  <a:pt x="173018" y="3637796"/>
                  <a:pt x="284882" y="3749660"/>
                  <a:pt x="422874" y="3749660"/>
                </a:cubicBezTo>
                <a:lnTo>
                  <a:pt x="1422270" y="3749660"/>
                </a:lnTo>
                <a:cubicBezTo>
                  <a:pt x="1560262" y="3749660"/>
                  <a:pt x="1672126" y="3637796"/>
                  <a:pt x="1672126" y="3499804"/>
                </a:cubicBezTo>
                <a:lnTo>
                  <a:pt x="1672126" y="2677228"/>
                </a:lnTo>
                <a:lnTo>
                  <a:pt x="1845144" y="2677228"/>
                </a:lnTo>
                <a:lnTo>
                  <a:pt x="1845144" y="3615148"/>
                </a:lnTo>
                <a:cubicBezTo>
                  <a:pt x="1845144" y="3784992"/>
                  <a:pt x="1707458" y="3922678"/>
                  <a:pt x="1537614" y="3922678"/>
                </a:cubicBezTo>
                <a:lnTo>
                  <a:pt x="307530" y="3922678"/>
                </a:lnTo>
                <a:cubicBezTo>
                  <a:pt x="137686" y="3922678"/>
                  <a:pt x="0" y="3784992"/>
                  <a:pt x="0" y="3615148"/>
                </a:cubicBezTo>
                <a:lnTo>
                  <a:pt x="0" y="2385064"/>
                </a:lnTo>
                <a:cubicBezTo>
                  <a:pt x="0" y="2215220"/>
                  <a:pt x="137686" y="2077534"/>
                  <a:pt x="307530" y="2077534"/>
                </a:cubicBezTo>
                <a:close/>
                <a:moveTo>
                  <a:pt x="3297722" y="625903"/>
                </a:moveTo>
                <a:lnTo>
                  <a:pt x="3273034" y="1506064"/>
                </a:lnTo>
                <a:lnTo>
                  <a:pt x="2917798" y="1150829"/>
                </a:lnTo>
                <a:lnTo>
                  <a:pt x="627929" y="3440699"/>
                </a:lnTo>
                <a:lnTo>
                  <a:pt x="482927" y="3295696"/>
                </a:lnTo>
                <a:lnTo>
                  <a:pt x="2772796" y="1005827"/>
                </a:lnTo>
                <a:lnTo>
                  <a:pt x="2417560" y="650591"/>
                </a:lnTo>
                <a:close/>
                <a:moveTo>
                  <a:pt x="1755703" y="0"/>
                </a:moveTo>
                <a:lnTo>
                  <a:pt x="3476575" y="0"/>
                </a:lnTo>
                <a:cubicBezTo>
                  <a:pt x="3714184" y="0"/>
                  <a:pt x="3906805" y="192621"/>
                  <a:pt x="3906805" y="430230"/>
                </a:cubicBezTo>
                <a:lnTo>
                  <a:pt x="3906805" y="2151102"/>
                </a:lnTo>
                <a:cubicBezTo>
                  <a:pt x="3906805" y="2388711"/>
                  <a:pt x="3714184" y="2581332"/>
                  <a:pt x="3476575" y="2581332"/>
                </a:cubicBezTo>
                <a:lnTo>
                  <a:pt x="2155419" y="2581332"/>
                </a:lnTo>
                <a:lnTo>
                  <a:pt x="2155419" y="2339282"/>
                </a:lnTo>
                <a:lnTo>
                  <a:pt x="3315210" y="2339282"/>
                </a:lnTo>
                <a:cubicBezTo>
                  <a:pt x="3508259" y="2339282"/>
                  <a:pt x="3664755" y="2182786"/>
                  <a:pt x="3664755" y="1989737"/>
                </a:cubicBezTo>
                <a:lnTo>
                  <a:pt x="3664755" y="591595"/>
                </a:lnTo>
                <a:cubicBezTo>
                  <a:pt x="3664755" y="398546"/>
                  <a:pt x="3508259" y="242050"/>
                  <a:pt x="3315210" y="242050"/>
                </a:cubicBezTo>
                <a:lnTo>
                  <a:pt x="1917068" y="242050"/>
                </a:lnTo>
                <a:cubicBezTo>
                  <a:pt x="1724019" y="242050"/>
                  <a:pt x="1567523" y="398546"/>
                  <a:pt x="1567523" y="591595"/>
                </a:cubicBezTo>
                <a:lnTo>
                  <a:pt x="1567523" y="1742368"/>
                </a:lnTo>
                <a:lnTo>
                  <a:pt x="1325473" y="1742368"/>
                </a:lnTo>
                <a:lnTo>
                  <a:pt x="1325473" y="430230"/>
                </a:lnTo>
                <a:cubicBezTo>
                  <a:pt x="1325473" y="192621"/>
                  <a:pt x="1518094" y="0"/>
                  <a:pt x="17557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913528E-EF9C-DF4D-8538-606C4E88B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7441" y="349329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0769-4090-2A48-A210-A260F703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Takeaways – Annealing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EBED-1630-9C48-B2F3-07A70045B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3" y="2637014"/>
            <a:ext cx="12243077" cy="628526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Annealing Time has to grow with problem size</a:t>
            </a:r>
          </a:p>
          <a:p>
            <a:r>
              <a:rPr lang="en-US" dirty="0">
                <a:solidFill>
                  <a:schemeClr val="bg1"/>
                </a:solidFill>
              </a:rPr>
              <a:t>BUT: with growing Problem Size the results overall were quite bad</a:t>
            </a:r>
          </a:p>
          <a:p>
            <a:r>
              <a:rPr lang="en-US" dirty="0">
                <a:solidFill>
                  <a:schemeClr val="bg1"/>
                </a:solidFill>
              </a:rPr>
              <a:t>Therefore the default Annealing Time of 20 mu s was always among the better solutions </a:t>
            </a:r>
          </a:p>
        </p:txBody>
      </p:sp>
      <p:pic>
        <p:nvPicPr>
          <p:cNvPr id="7" name="Graphic 6" descr="Stopwatch 25% outline">
            <a:extLst>
              <a:ext uri="{FF2B5EF4-FFF2-40B4-BE49-F238E27FC236}">
                <a16:creationId xmlns:a16="http://schemas.microsoft.com/office/drawing/2014/main" id="{740EC6C6-6C4A-4B47-8526-6A069544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697" y="2667831"/>
            <a:ext cx="1461149" cy="14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97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0769-4090-2A48-A210-A260F703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Takeaways – Annealing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EBED-1630-9C48-B2F3-07A70045B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3" y="2637014"/>
            <a:ext cx="12243077" cy="628526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Quench and Pause Schedules with (nearly all) possible combinations of parameters did not result in far better quality</a:t>
            </a:r>
          </a:p>
          <a:p>
            <a:r>
              <a:rPr lang="en-US" dirty="0">
                <a:solidFill>
                  <a:schemeClr val="bg1"/>
                </a:solidFill>
              </a:rPr>
              <a:t>The same for Reverse Annealing</a:t>
            </a:r>
          </a:p>
          <a:p>
            <a:r>
              <a:rPr lang="en-US" dirty="0">
                <a:solidFill>
                  <a:schemeClr val="bg1"/>
                </a:solidFill>
              </a:rPr>
              <a:t>Overall for small complexity slightly better results, but no “magic”</a:t>
            </a:r>
          </a:p>
        </p:txBody>
      </p:sp>
      <p:pic>
        <p:nvPicPr>
          <p:cNvPr id="5" name="Graphic 4" descr="Metronome outline">
            <a:extLst>
              <a:ext uri="{FF2B5EF4-FFF2-40B4-BE49-F238E27FC236}">
                <a16:creationId xmlns:a16="http://schemas.microsoft.com/office/drawing/2014/main" id="{793101CA-94CE-F045-B045-B69DF343B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5549" y="2817487"/>
            <a:ext cx="1719214" cy="17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46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65DA-6B57-194B-9B6E-E1C4FAEA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Reverse Annealing Parameter Variations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F55876-3800-554C-8BC7-44884B972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1"/>
          <a:stretch/>
        </p:blipFill>
        <p:spPr>
          <a:xfrm>
            <a:off x="1210697" y="5804694"/>
            <a:ext cx="15177244" cy="30726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9C604-F79C-5247-8513-B8C2E2C0B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0696" y="2597150"/>
            <a:ext cx="15177245" cy="307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1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F243-BB80-1442-A101-334644C8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Primary Goal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1E4B3-6CFB-7C4D-B63E-ABF1D9DD0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Minimize the Total Number of Minutes over the Due Date </a:t>
            </a:r>
          </a:p>
          <a:p>
            <a:pPr>
              <a:buFont typeface="Wingdings" pitchFamily="2" charset="2"/>
              <a:buChar char="à"/>
            </a:pPr>
            <a:r>
              <a:rPr lang="en-US" sz="3200" dirty="0">
                <a:sym typeface="Wingdings" pitchFamily="2" charset="2"/>
              </a:rPr>
              <a:t>Higher Costs with every Time Step further over the Due Date</a:t>
            </a:r>
          </a:p>
          <a:p>
            <a:pPr>
              <a:buFont typeface="Wingdings" pitchFamily="2" charset="2"/>
              <a:buChar char="à"/>
            </a:pPr>
            <a:endParaRPr lang="en-US" sz="32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itchFamily="2" charset="2"/>
              </a:rPr>
              <a:t>Different </a:t>
            </a:r>
            <a:r>
              <a:rPr lang="en-US" sz="3200" i="1" dirty="0">
                <a:sym typeface="Wingdings" pitchFamily="2" charset="2"/>
              </a:rPr>
              <a:t>additional</a:t>
            </a:r>
            <a:r>
              <a:rPr lang="en-US" sz="3200" dirty="0">
                <a:sym typeface="Wingdings" pitchFamily="2" charset="2"/>
              </a:rPr>
              <a:t> advancements for the Cost function:</a:t>
            </a:r>
            <a:endParaRPr lang="en-US" sz="3200" b="1" dirty="0">
              <a:sym typeface="Wingdings" pitchFamily="2" charset="2"/>
            </a:endParaRPr>
          </a:p>
          <a:p>
            <a:pPr marL="0" indent="0">
              <a:buNone/>
            </a:pPr>
            <a:endParaRPr lang="en-US" sz="3200" b="1" dirty="0">
              <a:sym typeface="Wingdings" pitchFamily="2" charset="2"/>
            </a:endParaRPr>
          </a:p>
          <a:p>
            <a:pPr marL="0" indent="0">
              <a:buNone/>
            </a:pPr>
            <a:endParaRPr lang="en-US" sz="3200" b="1" dirty="0">
              <a:sym typeface="Wingdings" pitchFamily="2" charset="2"/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JIT und ASAP Scheduling not relevant, since in everyday production the (many small, and “old school") workshops overload themselves with orders and can only deliver a third without delay </a:t>
            </a:r>
            <a:br>
              <a:rPr lang="en-US" sz="3200" dirty="0"/>
            </a:br>
            <a:r>
              <a:rPr lang="en-US" sz="3200" dirty="0"/>
              <a:t>-&gt; not enough free time between operations to make this consideration worthwhile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F1CDC5-73D0-5B49-9385-CDCD8DA57B98}"/>
              </a:ext>
            </a:extLst>
          </p:cNvPr>
          <p:cNvGraphicFramePr>
            <a:graphicFrameLocks/>
          </p:cNvGraphicFramePr>
          <p:nvPr/>
        </p:nvGraphicFramePr>
        <p:xfrm>
          <a:off x="1211262" y="4953000"/>
          <a:ext cx="15060900" cy="2255520"/>
        </p:xfrm>
        <a:graphic>
          <a:graphicData uri="http://schemas.openxmlformats.org/drawingml/2006/table">
            <a:tbl>
              <a:tblPr firstRow="1" bandRow="1"/>
              <a:tblGrid>
                <a:gridCol w="3152920">
                  <a:extLst>
                    <a:ext uri="{9D8B030D-6E8A-4147-A177-3AD203B41FA5}">
                      <a16:colId xmlns:a16="http://schemas.microsoft.com/office/drawing/2014/main" val="3326627461"/>
                    </a:ext>
                  </a:extLst>
                </a:gridCol>
                <a:gridCol w="5091545">
                  <a:extLst>
                    <a:ext uri="{9D8B030D-6E8A-4147-A177-3AD203B41FA5}">
                      <a16:colId xmlns:a16="http://schemas.microsoft.com/office/drawing/2014/main" val="2455364723"/>
                    </a:ext>
                  </a:extLst>
                </a:gridCol>
                <a:gridCol w="6816435">
                  <a:extLst>
                    <a:ext uri="{9D8B030D-6E8A-4147-A177-3AD203B41FA5}">
                      <a16:colId xmlns:a16="http://schemas.microsoft.com/office/drawing/2014/main" val="3151610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noProof="0" dirty="0"/>
                        <a:t>Type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/>
                        <a:t>Meaning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noProof="0" dirty="0"/>
                        <a:t>Advantages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7867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noProof="0" dirty="0">
                          <a:sym typeface="Wingdings" pitchFamily="2" charset="2"/>
                        </a:rPr>
                        <a:t>JIT</a:t>
                      </a:r>
                      <a:endParaRPr lang="en-US" noProof="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ym typeface="Wingdings" pitchFamily="2" charset="2"/>
                        </a:rPr>
                        <a:t>Just in Time Production</a:t>
                      </a:r>
                      <a:endParaRPr lang="en-US" noProof="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noProof="0" dirty="0">
                          <a:sym typeface="Wingdings" pitchFamily="2" charset="2"/>
                        </a:rPr>
                        <a:t>Lower cost of storage</a:t>
                      </a:r>
                    </a:p>
                    <a:p>
                      <a:pPr marL="457200" marR="0" lvl="0" indent="-45720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noProof="0" dirty="0">
                          <a:sym typeface="Wingdings" pitchFamily="2" charset="2"/>
                        </a:rPr>
                        <a:t>Time buffer for possible delays/errors</a:t>
                      </a:r>
                      <a:endParaRPr lang="en-US" noProof="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526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>
                          <a:sym typeface="Wingdings" pitchFamily="2" charset="2"/>
                        </a:rPr>
                        <a:t>ASAP</a:t>
                      </a:r>
                      <a:endParaRPr lang="en-US" noProof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ym typeface="Wingdings" pitchFamily="2" charset="2"/>
                        </a:rPr>
                        <a:t>Shortest Make span possible </a:t>
                      </a:r>
                      <a:endParaRPr lang="en-US" noProof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noProof="0" dirty="0">
                          <a:sym typeface="Wingdings" pitchFamily="2" charset="2"/>
                        </a:rPr>
                        <a:t>possibility to test boundaries of production capability and eventually increase capacity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526310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C8DC2A-007F-B043-90AF-F8EEF045C3EF}"/>
              </a:ext>
            </a:extLst>
          </p:cNvPr>
          <p:cNvSpPr txBox="1">
            <a:spLocks/>
          </p:cNvSpPr>
          <p:nvPr/>
        </p:nvSpPr>
        <p:spPr>
          <a:xfrm>
            <a:off x="1210697" y="4199113"/>
            <a:ext cx="15188744" cy="291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b="1" dirty="0">
              <a:sym typeface="Wingdings" pitchFamily="2" charset="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1BB7D-BBF2-8C49-891E-B9726531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1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474C7AE8-43A5-0842-9391-F04BAA004A1D}"/>
              </a:ext>
            </a:extLst>
          </p:cNvPr>
          <p:cNvSpPr/>
          <p:nvPr/>
        </p:nvSpPr>
        <p:spPr>
          <a:xfrm>
            <a:off x="11510341" y="4974215"/>
            <a:ext cx="4905997" cy="1900226"/>
          </a:xfrm>
          <a:prstGeom prst="rect">
            <a:avLst/>
          </a:prstGeom>
          <a:solidFill>
            <a:srgbClr val="0033BA">
              <a:alpha val="20000"/>
            </a:srgbClr>
          </a:solidFill>
          <a:ln w="28575">
            <a:solidFill>
              <a:srgbClr val="0033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2800" b="1" dirty="0">
                <a:solidFill>
                  <a:srgbClr val="0033BA"/>
                </a:solidFill>
              </a:rPr>
              <a:t>Problem:</a:t>
            </a:r>
          </a:p>
          <a:p>
            <a:pPr lvl="0"/>
            <a:r>
              <a:rPr lang="en-GB" sz="2800" dirty="0" err="1">
                <a:solidFill>
                  <a:prstClr val="black"/>
                </a:solidFill>
              </a:rPr>
              <a:t>Trumpf’s</a:t>
            </a:r>
            <a:r>
              <a:rPr lang="en-GB" sz="2800" dirty="0">
                <a:solidFill>
                  <a:prstClr val="black"/>
                </a:solidFill>
              </a:rPr>
              <a:t> </a:t>
            </a:r>
            <a:r>
              <a:rPr lang="en-GB" sz="2800" dirty="0" err="1">
                <a:solidFill>
                  <a:prstClr val="black"/>
                </a:solidFill>
              </a:rPr>
              <a:t>Beispiel</a:t>
            </a:r>
            <a:r>
              <a:rPr lang="en-GB" sz="2800" dirty="0">
                <a:solidFill>
                  <a:prstClr val="black"/>
                </a:solidFill>
              </a:rPr>
              <a:t> </a:t>
            </a:r>
            <a:r>
              <a:rPr lang="en-GB" sz="2800" dirty="0" err="1">
                <a:solidFill>
                  <a:prstClr val="black"/>
                </a:solidFill>
              </a:rPr>
              <a:t>Orderliste</a:t>
            </a:r>
            <a:r>
              <a:rPr lang="en-GB" sz="2800" dirty="0">
                <a:solidFill>
                  <a:prstClr val="black"/>
                </a:solidFill>
              </a:rPr>
              <a:t> -&gt;</a:t>
            </a:r>
          </a:p>
          <a:p>
            <a:pPr lvl="0"/>
            <a:r>
              <a:rPr lang="en-GB" sz="2800" dirty="0" err="1">
                <a:solidFill>
                  <a:prstClr val="black"/>
                </a:solidFill>
              </a:rPr>
              <a:t>Mehr</a:t>
            </a:r>
            <a:r>
              <a:rPr lang="en-GB" sz="2800" dirty="0">
                <a:solidFill>
                  <a:prstClr val="black"/>
                </a:solidFill>
              </a:rPr>
              <a:t> </a:t>
            </a:r>
            <a:r>
              <a:rPr lang="en-GB" sz="2800" dirty="0" err="1">
                <a:solidFill>
                  <a:prstClr val="black"/>
                </a:solidFill>
              </a:rPr>
              <a:t>als</a:t>
            </a:r>
            <a:r>
              <a:rPr lang="en-GB" sz="2800" dirty="0">
                <a:solidFill>
                  <a:prstClr val="black"/>
                </a:solidFill>
              </a:rPr>
              <a:t> 1 Mio. </a:t>
            </a:r>
            <a:r>
              <a:rPr lang="en-GB" sz="2800" dirty="0" err="1">
                <a:solidFill>
                  <a:prstClr val="black"/>
                </a:solidFill>
              </a:rPr>
              <a:t>Variablen</a:t>
            </a:r>
            <a:r>
              <a:rPr lang="en-GB" sz="2800" dirty="0">
                <a:solidFill>
                  <a:prstClr val="black"/>
                </a:solidFill>
              </a:rPr>
              <a:t> -&gt; </a:t>
            </a:r>
          </a:p>
          <a:p>
            <a:pPr lvl="0"/>
            <a:r>
              <a:rPr lang="en-GB" sz="2800" b="1" dirty="0">
                <a:solidFill>
                  <a:prstClr val="black"/>
                </a:solidFill>
              </a:rPr>
              <a:t>Pruning </a:t>
            </a:r>
            <a:r>
              <a:rPr lang="en-GB" sz="2800" b="1" dirty="0" err="1">
                <a:solidFill>
                  <a:prstClr val="black"/>
                </a:solidFill>
              </a:rPr>
              <a:t>vonnöten</a:t>
            </a:r>
            <a:endParaRPr lang="en-GB" sz="2800" b="1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54014-EA23-9440-B623-10993BAF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46" y="440770"/>
            <a:ext cx="15188744" cy="164905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Komplexität und Tupel-Darstellung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D52DEAB-E5DD-AB44-8B97-22C96101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4</a:t>
            </a:fld>
            <a:endParaRPr lang="de-DE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97F89-E003-DC46-8009-4841EC57400F}"/>
                  </a:ext>
                </a:extLst>
              </p:cNvPr>
              <p:cNvSpPr txBox="1"/>
              <p:nvPr/>
            </p:nvSpPr>
            <p:spPr>
              <a:xfrm>
                <a:off x="1210697" y="4685034"/>
                <a:ext cx="1267591" cy="578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de-DE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97F89-E003-DC46-8009-4841EC574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97" y="4685034"/>
                <a:ext cx="1267591" cy="578363"/>
              </a:xfrm>
              <a:prstGeom prst="rect">
                <a:avLst/>
              </a:prstGeom>
              <a:blipFill>
                <a:blip r:embed="rId2"/>
                <a:stretch>
                  <a:fillRect l="-3960" r="-990" b="-10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14104E-7447-864C-ADEA-922506ABFCF8}"/>
              </a:ext>
            </a:extLst>
          </p:cNvPr>
          <p:cNvGraphicFramePr>
            <a:graphicFrameLocks noGrp="1"/>
          </p:cNvGraphicFramePr>
          <p:nvPr/>
        </p:nvGraphicFramePr>
        <p:xfrm>
          <a:off x="2941278" y="4110522"/>
          <a:ext cx="1730938" cy="1950720"/>
        </p:xfrm>
        <a:graphic>
          <a:graphicData uri="http://schemas.openxmlformats.org/drawingml/2006/table">
            <a:tbl>
              <a:tblPr firstRow="1" bandRow="1"/>
              <a:tblGrid>
                <a:gridCol w="1730938">
                  <a:extLst>
                    <a:ext uri="{9D8B030D-6E8A-4147-A177-3AD203B41FA5}">
                      <a16:colId xmlns:a16="http://schemas.microsoft.com/office/drawing/2014/main" val="2204417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1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70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Biegen</a:t>
                      </a:r>
                      <a:endParaRPr lang="en-US" noProof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200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Schweißen</a:t>
                      </a:r>
                      <a:endParaRPr lang="en-US" noProof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824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Lackieren</a:t>
                      </a:r>
                      <a:endParaRPr lang="en-US" noProof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420832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833247-AECE-4A4B-9CA2-A1C50DCB11D1}"/>
              </a:ext>
            </a:extLst>
          </p:cNvPr>
          <p:cNvGraphicFramePr>
            <a:graphicFrameLocks noGrp="1"/>
          </p:cNvGraphicFramePr>
          <p:nvPr/>
        </p:nvGraphicFramePr>
        <p:xfrm>
          <a:off x="5043141" y="3267335"/>
          <a:ext cx="3313377" cy="3413760"/>
        </p:xfrm>
        <a:graphic>
          <a:graphicData uri="http://schemas.openxmlformats.org/drawingml/2006/table">
            <a:tbl>
              <a:tblPr firstRow="1" bandRow="1"/>
              <a:tblGrid>
                <a:gridCol w="3313377">
                  <a:extLst>
                    <a:ext uri="{9D8B030D-6E8A-4147-A177-3AD203B41FA5}">
                      <a16:colId xmlns:a16="http://schemas.microsoft.com/office/drawing/2014/main" val="2204417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70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Biege-Maschine</a:t>
                      </a:r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200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Biege-Maschine</a:t>
                      </a:r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824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Biege-Maschine</a:t>
                      </a:r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420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Schweiß-Maschine</a:t>
                      </a:r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356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Schweiß-Maschine</a:t>
                      </a:r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86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Lackier-Maschine</a:t>
                      </a:r>
                      <a:r>
                        <a:rPr lang="en-US" noProof="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382933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F5F566-4A39-DC49-B1A9-9B88ADCB3130}"/>
              </a:ext>
            </a:extLst>
          </p:cNvPr>
          <p:cNvGraphicFramePr>
            <a:graphicFrameLocks noGrp="1"/>
          </p:cNvGraphicFramePr>
          <p:nvPr/>
        </p:nvGraphicFramePr>
        <p:xfrm>
          <a:off x="8819508" y="2779655"/>
          <a:ext cx="1046427" cy="4389120"/>
        </p:xfrm>
        <a:graphic>
          <a:graphicData uri="http://schemas.openxmlformats.org/drawingml/2006/table">
            <a:tbl>
              <a:tblPr firstRow="1" bandRow="1"/>
              <a:tblGrid>
                <a:gridCol w="1046427">
                  <a:extLst>
                    <a:ext uri="{9D8B030D-6E8A-4147-A177-3AD203B41FA5}">
                      <a16:colId xmlns:a16="http://schemas.microsoft.com/office/drawing/2014/main" val="2204417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0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002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24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0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56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6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2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…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882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2000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BA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626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00F03-01BC-4A4E-B5EF-48FDFBF10603}"/>
                  </a:ext>
                </a:extLst>
              </p:cNvPr>
              <p:cNvSpPr txBox="1"/>
              <p:nvPr/>
            </p:nvSpPr>
            <p:spPr>
              <a:xfrm>
                <a:off x="12737051" y="2779655"/>
                <a:ext cx="231024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br>
                  <a:rPr lang="de-DE" sz="3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DE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600F03-01BC-4A4E-B5EF-48FDFBF10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7051" y="2779655"/>
                <a:ext cx="2310248" cy="1107996"/>
              </a:xfrm>
              <a:prstGeom prst="rect">
                <a:avLst/>
              </a:prstGeom>
              <a:blipFill>
                <a:blip r:embed="rId3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71ED1CF-9764-0644-A3B5-2D6C687493DF}"/>
              </a:ext>
            </a:extLst>
          </p:cNvPr>
          <p:cNvSpPr/>
          <p:nvPr/>
        </p:nvSpPr>
        <p:spPr>
          <a:xfrm>
            <a:off x="11865427" y="2264228"/>
            <a:ext cx="4920343" cy="11103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7C275D-9D41-3140-85CE-2DBC1467E396}"/>
              </a:ext>
            </a:extLst>
          </p:cNvPr>
          <p:cNvSpPr/>
          <p:nvPr/>
        </p:nvSpPr>
        <p:spPr>
          <a:xfrm>
            <a:off x="11510341" y="2613025"/>
            <a:ext cx="4905997" cy="1387459"/>
          </a:xfrm>
          <a:prstGeom prst="rect">
            <a:avLst/>
          </a:prstGeom>
          <a:noFill/>
          <a:ln w="28575">
            <a:solidFill>
              <a:srgbClr val="0033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ABDD359C-9A84-E647-A331-924A2DB04454}"/>
                  </a:ext>
                </a:extLst>
              </p:cNvPr>
              <p:cNvSpPr txBox="1"/>
              <p:nvPr/>
            </p:nvSpPr>
            <p:spPr>
              <a:xfrm>
                <a:off x="1210697" y="8078474"/>
                <a:ext cx="30004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𝐵𝑖𝑛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ä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𝐾𝑜𝑑𝑖𝑒𝑟𝑢𝑛𝑔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ABDD359C-9A84-E647-A331-924A2DB04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97" y="8078474"/>
                <a:ext cx="300043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612F94-D670-3443-9538-AAC74A25AC6A}"/>
                  </a:ext>
                </a:extLst>
              </p:cNvPr>
              <p:cNvSpPr txBox="1"/>
              <p:nvPr/>
            </p:nvSpPr>
            <p:spPr>
              <a:xfrm>
                <a:off x="12611270" y="2707578"/>
                <a:ext cx="2904706" cy="554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𝐾𝑜𝑚𝑝𝑙𝑒𝑥𝑖𝑡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ä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br>
                  <a:rPr lang="de-DE" sz="3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de-DE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612F94-D670-3443-9538-AAC74A25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270" y="2707578"/>
                <a:ext cx="2904706" cy="5540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A41905F-DB85-4D73-B20C-B485ECC2F7C0}"/>
                  </a:ext>
                </a:extLst>
              </p:cNvPr>
              <p:cNvSpPr txBox="1"/>
              <p:nvPr/>
            </p:nvSpPr>
            <p:spPr>
              <a:xfrm>
                <a:off x="3806747" y="7395948"/>
                <a:ext cx="8801100" cy="1757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de-DE" sz="24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de-DE" sz="24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  <m:r>
                            <a:rPr lang="en-US" sz="24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de-DE" sz="2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: 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O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Georgia" panose="02040502050405020303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peration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Georgia" panose="02040502050405020303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Georgia" panose="02040502050405020303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o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Georgia" panose="02040502050405020303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Georgia" panose="02040502050405020303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aus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Georgia" panose="02040502050405020303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Georgia" panose="02040502050405020303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dem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Georgia" panose="02040502050405020303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Georgia" panose="02040502050405020303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Order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Georgia" panose="02040502050405020303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(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Georgia" panose="02040502050405020303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j</m:t>
                                    </m:r>
                                    <m:r>
                                      <a:rPr lang="de-DE" sz="2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p</m:t>
                                    </m:r>
                                    <m:r>
                                      <a:rPr lang="de-DE" sz="2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wird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auf</m:t>
                                    </m:r>
                                    <m: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der</m:t>
                                    </m:r>
                                    <m: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Maschine</m:t>
                                    </m:r>
                                    <m: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im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Zeitpunkt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de-DE" sz="2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gestartet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4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de-DE" sz="2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: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solidFill>
                                      <a:schemeClr val="bg1"/>
                                    </a:solidFill>
                                    <a:effectLst/>
                                    <a:latin typeface="Georgia" panose="02040502050405020303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otherwise</m:t>
                                </m:r>
                                <m:r>
                                  <m:rPr>
                                    <m:nor/>
                                  </m:rPr>
                                  <a:rPr lang="en-US" sz="24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A41905F-DB85-4D73-B20C-B485ECC2F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747" y="7395948"/>
                <a:ext cx="8801100" cy="1757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680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EDB6-D559-0742-8640-05A7D9A7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B11C701-E6B6-7440-827D-5FC8684F52CA}"/>
              </a:ext>
            </a:extLst>
          </p:cNvPr>
          <p:cNvSpPr/>
          <p:nvPr/>
        </p:nvSpPr>
        <p:spPr>
          <a:xfrm>
            <a:off x="6051870" y="5199780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1A23643-5264-2D47-9999-DCF65371F994}"/>
              </a:ext>
            </a:extLst>
          </p:cNvPr>
          <p:cNvSpPr/>
          <p:nvPr/>
        </p:nvSpPr>
        <p:spPr>
          <a:xfrm>
            <a:off x="11233834" y="5199780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10A3C4-273A-344C-BA34-4EBDC925C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11"/>
          <a:stretch/>
        </p:blipFill>
        <p:spPr>
          <a:xfrm>
            <a:off x="1274311" y="2991264"/>
            <a:ext cx="4700845" cy="4752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C6C6FA-EE4F-1F41-AAA7-F879E65A8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69"/>
          <a:stretch/>
        </p:blipFill>
        <p:spPr>
          <a:xfrm>
            <a:off x="6486453" y="2957922"/>
            <a:ext cx="4747381" cy="47855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71DF73-BC8E-0D4D-BE11-2AA4B8C6EA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09"/>
          <a:stretch/>
        </p:blipFill>
        <p:spPr>
          <a:xfrm>
            <a:off x="11698595" y="2957922"/>
            <a:ext cx="4717203" cy="4785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2E83FA-A11C-9043-8896-DCD880A70F50}"/>
                  </a:ext>
                </a:extLst>
              </p:cNvPr>
              <p:cNvSpPr txBox="1"/>
              <p:nvPr/>
            </p:nvSpPr>
            <p:spPr>
              <a:xfrm>
                <a:off x="11698596" y="2957922"/>
                <a:ext cx="57547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6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6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2E83FA-A11C-9043-8896-DCD880A70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596" y="2957922"/>
                <a:ext cx="575479" cy="541238"/>
              </a:xfrm>
              <a:prstGeom prst="rect">
                <a:avLst/>
              </a:prstGeom>
              <a:blipFill>
                <a:blip r:embed="rId5"/>
                <a:stretch>
                  <a:fillRect l="-19565" r="-130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01B2BC-AA55-A741-9DEC-75CA0E444E42}"/>
                  </a:ext>
                </a:extLst>
              </p:cNvPr>
              <p:cNvSpPr txBox="1"/>
              <p:nvPr/>
            </p:nvSpPr>
            <p:spPr>
              <a:xfrm>
                <a:off x="6486453" y="2957922"/>
                <a:ext cx="57547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6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01B2BC-AA55-A741-9DEC-75CA0E444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453" y="2957922"/>
                <a:ext cx="575479" cy="541238"/>
              </a:xfrm>
              <a:prstGeom prst="rect">
                <a:avLst/>
              </a:prstGeom>
              <a:blipFill>
                <a:blip r:embed="rId6"/>
                <a:stretch>
                  <a:fillRect l="-19565" r="-130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7245A7-A88D-8147-A019-492CA4D5894A}"/>
                  </a:ext>
                </a:extLst>
              </p:cNvPr>
              <p:cNvSpPr txBox="1"/>
              <p:nvPr/>
            </p:nvSpPr>
            <p:spPr>
              <a:xfrm>
                <a:off x="1274310" y="2957922"/>
                <a:ext cx="323807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i="1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7245A7-A88D-8147-A019-492CA4D58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10" y="2957922"/>
                <a:ext cx="323807" cy="541238"/>
              </a:xfrm>
              <a:prstGeom prst="rect">
                <a:avLst/>
              </a:prstGeom>
              <a:blipFill>
                <a:blip r:embed="rId7"/>
                <a:stretch>
                  <a:fillRect l="-38462" r="-3846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9F2351-701F-AE4F-8FB1-9481A10C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53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EDB6-D559-0742-8640-05A7D9A7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9AA7200-05EF-1F4E-84C3-79827117C39B}"/>
              </a:ext>
            </a:extLst>
          </p:cNvPr>
          <p:cNvSpPr/>
          <p:nvPr/>
        </p:nvSpPr>
        <p:spPr>
          <a:xfrm>
            <a:off x="8572509" y="4929445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B02784-AAEA-4F4B-9D4F-8EF0F6C8A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11"/>
          <a:stretch/>
        </p:blipFill>
        <p:spPr>
          <a:xfrm>
            <a:off x="1274311" y="2991264"/>
            <a:ext cx="4700845" cy="47521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E93D25-84E4-D14A-A3F6-64716C385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02"/>
          <a:stretch/>
        </p:blipFill>
        <p:spPr>
          <a:xfrm>
            <a:off x="11698596" y="2957921"/>
            <a:ext cx="4700845" cy="4785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833D99-396A-8C4D-8391-239CC271E275}"/>
                  </a:ext>
                </a:extLst>
              </p:cNvPr>
              <p:cNvSpPr txBox="1"/>
              <p:nvPr/>
            </p:nvSpPr>
            <p:spPr>
              <a:xfrm>
                <a:off x="11698596" y="2957922"/>
                <a:ext cx="575478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6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6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833D99-396A-8C4D-8391-239CC271E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596" y="2957922"/>
                <a:ext cx="575478" cy="541238"/>
              </a:xfrm>
              <a:prstGeom prst="rect">
                <a:avLst/>
              </a:prstGeom>
              <a:blipFill>
                <a:blip r:embed="rId3"/>
                <a:stretch>
                  <a:fillRect l="-19565" r="-130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27842D-840B-4B42-8850-290B1FDC8A15}"/>
                  </a:ext>
                </a:extLst>
              </p:cNvPr>
              <p:cNvSpPr txBox="1"/>
              <p:nvPr/>
            </p:nvSpPr>
            <p:spPr>
              <a:xfrm>
                <a:off x="1274311" y="2991264"/>
                <a:ext cx="575479" cy="541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sz="36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6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27842D-840B-4B42-8850-290B1FDC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11" y="2991264"/>
                <a:ext cx="575479" cy="541238"/>
              </a:xfrm>
              <a:prstGeom prst="rect">
                <a:avLst/>
              </a:prstGeom>
              <a:blipFill>
                <a:blip r:embed="rId4"/>
                <a:stretch>
                  <a:fillRect l="-19565" r="-10870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689D9D-C71C-0744-B679-B0CB9D8B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94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3D27-484E-1146-BE15-D654ADF8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Complexity of </a:t>
            </a:r>
            <a:r>
              <a:rPr lang="en-US" i="1">
                <a:solidFill>
                  <a:schemeClr val="bg1"/>
                </a:solidFill>
              </a:rPr>
              <a:t>Flexible</a:t>
            </a:r>
            <a:r>
              <a:rPr lang="en-US">
                <a:solidFill>
                  <a:schemeClr val="bg1"/>
                </a:solidFill>
              </a:rPr>
              <a:t> Job Shop Scheduling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EF8D-F33E-774A-8C5A-9D42197D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Additional Complexity compared to Standard JSSP:</a:t>
            </a:r>
          </a:p>
          <a:p>
            <a:r>
              <a:rPr lang="en-US" sz="2800" dirty="0">
                <a:solidFill>
                  <a:schemeClr val="bg1"/>
                </a:solidFill>
              </a:rPr>
              <a:t>Different number of machines per operation (3, 2, 1)</a:t>
            </a:r>
          </a:p>
          <a:p>
            <a:r>
              <a:rPr lang="en-US" sz="2800" dirty="0">
                <a:solidFill>
                  <a:schemeClr val="bg1"/>
                </a:solidFill>
              </a:rPr>
              <a:t>Not every operation has to be included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(e.g., only bending &amp; painting)</a:t>
            </a:r>
          </a:p>
          <a:p>
            <a:pPr lvl="1"/>
            <a:r>
              <a:rPr lang="en-US" sz="2800" i="1" dirty="0">
                <a:solidFill>
                  <a:schemeClr val="bg1"/>
                </a:solidFill>
                <a:sym typeface="Wingdings" pitchFamily="2" charset="2"/>
              </a:rPr>
              <a:t>Note: Errors for n Operations:</a:t>
            </a:r>
            <a:br>
              <a:rPr lang="en-US" sz="2800" i="1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800" i="1" dirty="0">
                <a:solidFill>
                  <a:schemeClr val="bg1"/>
                </a:solidFill>
                <a:sym typeface="Wingdings" pitchFamily="2" charset="2"/>
              </a:rPr>
              <a:t>with more Operations in less Jobs </a:t>
            </a:r>
            <a:br>
              <a:rPr lang="en-US" sz="2800" i="1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800" i="1" dirty="0">
                <a:solidFill>
                  <a:schemeClr val="bg1"/>
                </a:solidFill>
                <a:sym typeface="Wingdings" pitchFamily="2" charset="2"/>
              </a:rPr>
              <a:t>&lt;&lt;&lt; less Operations in more Jobs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Graph by </a:t>
            </a:r>
            <a:r>
              <a:rPr lang="en-US" sz="2800" i="1" dirty="0">
                <a:solidFill>
                  <a:schemeClr val="bg1"/>
                </a:solidFill>
                <a:sym typeface="Wingdings" pitchFamily="2" charset="2"/>
              </a:rPr>
              <a:t>K. </a:t>
            </a:r>
            <a:r>
              <a:rPr lang="en-US" sz="2800" i="1" dirty="0" err="1">
                <a:solidFill>
                  <a:schemeClr val="bg1"/>
                </a:solidFill>
                <a:sym typeface="Wingdings" pitchFamily="2" charset="2"/>
              </a:rPr>
              <a:t>Kurowski</a:t>
            </a:r>
            <a:r>
              <a:rPr lang="en-US" sz="2800" i="1" dirty="0">
                <a:solidFill>
                  <a:schemeClr val="bg1"/>
                </a:solidFill>
                <a:sym typeface="Wingdings" pitchFamily="2" charset="2"/>
              </a:rPr>
              <a:t> et al.</a:t>
            </a:r>
            <a:endParaRPr lang="en-US" sz="2800" dirty="0">
              <a:solidFill>
                <a:schemeClr val="bg1"/>
              </a:solidFill>
              <a:sym typeface="Wingdings" pitchFamily="2" charset="2"/>
            </a:endParaRPr>
          </a:p>
          <a:p>
            <a:pPr marL="660380" lvl="1" indent="0">
              <a:buNone/>
            </a:pPr>
            <a:endParaRPr lang="en-US" sz="28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Time for every Job and Operation different: 20sec, 30sec,…8min   multiples of 10 sec  ≈2000 Time Steps in 340min (Deadlines)</a:t>
            </a:r>
          </a:p>
          <a:p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Complexity: </a:t>
            </a:r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itchFamily="2" charset="2"/>
              </a:rPr>
              <a:t>O * M * T  = 3 * 6 * 2000 = 36.000</a:t>
            </a:r>
            <a:endParaRPr lang="en-US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998116-288E-0A4B-96E3-6B073B12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>
                <a:solidFill>
                  <a:schemeClr val="bg1"/>
                </a:solidFill>
              </a:rPr>
              <a:t>42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7D37D-71C9-8F49-9B6B-C4E64429B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8409" y="2152649"/>
            <a:ext cx="6188682" cy="453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69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2423A982-45C3-A646-B0FA-83D9F0D0A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4000" contrast="100000"/>
          </a:blip>
          <a:srcRect l="20059" t="45113" r="49041" b="34872"/>
          <a:stretch/>
        </p:blipFill>
        <p:spPr>
          <a:xfrm rot="16200000" flipV="1">
            <a:off x="13584673" y="5971491"/>
            <a:ext cx="4693505" cy="3397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E497C-A509-6C40-BA09-E1A62B4C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Separation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216ED3-02D3-734D-BC0E-7B96068BD8C3}"/>
              </a:ext>
            </a:extLst>
          </p:cNvPr>
          <p:cNvGrpSpPr>
            <a:grpSpLocks noChangeAspect="1"/>
          </p:cNvGrpSpPr>
          <p:nvPr/>
        </p:nvGrpSpPr>
        <p:grpSpPr>
          <a:xfrm>
            <a:off x="8707123" y="3909422"/>
            <a:ext cx="2504917" cy="1620000"/>
            <a:chOff x="-13954538" y="-5873643"/>
            <a:chExt cx="6411418" cy="4146443"/>
          </a:xfrm>
          <a:solidFill>
            <a:schemeClr val="tx1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129B431-E411-FF46-80C7-43990D16F4E7}"/>
                </a:ext>
              </a:extLst>
            </p:cNvPr>
            <p:cNvSpPr/>
            <p:nvPr/>
          </p:nvSpPr>
          <p:spPr>
            <a:xfrm>
              <a:off x="-8926360" y="-4658066"/>
              <a:ext cx="1383240" cy="1186513"/>
            </a:xfrm>
            <a:custGeom>
              <a:avLst/>
              <a:gdLst>
                <a:gd name="connsiteX0" fmla="*/ 304800 w 1959428"/>
                <a:gd name="connsiteY0" fmla="*/ 0 h 1680755"/>
                <a:gd name="connsiteX1" fmla="*/ 844731 w 1959428"/>
                <a:gd name="connsiteY1" fmla="*/ 174172 h 1680755"/>
                <a:gd name="connsiteX2" fmla="*/ 846901 w 1959428"/>
                <a:gd name="connsiteY2" fmla="*/ 174288 h 1680755"/>
                <a:gd name="connsiteX3" fmla="*/ 844731 w 1959428"/>
                <a:gd name="connsiteY3" fmla="*/ 209006 h 1680755"/>
                <a:gd name="connsiteX4" fmla="*/ 609600 w 1959428"/>
                <a:gd name="connsiteY4" fmla="*/ 226424 h 1680755"/>
                <a:gd name="connsiteX5" fmla="*/ 722811 w 1959428"/>
                <a:gd name="connsiteY5" fmla="*/ 374469 h 1680755"/>
                <a:gd name="connsiteX6" fmla="*/ 322217 w 1959428"/>
                <a:gd name="connsiteY6" fmla="*/ 653144 h 1680755"/>
                <a:gd name="connsiteX7" fmla="*/ 766354 w 1959428"/>
                <a:gd name="connsiteY7" fmla="*/ 600892 h 1680755"/>
                <a:gd name="connsiteX8" fmla="*/ 792480 w 1959428"/>
                <a:gd name="connsiteY8" fmla="*/ 1201784 h 1680755"/>
                <a:gd name="connsiteX9" fmla="*/ 1088571 w 1959428"/>
                <a:gd name="connsiteY9" fmla="*/ 635726 h 1680755"/>
                <a:gd name="connsiteX10" fmla="*/ 1349828 w 1959428"/>
                <a:gd name="connsiteY10" fmla="*/ 1018904 h 1680755"/>
                <a:gd name="connsiteX11" fmla="*/ 1236617 w 1959428"/>
                <a:gd name="connsiteY11" fmla="*/ 531224 h 1680755"/>
                <a:gd name="connsiteX12" fmla="*/ 1558834 w 1959428"/>
                <a:gd name="connsiteY12" fmla="*/ 435429 h 1680755"/>
                <a:gd name="connsiteX13" fmla="*/ 1288868 w 1959428"/>
                <a:gd name="connsiteY13" fmla="*/ 209006 h 1680755"/>
                <a:gd name="connsiteX14" fmla="*/ 1290088 w 1959428"/>
                <a:gd name="connsiteY14" fmla="*/ 198030 h 1680755"/>
                <a:gd name="connsiteX15" fmla="*/ 1332411 w 1959428"/>
                <a:gd name="connsiteY15" fmla="*/ 200297 h 1680755"/>
                <a:gd name="connsiteX16" fmla="*/ 1959428 w 1959428"/>
                <a:gd name="connsiteY16" fmla="*/ 426720 h 1680755"/>
                <a:gd name="connsiteX17" fmla="*/ 1497874 w 1959428"/>
                <a:gd name="connsiteY17" fmla="*/ 670560 h 1680755"/>
                <a:gd name="connsiteX18" fmla="*/ 1619794 w 1959428"/>
                <a:gd name="connsiteY18" fmla="*/ 1349829 h 1680755"/>
                <a:gd name="connsiteX19" fmla="*/ 1149531 w 1959428"/>
                <a:gd name="connsiteY19" fmla="*/ 1114697 h 1680755"/>
                <a:gd name="connsiteX20" fmla="*/ 714102 w 1959428"/>
                <a:gd name="connsiteY20" fmla="*/ 1680755 h 1680755"/>
                <a:gd name="connsiteX21" fmla="*/ 539931 w 1959428"/>
                <a:gd name="connsiteY21" fmla="*/ 862149 h 1680755"/>
                <a:gd name="connsiteX22" fmla="*/ 0 w 1959428"/>
                <a:gd name="connsiteY22" fmla="*/ 827315 h 1680755"/>
                <a:gd name="connsiteX23" fmla="*/ 478971 w 1959428"/>
                <a:gd name="connsiteY23" fmla="*/ 313509 h 168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9428" h="1680755">
                  <a:moveTo>
                    <a:pt x="304800" y="0"/>
                  </a:moveTo>
                  <a:lnTo>
                    <a:pt x="844731" y="174172"/>
                  </a:lnTo>
                  <a:lnTo>
                    <a:pt x="846901" y="174288"/>
                  </a:lnTo>
                  <a:lnTo>
                    <a:pt x="844731" y="209006"/>
                  </a:lnTo>
                  <a:lnTo>
                    <a:pt x="609600" y="226424"/>
                  </a:lnTo>
                  <a:lnTo>
                    <a:pt x="722811" y="374469"/>
                  </a:lnTo>
                  <a:lnTo>
                    <a:pt x="322217" y="653144"/>
                  </a:lnTo>
                  <a:lnTo>
                    <a:pt x="766354" y="600892"/>
                  </a:lnTo>
                  <a:lnTo>
                    <a:pt x="792480" y="1201784"/>
                  </a:lnTo>
                  <a:lnTo>
                    <a:pt x="1088571" y="635726"/>
                  </a:lnTo>
                  <a:lnTo>
                    <a:pt x="1349828" y="1018904"/>
                  </a:lnTo>
                  <a:lnTo>
                    <a:pt x="1236617" y="531224"/>
                  </a:lnTo>
                  <a:lnTo>
                    <a:pt x="1558834" y="435429"/>
                  </a:lnTo>
                  <a:lnTo>
                    <a:pt x="1288868" y="209006"/>
                  </a:lnTo>
                  <a:lnTo>
                    <a:pt x="1290088" y="198030"/>
                  </a:lnTo>
                  <a:lnTo>
                    <a:pt x="1332411" y="200297"/>
                  </a:lnTo>
                  <a:lnTo>
                    <a:pt x="1959428" y="426720"/>
                  </a:lnTo>
                  <a:lnTo>
                    <a:pt x="1497874" y="670560"/>
                  </a:lnTo>
                  <a:lnTo>
                    <a:pt x="1619794" y="1349829"/>
                  </a:lnTo>
                  <a:lnTo>
                    <a:pt x="1149531" y="1114697"/>
                  </a:lnTo>
                  <a:lnTo>
                    <a:pt x="714102" y="1680755"/>
                  </a:lnTo>
                  <a:lnTo>
                    <a:pt x="539931" y="862149"/>
                  </a:lnTo>
                  <a:lnTo>
                    <a:pt x="0" y="827315"/>
                  </a:lnTo>
                  <a:lnTo>
                    <a:pt x="478971" y="3135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ound Same Side Corner Rectangle 5">
              <a:extLst>
                <a:ext uri="{FF2B5EF4-FFF2-40B4-BE49-F238E27FC236}">
                  <a16:creationId xmlns:a16="http://schemas.microsoft.com/office/drawing/2014/main" id="{2FB7C785-A5AB-304F-B426-341ACE658107}"/>
                </a:ext>
              </a:extLst>
            </p:cNvPr>
            <p:cNvSpPr/>
            <p:nvPr/>
          </p:nvSpPr>
          <p:spPr>
            <a:xfrm>
              <a:off x="-8384548" y="-5785116"/>
              <a:ext cx="389743" cy="669871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1B1E9D-B1AB-5842-82F5-99CFB3F662B4}"/>
                </a:ext>
              </a:extLst>
            </p:cNvPr>
            <p:cNvSpPr/>
            <p:nvPr/>
          </p:nvSpPr>
          <p:spPr>
            <a:xfrm rot="2546858">
              <a:off x="-11411309" y="-5873643"/>
              <a:ext cx="752621" cy="2238533"/>
            </a:xfrm>
            <a:custGeom>
              <a:avLst/>
              <a:gdLst>
                <a:gd name="connsiteX0" fmla="*/ 533062 w 1066125"/>
                <a:gd name="connsiteY0" fmla="*/ 2439723 h 3170994"/>
                <a:gd name="connsiteX1" fmla="*/ 296547 w 1066125"/>
                <a:gd name="connsiteY1" fmla="*/ 2676238 h 3170994"/>
                <a:gd name="connsiteX2" fmla="*/ 533062 w 1066125"/>
                <a:gd name="connsiteY2" fmla="*/ 2912753 h 3170994"/>
                <a:gd name="connsiteX3" fmla="*/ 769577 w 1066125"/>
                <a:gd name="connsiteY3" fmla="*/ 2676238 h 3170994"/>
                <a:gd name="connsiteX4" fmla="*/ 533062 w 1066125"/>
                <a:gd name="connsiteY4" fmla="*/ 2439723 h 3170994"/>
                <a:gd name="connsiteX5" fmla="*/ 533062 w 1066125"/>
                <a:gd name="connsiteY5" fmla="*/ 245094 h 3170994"/>
                <a:gd name="connsiteX6" fmla="*/ 308588 w 1066125"/>
                <a:gd name="connsiteY6" fmla="*/ 469568 h 3170994"/>
                <a:gd name="connsiteX7" fmla="*/ 533062 w 1066125"/>
                <a:gd name="connsiteY7" fmla="*/ 694042 h 3170994"/>
                <a:gd name="connsiteX8" fmla="*/ 757536 w 1066125"/>
                <a:gd name="connsiteY8" fmla="*/ 469568 h 3170994"/>
                <a:gd name="connsiteX9" fmla="*/ 533062 w 1066125"/>
                <a:gd name="connsiteY9" fmla="*/ 245094 h 3170994"/>
                <a:gd name="connsiteX10" fmla="*/ 513329 w 1066125"/>
                <a:gd name="connsiteY10" fmla="*/ 0 h 3170994"/>
                <a:gd name="connsiteX11" fmla="*/ 552796 w 1066125"/>
                <a:gd name="connsiteY11" fmla="*/ 0 h 3170994"/>
                <a:gd name="connsiteX12" fmla="*/ 1066125 w 1066125"/>
                <a:gd name="connsiteY12" fmla="*/ 513329 h 3170994"/>
                <a:gd name="connsiteX13" fmla="*/ 1066125 w 1066125"/>
                <a:gd name="connsiteY13" fmla="*/ 2657665 h 3170994"/>
                <a:gd name="connsiteX14" fmla="*/ 552796 w 1066125"/>
                <a:gd name="connsiteY14" fmla="*/ 3170994 h 3170994"/>
                <a:gd name="connsiteX15" fmla="*/ 513329 w 1066125"/>
                <a:gd name="connsiteY15" fmla="*/ 3170994 h 3170994"/>
                <a:gd name="connsiteX16" fmla="*/ 0 w 1066125"/>
                <a:gd name="connsiteY16" fmla="*/ 2657665 h 3170994"/>
                <a:gd name="connsiteX17" fmla="*/ 0 w 1066125"/>
                <a:gd name="connsiteY17" fmla="*/ 513329 h 3170994"/>
                <a:gd name="connsiteX18" fmla="*/ 513329 w 1066125"/>
                <a:gd name="connsiteY18" fmla="*/ 0 h 317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6125" h="3170994">
                  <a:moveTo>
                    <a:pt x="533062" y="2439723"/>
                  </a:moveTo>
                  <a:cubicBezTo>
                    <a:pt x="402438" y="2439723"/>
                    <a:pt x="296547" y="2545614"/>
                    <a:pt x="296547" y="2676238"/>
                  </a:cubicBezTo>
                  <a:cubicBezTo>
                    <a:pt x="296547" y="2806862"/>
                    <a:pt x="402438" y="2912753"/>
                    <a:pt x="533062" y="2912753"/>
                  </a:cubicBezTo>
                  <a:cubicBezTo>
                    <a:pt x="663686" y="2912753"/>
                    <a:pt x="769577" y="2806862"/>
                    <a:pt x="769577" y="2676238"/>
                  </a:cubicBezTo>
                  <a:cubicBezTo>
                    <a:pt x="769577" y="2545614"/>
                    <a:pt x="663686" y="2439723"/>
                    <a:pt x="533062" y="2439723"/>
                  </a:cubicBezTo>
                  <a:close/>
                  <a:moveTo>
                    <a:pt x="533062" y="245094"/>
                  </a:moveTo>
                  <a:cubicBezTo>
                    <a:pt x="409088" y="245094"/>
                    <a:pt x="308588" y="345594"/>
                    <a:pt x="308588" y="469568"/>
                  </a:cubicBezTo>
                  <a:cubicBezTo>
                    <a:pt x="308588" y="593542"/>
                    <a:pt x="409088" y="694042"/>
                    <a:pt x="533062" y="694042"/>
                  </a:cubicBezTo>
                  <a:cubicBezTo>
                    <a:pt x="657036" y="694042"/>
                    <a:pt x="757536" y="593542"/>
                    <a:pt x="757536" y="469568"/>
                  </a:cubicBezTo>
                  <a:cubicBezTo>
                    <a:pt x="757536" y="345594"/>
                    <a:pt x="657036" y="245094"/>
                    <a:pt x="533062" y="245094"/>
                  </a:cubicBezTo>
                  <a:close/>
                  <a:moveTo>
                    <a:pt x="513329" y="0"/>
                  </a:moveTo>
                  <a:lnTo>
                    <a:pt x="552796" y="0"/>
                  </a:lnTo>
                  <a:cubicBezTo>
                    <a:pt x="836300" y="0"/>
                    <a:pt x="1066125" y="229825"/>
                    <a:pt x="1066125" y="513329"/>
                  </a:cubicBezTo>
                  <a:lnTo>
                    <a:pt x="1066125" y="2657665"/>
                  </a:lnTo>
                  <a:cubicBezTo>
                    <a:pt x="1066125" y="2941169"/>
                    <a:pt x="836300" y="3170994"/>
                    <a:pt x="552796" y="3170994"/>
                  </a:cubicBezTo>
                  <a:lnTo>
                    <a:pt x="513329" y="3170994"/>
                  </a:lnTo>
                  <a:cubicBezTo>
                    <a:pt x="229825" y="3170994"/>
                    <a:pt x="0" y="2941169"/>
                    <a:pt x="0" y="2657665"/>
                  </a:cubicBezTo>
                  <a:lnTo>
                    <a:pt x="0" y="513329"/>
                  </a:lnTo>
                  <a:cubicBezTo>
                    <a:pt x="0" y="229825"/>
                    <a:pt x="229825" y="0"/>
                    <a:pt x="513329" y="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9269D8B-F4D8-9C44-AD05-C5F9F7BCC8D3}"/>
                </a:ext>
              </a:extLst>
            </p:cNvPr>
            <p:cNvSpPr/>
            <p:nvPr/>
          </p:nvSpPr>
          <p:spPr>
            <a:xfrm>
              <a:off x="-8567239" y="-5037369"/>
              <a:ext cx="779486" cy="1826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id="{DAF561AC-4BB9-994E-B930-32B1517CD732}"/>
                </a:ext>
              </a:extLst>
            </p:cNvPr>
            <p:cNvSpPr/>
            <p:nvPr/>
          </p:nvSpPr>
          <p:spPr>
            <a:xfrm rot="10800000">
              <a:off x="-8233929" y="-4768783"/>
              <a:ext cx="119069" cy="418105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6D41987-E52B-4244-B9E3-B3F9ACEC4F0E}"/>
                </a:ext>
              </a:extLst>
            </p:cNvPr>
            <p:cNvSpPr/>
            <p:nvPr/>
          </p:nvSpPr>
          <p:spPr>
            <a:xfrm flipH="1">
              <a:off x="-13954538" y="-2674418"/>
              <a:ext cx="3802908" cy="947218"/>
            </a:xfrm>
            <a:custGeom>
              <a:avLst/>
              <a:gdLst>
                <a:gd name="connsiteX0" fmla="*/ 5287062 w 5387009"/>
                <a:gd name="connsiteY0" fmla="*/ 0 h 1341782"/>
                <a:gd name="connsiteX1" fmla="*/ 4514849 w 5387009"/>
                <a:gd name="connsiteY1" fmla="*/ 0 h 1341782"/>
                <a:gd name="connsiteX2" fmla="*/ 4446105 w 5387009"/>
                <a:gd name="connsiteY2" fmla="*/ 0 h 1341782"/>
                <a:gd name="connsiteX3" fmla="*/ 4340917 w 5387009"/>
                <a:gd name="connsiteY3" fmla="*/ 0 h 1341782"/>
                <a:gd name="connsiteX4" fmla="*/ 3978558 w 5387009"/>
                <a:gd name="connsiteY4" fmla="*/ 616225 h 1341782"/>
                <a:gd name="connsiteX5" fmla="*/ 120929 w 5387009"/>
                <a:gd name="connsiteY5" fmla="*/ 616225 h 1341782"/>
                <a:gd name="connsiteX6" fmla="*/ 0 w 5387009"/>
                <a:gd name="connsiteY6" fmla="*/ 737154 h 1341782"/>
                <a:gd name="connsiteX7" fmla="*/ 0 w 5387009"/>
                <a:gd name="connsiteY7" fmla="*/ 1341782 h 1341782"/>
                <a:gd name="connsiteX8" fmla="*/ 5387009 w 5387009"/>
                <a:gd name="connsiteY8" fmla="*/ 1341782 h 1341782"/>
                <a:gd name="connsiteX9" fmla="*/ 5387009 w 5387009"/>
                <a:gd name="connsiteY9" fmla="*/ 897834 h 1341782"/>
                <a:gd name="connsiteX10" fmla="*/ 5387009 w 5387009"/>
                <a:gd name="connsiteY10" fmla="*/ 737154 h 1341782"/>
                <a:gd name="connsiteX11" fmla="*/ 5387009 w 5387009"/>
                <a:gd name="connsiteY11" fmla="*/ 99947 h 134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87009" h="1341782">
                  <a:moveTo>
                    <a:pt x="5287062" y="0"/>
                  </a:moveTo>
                  <a:lnTo>
                    <a:pt x="4514849" y="0"/>
                  </a:lnTo>
                  <a:lnTo>
                    <a:pt x="4446105" y="0"/>
                  </a:lnTo>
                  <a:lnTo>
                    <a:pt x="4340917" y="0"/>
                  </a:lnTo>
                  <a:lnTo>
                    <a:pt x="3978558" y="616225"/>
                  </a:lnTo>
                  <a:lnTo>
                    <a:pt x="120929" y="616225"/>
                  </a:lnTo>
                  <a:lnTo>
                    <a:pt x="0" y="737154"/>
                  </a:lnTo>
                  <a:lnTo>
                    <a:pt x="0" y="1341782"/>
                  </a:lnTo>
                  <a:lnTo>
                    <a:pt x="5387009" y="1341782"/>
                  </a:lnTo>
                  <a:lnTo>
                    <a:pt x="5387009" y="897834"/>
                  </a:lnTo>
                  <a:lnTo>
                    <a:pt x="5387009" y="737154"/>
                  </a:lnTo>
                  <a:lnTo>
                    <a:pt x="5387009" y="9994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279EE2-82F9-EF4D-8DA1-3507774B27C7}"/>
                </a:ext>
              </a:extLst>
            </p:cNvPr>
            <p:cNvSpPr/>
            <p:nvPr/>
          </p:nvSpPr>
          <p:spPr>
            <a:xfrm>
              <a:off x="-12453021" y="-2660386"/>
              <a:ext cx="1375221" cy="3227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3BAACCA-305B-734A-A19A-F4CBD42DD1BA}"/>
                </a:ext>
              </a:extLst>
            </p:cNvPr>
            <p:cNvSpPr/>
            <p:nvPr/>
          </p:nvSpPr>
          <p:spPr>
            <a:xfrm>
              <a:off x="-12789809" y="-3165569"/>
              <a:ext cx="2041782" cy="420986"/>
            </a:xfrm>
            <a:custGeom>
              <a:avLst/>
              <a:gdLst>
                <a:gd name="connsiteX0" fmla="*/ 1827002 w 2041782"/>
                <a:gd name="connsiteY0" fmla="*/ 86536 h 420986"/>
                <a:gd name="connsiteX1" fmla="*/ 1812579 w 2041782"/>
                <a:gd name="connsiteY1" fmla="*/ 100959 h 420986"/>
                <a:gd name="connsiteX2" fmla="*/ 1812579 w 2041782"/>
                <a:gd name="connsiteY2" fmla="*/ 320027 h 420986"/>
                <a:gd name="connsiteX3" fmla="*/ 1827002 w 2041782"/>
                <a:gd name="connsiteY3" fmla="*/ 334450 h 420986"/>
                <a:gd name="connsiteX4" fmla="*/ 1884692 w 2041782"/>
                <a:gd name="connsiteY4" fmla="*/ 334450 h 420986"/>
                <a:gd name="connsiteX5" fmla="*/ 1899115 w 2041782"/>
                <a:gd name="connsiteY5" fmla="*/ 320027 h 420986"/>
                <a:gd name="connsiteX6" fmla="*/ 1899115 w 2041782"/>
                <a:gd name="connsiteY6" fmla="*/ 100959 h 420986"/>
                <a:gd name="connsiteX7" fmla="*/ 1884692 w 2041782"/>
                <a:gd name="connsiteY7" fmla="*/ 86536 h 420986"/>
                <a:gd name="connsiteX8" fmla="*/ 1618262 w 2041782"/>
                <a:gd name="connsiteY8" fmla="*/ 86536 h 420986"/>
                <a:gd name="connsiteX9" fmla="*/ 1603839 w 2041782"/>
                <a:gd name="connsiteY9" fmla="*/ 100959 h 420986"/>
                <a:gd name="connsiteX10" fmla="*/ 1603839 w 2041782"/>
                <a:gd name="connsiteY10" fmla="*/ 320027 h 420986"/>
                <a:gd name="connsiteX11" fmla="*/ 1618262 w 2041782"/>
                <a:gd name="connsiteY11" fmla="*/ 334450 h 420986"/>
                <a:gd name="connsiteX12" fmla="*/ 1675952 w 2041782"/>
                <a:gd name="connsiteY12" fmla="*/ 334450 h 420986"/>
                <a:gd name="connsiteX13" fmla="*/ 1690375 w 2041782"/>
                <a:gd name="connsiteY13" fmla="*/ 320027 h 420986"/>
                <a:gd name="connsiteX14" fmla="*/ 1690375 w 2041782"/>
                <a:gd name="connsiteY14" fmla="*/ 100959 h 420986"/>
                <a:gd name="connsiteX15" fmla="*/ 1675952 w 2041782"/>
                <a:gd name="connsiteY15" fmla="*/ 86536 h 420986"/>
                <a:gd name="connsiteX16" fmla="*/ 1409523 w 2041782"/>
                <a:gd name="connsiteY16" fmla="*/ 86536 h 420986"/>
                <a:gd name="connsiteX17" fmla="*/ 1395100 w 2041782"/>
                <a:gd name="connsiteY17" fmla="*/ 100959 h 420986"/>
                <a:gd name="connsiteX18" fmla="*/ 1395100 w 2041782"/>
                <a:gd name="connsiteY18" fmla="*/ 320027 h 420986"/>
                <a:gd name="connsiteX19" fmla="*/ 1409523 w 2041782"/>
                <a:gd name="connsiteY19" fmla="*/ 334450 h 420986"/>
                <a:gd name="connsiteX20" fmla="*/ 1467213 w 2041782"/>
                <a:gd name="connsiteY20" fmla="*/ 334450 h 420986"/>
                <a:gd name="connsiteX21" fmla="*/ 1481636 w 2041782"/>
                <a:gd name="connsiteY21" fmla="*/ 320027 h 420986"/>
                <a:gd name="connsiteX22" fmla="*/ 1481636 w 2041782"/>
                <a:gd name="connsiteY22" fmla="*/ 100959 h 420986"/>
                <a:gd name="connsiteX23" fmla="*/ 1467213 w 2041782"/>
                <a:gd name="connsiteY23" fmla="*/ 86536 h 420986"/>
                <a:gd name="connsiteX24" fmla="*/ 1200784 w 2041782"/>
                <a:gd name="connsiteY24" fmla="*/ 86536 h 420986"/>
                <a:gd name="connsiteX25" fmla="*/ 1186361 w 2041782"/>
                <a:gd name="connsiteY25" fmla="*/ 100959 h 420986"/>
                <a:gd name="connsiteX26" fmla="*/ 1186361 w 2041782"/>
                <a:gd name="connsiteY26" fmla="*/ 320027 h 420986"/>
                <a:gd name="connsiteX27" fmla="*/ 1200784 w 2041782"/>
                <a:gd name="connsiteY27" fmla="*/ 334450 h 420986"/>
                <a:gd name="connsiteX28" fmla="*/ 1258474 w 2041782"/>
                <a:gd name="connsiteY28" fmla="*/ 334450 h 420986"/>
                <a:gd name="connsiteX29" fmla="*/ 1272897 w 2041782"/>
                <a:gd name="connsiteY29" fmla="*/ 320027 h 420986"/>
                <a:gd name="connsiteX30" fmla="*/ 1272897 w 2041782"/>
                <a:gd name="connsiteY30" fmla="*/ 100959 h 420986"/>
                <a:gd name="connsiteX31" fmla="*/ 1258474 w 2041782"/>
                <a:gd name="connsiteY31" fmla="*/ 86536 h 420986"/>
                <a:gd name="connsiteX32" fmla="*/ 992045 w 2041782"/>
                <a:gd name="connsiteY32" fmla="*/ 86536 h 420986"/>
                <a:gd name="connsiteX33" fmla="*/ 977622 w 2041782"/>
                <a:gd name="connsiteY33" fmla="*/ 100959 h 420986"/>
                <a:gd name="connsiteX34" fmla="*/ 977622 w 2041782"/>
                <a:gd name="connsiteY34" fmla="*/ 320027 h 420986"/>
                <a:gd name="connsiteX35" fmla="*/ 992045 w 2041782"/>
                <a:gd name="connsiteY35" fmla="*/ 334450 h 420986"/>
                <a:gd name="connsiteX36" fmla="*/ 1049735 w 2041782"/>
                <a:gd name="connsiteY36" fmla="*/ 334450 h 420986"/>
                <a:gd name="connsiteX37" fmla="*/ 1064158 w 2041782"/>
                <a:gd name="connsiteY37" fmla="*/ 320027 h 420986"/>
                <a:gd name="connsiteX38" fmla="*/ 1064158 w 2041782"/>
                <a:gd name="connsiteY38" fmla="*/ 100959 h 420986"/>
                <a:gd name="connsiteX39" fmla="*/ 1049735 w 2041782"/>
                <a:gd name="connsiteY39" fmla="*/ 86536 h 420986"/>
                <a:gd name="connsiteX40" fmla="*/ 783307 w 2041782"/>
                <a:gd name="connsiteY40" fmla="*/ 86536 h 420986"/>
                <a:gd name="connsiteX41" fmla="*/ 768884 w 2041782"/>
                <a:gd name="connsiteY41" fmla="*/ 100959 h 420986"/>
                <a:gd name="connsiteX42" fmla="*/ 768884 w 2041782"/>
                <a:gd name="connsiteY42" fmla="*/ 320027 h 420986"/>
                <a:gd name="connsiteX43" fmla="*/ 783307 w 2041782"/>
                <a:gd name="connsiteY43" fmla="*/ 334450 h 420986"/>
                <a:gd name="connsiteX44" fmla="*/ 840997 w 2041782"/>
                <a:gd name="connsiteY44" fmla="*/ 334450 h 420986"/>
                <a:gd name="connsiteX45" fmla="*/ 855420 w 2041782"/>
                <a:gd name="connsiteY45" fmla="*/ 320027 h 420986"/>
                <a:gd name="connsiteX46" fmla="*/ 855420 w 2041782"/>
                <a:gd name="connsiteY46" fmla="*/ 100959 h 420986"/>
                <a:gd name="connsiteX47" fmla="*/ 840997 w 2041782"/>
                <a:gd name="connsiteY47" fmla="*/ 86536 h 420986"/>
                <a:gd name="connsiteX48" fmla="*/ 574568 w 2041782"/>
                <a:gd name="connsiteY48" fmla="*/ 86536 h 420986"/>
                <a:gd name="connsiteX49" fmla="*/ 560145 w 2041782"/>
                <a:gd name="connsiteY49" fmla="*/ 100959 h 420986"/>
                <a:gd name="connsiteX50" fmla="*/ 560145 w 2041782"/>
                <a:gd name="connsiteY50" fmla="*/ 320027 h 420986"/>
                <a:gd name="connsiteX51" fmla="*/ 574568 w 2041782"/>
                <a:gd name="connsiteY51" fmla="*/ 334450 h 420986"/>
                <a:gd name="connsiteX52" fmla="*/ 632258 w 2041782"/>
                <a:gd name="connsiteY52" fmla="*/ 334450 h 420986"/>
                <a:gd name="connsiteX53" fmla="*/ 646681 w 2041782"/>
                <a:gd name="connsiteY53" fmla="*/ 320027 h 420986"/>
                <a:gd name="connsiteX54" fmla="*/ 646681 w 2041782"/>
                <a:gd name="connsiteY54" fmla="*/ 100959 h 420986"/>
                <a:gd name="connsiteX55" fmla="*/ 632258 w 2041782"/>
                <a:gd name="connsiteY55" fmla="*/ 86536 h 420986"/>
                <a:gd name="connsiteX56" fmla="*/ 365829 w 2041782"/>
                <a:gd name="connsiteY56" fmla="*/ 86536 h 420986"/>
                <a:gd name="connsiteX57" fmla="*/ 351406 w 2041782"/>
                <a:gd name="connsiteY57" fmla="*/ 100959 h 420986"/>
                <a:gd name="connsiteX58" fmla="*/ 351406 w 2041782"/>
                <a:gd name="connsiteY58" fmla="*/ 320027 h 420986"/>
                <a:gd name="connsiteX59" fmla="*/ 365829 w 2041782"/>
                <a:gd name="connsiteY59" fmla="*/ 334450 h 420986"/>
                <a:gd name="connsiteX60" fmla="*/ 423519 w 2041782"/>
                <a:gd name="connsiteY60" fmla="*/ 334450 h 420986"/>
                <a:gd name="connsiteX61" fmla="*/ 437942 w 2041782"/>
                <a:gd name="connsiteY61" fmla="*/ 320027 h 420986"/>
                <a:gd name="connsiteX62" fmla="*/ 437942 w 2041782"/>
                <a:gd name="connsiteY62" fmla="*/ 100959 h 420986"/>
                <a:gd name="connsiteX63" fmla="*/ 423519 w 2041782"/>
                <a:gd name="connsiteY63" fmla="*/ 86536 h 420986"/>
                <a:gd name="connsiteX64" fmla="*/ 157090 w 2041782"/>
                <a:gd name="connsiteY64" fmla="*/ 86536 h 420986"/>
                <a:gd name="connsiteX65" fmla="*/ 142667 w 2041782"/>
                <a:gd name="connsiteY65" fmla="*/ 100959 h 420986"/>
                <a:gd name="connsiteX66" fmla="*/ 142667 w 2041782"/>
                <a:gd name="connsiteY66" fmla="*/ 320027 h 420986"/>
                <a:gd name="connsiteX67" fmla="*/ 157090 w 2041782"/>
                <a:gd name="connsiteY67" fmla="*/ 334450 h 420986"/>
                <a:gd name="connsiteX68" fmla="*/ 214780 w 2041782"/>
                <a:gd name="connsiteY68" fmla="*/ 334450 h 420986"/>
                <a:gd name="connsiteX69" fmla="*/ 229203 w 2041782"/>
                <a:gd name="connsiteY69" fmla="*/ 320027 h 420986"/>
                <a:gd name="connsiteX70" fmla="*/ 229203 w 2041782"/>
                <a:gd name="connsiteY70" fmla="*/ 100959 h 420986"/>
                <a:gd name="connsiteX71" fmla="*/ 214780 w 2041782"/>
                <a:gd name="connsiteY71" fmla="*/ 86536 h 420986"/>
                <a:gd name="connsiteX72" fmla="*/ 70166 w 2041782"/>
                <a:gd name="connsiteY72" fmla="*/ 0 h 420986"/>
                <a:gd name="connsiteX73" fmla="*/ 1971616 w 2041782"/>
                <a:gd name="connsiteY73" fmla="*/ 0 h 420986"/>
                <a:gd name="connsiteX74" fmla="*/ 2041782 w 2041782"/>
                <a:gd name="connsiteY74" fmla="*/ 70166 h 420986"/>
                <a:gd name="connsiteX75" fmla="*/ 2041782 w 2041782"/>
                <a:gd name="connsiteY75" fmla="*/ 350820 h 420986"/>
                <a:gd name="connsiteX76" fmla="*/ 1971616 w 2041782"/>
                <a:gd name="connsiteY76" fmla="*/ 420986 h 420986"/>
                <a:gd name="connsiteX77" fmla="*/ 70166 w 2041782"/>
                <a:gd name="connsiteY77" fmla="*/ 420986 h 420986"/>
                <a:gd name="connsiteX78" fmla="*/ 0 w 2041782"/>
                <a:gd name="connsiteY78" fmla="*/ 350820 h 420986"/>
                <a:gd name="connsiteX79" fmla="*/ 0 w 2041782"/>
                <a:gd name="connsiteY79" fmla="*/ 70166 h 420986"/>
                <a:gd name="connsiteX80" fmla="*/ 70166 w 2041782"/>
                <a:gd name="connsiteY80" fmla="*/ 0 h 4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41782" h="420986">
                  <a:moveTo>
                    <a:pt x="1827002" y="86536"/>
                  </a:moveTo>
                  <a:cubicBezTo>
                    <a:pt x="1819036" y="86536"/>
                    <a:pt x="1812579" y="92993"/>
                    <a:pt x="1812579" y="100959"/>
                  </a:cubicBezTo>
                  <a:lnTo>
                    <a:pt x="1812579" y="320027"/>
                  </a:lnTo>
                  <a:cubicBezTo>
                    <a:pt x="1812579" y="327993"/>
                    <a:pt x="1819036" y="334450"/>
                    <a:pt x="1827002" y="334450"/>
                  </a:cubicBezTo>
                  <a:lnTo>
                    <a:pt x="1884692" y="334450"/>
                  </a:lnTo>
                  <a:cubicBezTo>
                    <a:pt x="1892658" y="334450"/>
                    <a:pt x="1899115" y="327993"/>
                    <a:pt x="1899115" y="320027"/>
                  </a:cubicBezTo>
                  <a:lnTo>
                    <a:pt x="1899115" y="100959"/>
                  </a:lnTo>
                  <a:cubicBezTo>
                    <a:pt x="1899115" y="92993"/>
                    <a:pt x="1892658" y="86536"/>
                    <a:pt x="1884692" y="86536"/>
                  </a:cubicBezTo>
                  <a:close/>
                  <a:moveTo>
                    <a:pt x="1618262" y="86536"/>
                  </a:moveTo>
                  <a:cubicBezTo>
                    <a:pt x="1610296" y="86536"/>
                    <a:pt x="1603839" y="92993"/>
                    <a:pt x="1603839" y="100959"/>
                  </a:cubicBezTo>
                  <a:lnTo>
                    <a:pt x="1603839" y="320027"/>
                  </a:lnTo>
                  <a:cubicBezTo>
                    <a:pt x="1603839" y="327993"/>
                    <a:pt x="1610296" y="334450"/>
                    <a:pt x="1618262" y="334450"/>
                  </a:cubicBezTo>
                  <a:lnTo>
                    <a:pt x="1675952" y="334450"/>
                  </a:lnTo>
                  <a:cubicBezTo>
                    <a:pt x="1683918" y="334450"/>
                    <a:pt x="1690375" y="327993"/>
                    <a:pt x="1690375" y="320027"/>
                  </a:cubicBezTo>
                  <a:lnTo>
                    <a:pt x="1690375" y="100959"/>
                  </a:lnTo>
                  <a:cubicBezTo>
                    <a:pt x="1690375" y="92993"/>
                    <a:pt x="1683918" y="86536"/>
                    <a:pt x="1675952" y="86536"/>
                  </a:cubicBezTo>
                  <a:close/>
                  <a:moveTo>
                    <a:pt x="1409523" y="86536"/>
                  </a:moveTo>
                  <a:cubicBezTo>
                    <a:pt x="1401557" y="86536"/>
                    <a:pt x="1395100" y="92993"/>
                    <a:pt x="1395100" y="100959"/>
                  </a:cubicBezTo>
                  <a:lnTo>
                    <a:pt x="1395100" y="320027"/>
                  </a:lnTo>
                  <a:cubicBezTo>
                    <a:pt x="1395100" y="327993"/>
                    <a:pt x="1401557" y="334450"/>
                    <a:pt x="1409523" y="334450"/>
                  </a:cubicBezTo>
                  <a:lnTo>
                    <a:pt x="1467213" y="334450"/>
                  </a:lnTo>
                  <a:cubicBezTo>
                    <a:pt x="1475179" y="334450"/>
                    <a:pt x="1481636" y="327993"/>
                    <a:pt x="1481636" y="320027"/>
                  </a:cubicBezTo>
                  <a:lnTo>
                    <a:pt x="1481636" y="100959"/>
                  </a:lnTo>
                  <a:cubicBezTo>
                    <a:pt x="1481636" y="92993"/>
                    <a:pt x="1475179" y="86536"/>
                    <a:pt x="1467213" y="86536"/>
                  </a:cubicBezTo>
                  <a:close/>
                  <a:moveTo>
                    <a:pt x="1200784" y="86536"/>
                  </a:moveTo>
                  <a:cubicBezTo>
                    <a:pt x="1192818" y="86536"/>
                    <a:pt x="1186361" y="92993"/>
                    <a:pt x="1186361" y="100959"/>
                  </a:cubicBezTo>
                  <a:lnTo>
                    <a:pt x="1186361" y="320027"/>
                  </a:lnTo>
                  <a:cubicBezTo>
                    <a:pt x="1186361" y="327993"/>
                    <a:pt x="1192818" y="334450"/>
                    <a:pt x="1200784" y="334450"/>
                  </a:cubicBezTo>
                  <a:lnTo>
                    <a:pt x="1258474" y="334450"/>
                  </a:lnTo>
                  <a:cubicBezTo>
                    <a:pt x="1266440" y="334450"/>
                    <a:pt x="1272897" y="327993"/>
                    <a:pt x="1272897" y="320027"/>
                  </a:cubicBezTo>
                  <a:lnTo>
                    <a:pt x="1272897" y="100959"/>
                  </a:lnTo>
                  <a:cubicBezTo>
                    <a:pt x="1272897" y="92993"/>
                    <a:pt x="1266440" y="86536"/>
                    <a:pt x="1258474" y="86536"/>
                  </a:cubicBezTo>
                  <a:close/>
                  <a:moveTo>
                    <a:pt x="992045" y="86536"/>
                  </a:moveTo>
                  <a:cubicBezTo>
                    <a:pt x="984079" y="86536"/>
                    <a:pt x="977622" y="92993"/>
                    <a:pt x="977622" y="100959"/>
                  </a:cubicBezTo>
                  <a:lnTo>
                    <a:pt x="977622" y="320027"/>
                  </a:lnTo>
                  <a:cubicBezTo>
                    <a:pt x="977622" y="327993"/>
                    <a:pt x="984079" y="334450"/>
                    <a:pt x="992045" y="334450"/>
                  </a:cubicBezTo>
                  <a:lnTo>
                    <a:pt x="1049735" y="334450"/>
                  </a:lnTo>
                  <a:cubicBezTo>
                    <a:pt x="1057701" y="334450"/>
                    <a:pt x="1064158" y="327993"/>
                    <a:pt x="1064158" y="320027"/>
                  </a:cubicBezTo>
                  <a:lnTo>
                    <a:pt x="1064158" y="100959"/>
                  </a:lnTo>
                  <a:cubicBezTo>
                    <a:pt x="1064158" y="92993"/>
                    <a:pt x="1057701" y="86536"/>
                    <a:pt x="1049735" y="86536"/>
                  </a:cubicBezTo>
                  <a:close/>
                  <a:moveTo>
                    <a:pt x="783307" y="86536"/>
                  </a:moveTo>
                  <a:cubicBezTo>
                    <a:pt x="775341" y="86536"/>
                    <a:pt x="768884" y="92993"/>
                    <a:pt x="768884" y="100959"/>
                  </a:cubicBezTo>
                  <a:lnTo>
                    <a:pt x="768884" y="320027"/>
                  </a:lnTo>
                  <a:cubicBezTo>
                    <a:pt x="768884" y="327993"/>
                    <a:pt x="775341" y="334450"/>
                    <a:pt x="783307" y="334450"/>
                  </a:cubicBezTo>
                  <a:lnTo>
                    <a:pt x="840997" y="334450"/>
                  </a:lnTo>
                  <a:cubicBezTo>
                    <a:pt x="848963" y="334450"/>
                    <a:pt x="855420" y="327993"/>
                    <a:pt x="855420" y="320027"/>
                  </a:cubicBezTo>
                  <a:lnTo>
                    <a:pt x="855420" y="100959"/>
                  </a:lnTo>
                  <a:cubicBezTo>
                    <a:pt x="855420" y="92993"/>
                    <a:pt x="848963" y="86536"/>
                    <a:pt x="840997" y="86536"/>
                  </a:cubicBezTo>
                  <a:close/>
                  <a:moveTo>
                    <a:pt x="574568" y="86536"/>
                  </a:moveTo>
                  <a:cubicBezTo>
                    <a:pt x="566602" y="86536"/>
                    <a:pt x="560145" y="92993"/>
                    <a:pt x="560145" y="100959"/>
                  </a:cubicBezTo>
                  <a:lnTo>
                    <a:pt x="560145" y="320027"/>
                  </a:lnTo>
                  <a:cubicBezTo>
                    <a:pt x="560145" y="327993"/>
                    <a:pt x="566602" y="334450"/>
                    <a:pt x="574568" y="334450"/>
                  </a:cubicBezTo>
                  <a:lnTo>
                    <a:pt x="632258" y="334450"/>
                  </a:lnTo>
                  <a:cubicBezTo>
                    <a:pt x="640224" y="334450"/>
                    <a:pt x="646681" y="327993"/>
                    <a:pt x="646681" y="320027"/>
                  </a:cubicBezTo>
                  <a:lnTo>
                    <a:pt x="646681" y="100959"/>
                  </a:lnTo>
                  <a:cubicBezTo>
                    <a:pt x="646681" y="92993"/>
                    <a:pt x="640224" y="86536"/>
                    <a:pt x="632258" y="86536"/>
                  </a:cubicBezTo>
                  <a:close/>
                  <a:moveTo>
                    <a:pt x="365829" y="86536"/>
                  </a:moveTo>
                  <a:cubicBezTo>
                    <a:pt x="357863" y="86536"/>
                    <a:pt x="351406" y="92993"/>
                    <a:pt x="351406" y="100959"/>
                  </a:cubicBezTo>
                  <a:lnTo>
                    <a:pt x="351406" y="320027"/>
                  </a:lnTo>
                  <a:cubicBezTo>
                    <a:pt x="351406" y="327993"/>
                    <a:pt x="357863" y="334450"/>
                    <a:pt x="365829" y="334450"/>
                  </a:cubicBezTo>
                  <a:lnTo>
                    <a:pt x="423519" y="334450"/>
                  </a:lnTo>
                  <a:cubicBezTo>
                    <a:pt x="431485" y="334450"/>
                    <a:pt x="437942" y="327993"/>
                    <a:pt x="437942" y="320027"/>
                  </a:cubicBezTo>
                  <a:lnTo>
                    <a:pt x="437942" y="100959"/>
                  </a:lnTo>
                  <a:cubicBezTo>
                    <a:pt x="437942" y="92993"/>
                    <a:pt x="431485" y="86536"/>
                    <a:pt x="423519" y="86536"/>
                  </a:cubicBezTo>
                  <a:close/>
                  <a:moveTo>
                    <a:pt x="157090" y="86536"/>
                  </a:moveTo>
                  <a:cubicBezTo>
                    <a:pt x="149124" y="86536"/>
                    <a:pt x="142667" y="92993"/>
                    <a:pt x="142667" y="100959"/>
                  </a:cubicBezTo>
                  <a:lnTo>
                    <a:pt x="142667" y="320027"/>
                  </a:lnTo>
                  <a:cubicBezTo>
                    <a:pt x="142667" y="327993"/>
                    <a:pt x="149124" y="334450"/>
                    <a:pt x="157090" y="334450"/>
                  </a:cubicBezTo>
                  <a:lnTo>
                    <a:pt x="214780" y="334450"/>
                  </a:lnTo>
                  <a:cubicBezTo>
                    <a:pt x="222746" y="334450"/>
                    <a:pt x="229203" y="327993"/>
                    <a:pt x="229203" y="320027"/>
                  </a:cubicBezTo>
                  <a:lnTo>
                    <a:pt x="229203" y="100959"/>
                  </a:lnTo>
                  <a:cubicBezTo>
                    <a:pt x="229203" y="92993"/>
                    <a:pt x="222746" y="86536"/>
                    <a:pt x="214780" y="86536"/>
                  </a:cubicBezTo>
                  <a:close/>
                  <a:moveTo>
                    <a:pt x="70166" y="0"/>
                  </a:moveTo>
                  <a:lnTo>
                    <a:pt x="1971616" y="0"/>
                  </a:lnTo>
                  <a:cubicBezTo>
                    <a:pt x="2010368" y="0"/>
                    <a:pt x="2041782" y="31414"/>
                    <a:pt x="2041782" y="70166"/>
                  </a:cubicBezTo>
                  <a:lnTo>
                    <a:pt x="2041782" y="350820"/>
                  </a:lnTo>
                  <a:cubicBezTo>
                    <a:pt x="2041782" y="389572"/>
                    <a:pt x="2010368" y="420986"/>
                    <a:pt x="1971616" y="420986"/>
                  </a:cubicBezTo>
                  <a:lnTo>
                    <a:pt x="70166" y="420986"/>
                  </a:lnTo>
                  <a:cubicBezTo>
                    <a:pt x="31414" y="420986"/>
                    <a:pt x="0" y="389572"/>
                    <a:pt x="0" y="350820"/>
                  </a:cubicBezTo>
                  <a:lnTo>
                    <a:pt x="0" y="70166"/>
                  </a:lnTo>
                  <a:cubicBezTo>
                    <a:pt x="0" y="31414"/>
                    <a:pt x="31414" y="0"/>
                    <a:pt x="701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3B6430-CD75-944C-8436-749BA5005B11}"/>
                </a:ext>
              </a:extLst>
            </p:cNvPr>
            <p:cNvSpPr/>
            <p:nvPr/>
          </p:nvSpPr>
          <p:spPr>
            <a:xfrm>
              <a:off x="-12838925" y="-4454255"/>
              <a:ext cx="163717" cy="7343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C15525-3997-974A-8CAD-B462D4590452}"/>
                </a:ext>
              </a:extLst>
            </p:cNvPr>
            <p:cNvSpPr/>
            <p:nvPr/>
          </p:nvSpPr>
          <p:spPr>
            <a:xfrm>
              <a:off x="-12576978" y="-4353686"/>
              <a:ext cx="194121" cy="5145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5819A1C-FD68-DE45-BC28-F3907E8E37E7}"/>
                </a:ext>
              </a:extLst>
            </p:cNvPr>
            <p:cNvSpPr/>
            <p:nvPr/>
          </p:nvSpPr>
          <p:spPr>
            <a:xfrm>
              <a:off x="-10268429" y="-5635701"/>
              <a:ext cx="1835350" cy="426282"/>
            </a:xfrm>
            <a:custGeom>
              <a:avLst/>
              <a:gdLst>
                <a:gd name="connsiteX0" fmla="*/ 0 w 2562072"/>
                <a:gd name="connsiteY0" fmla="*/ 0 h 603849"/>
                <a:gd name="connsiteX1" fmla="*/ 2562072 w 2562072"/>
                <a:gd name="connsiteY1" fmla="*/ 0 h 603849"/>
                <a:gd name="connsiteX2" fmla="*/ 2562072 w 2562072"/>
                <a:gd name="connsiteY2" fmla="*/ 603849 h 603849"/>
                <a:gd name="connsiteX3" fmla="*/ 227164 w 2562072"/>
                <a:gd name="connsiteY3" fmla="*/ 603849 h 603849"/>
                <a:gd name="connsiteX4" fmla="*/ 247188 w 2562072"/>
                <a:gd name="connsiteY4" fmla="*/ 523362 h 603849"/>
                <a:gd name="connsiteX5" fmla="*/ 85967 w 2562072"/>
                <a:gd name="connsiteY5" fmla="*/ 69032 h 603849"/>
                <a:gd name="connsiteX6" fmla="*/ 56852 w 2562072"/>
                <a:gd name="connsiteY6" fmla="*/ 42387 h 60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072" h="603849">
                  <a:moveTo>
                    <a:pt x="0" y="0"/>
                  </a:moveTo>
                  <a:lnTo>
                    <a:pt x="2562072" y="0"/>
                  </a:lnTo>
                  <a:lnTo>
                    <a:pt x="2562072" y="603849"/>
                  </a:lnTo>
                  <a:lnTo>
                    <a:pt x="227164" y="603849"/>
                  </a:lnTo>
                  <a:lnTo>
                    <a:pt x="247188" y="523362"/>
                  </a:lnTo>
                  <a:cubicBezTo>
                    <a:pt x="271320" y="360351"/>
                    <a:pt x="216682" y="188655"/>
                    <a:pt x="85967" y="69032"/>
                  </a:cubicBezTo>
                  <a:lnTo>
                    <a:pt x="56852" y="423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145D037-9B7A-5F4C-8858-008B6BD720AD}"/>
                </a:ext>
              </a:extLst>
            </p:cNvPr>
            <p:cNvSpPr/>
            <p:nvPr/>
          </p:nvSpPr>
          <p:spPr>
            <a:xfrm>
              <a:off x="-12299936" y="-4656314"/>
              <a:ext cx="1040417" cy="1433302"/>
            </a:xfrm>
            <a:custGeom>
              <a:avLst/>
              <a:gdLst>
                <a:gd name="connsiteX0" fmla="*/ 77859 w 1421296"/>
                <a:gd name="connsiteY0" fmla="*/ 0 h 1958008"/>
                <a:gd name="connsiteX1" fmla="*/ 777232 w 1421296"/>
                <a:gd name="connsiteY1" fmla="*/ 0 h 1958008"/>
                <a:gd name="connsiteX2" fmla="*/ 565089 w 1421296"/>
                <a:gd name="connsiteY2" fmla="*/ 231812 h 1958008"/>
                <a:gd name="connsiteX3" fmla="*/ 599852 w 1421296"/>
                <a:gd name="connsiteY3" fmla="*/ 1016436 h 1958008"/>
                <a:gd name="connsiteX4" fmla="*/ 631352 w 1421296"/>
                <a:gd name="connsiteY4" fmla="*/ 1045264 h 1958008"/>
                <a:gd name="connsiteX5" fmla="*/ 1415976 w 1421296"/>
                <a:gd name="connsiteY5" fmla="*/ 1010500 h 1958008"/>
                <a:gd name="connsiteX6" fmla="*/ 1421296 w 1421296"/>
                <a:gd name="connsiteY6" fmla="*/ 1004687 h 1958008"/>
                <a:gd name="connsiteX7" fmla="*/ 1421296 w 1421296"/>
                <a:gd name="connsiteY7" fmla="*/ 1880149 h 1958008"/>
                <a:gd name="connsiteX8" fmla="*/ 1343437 w 1421296"/>
                <a:gd name="connsiteY8" fmla="*/ 1958008 h 1958008"/>
                <a:gd name="connsiteX9" fmla="*/ 77859 w 1421296"/>
                <a:gd name="connsiteY9" fmla="*/ 1958008 h 1958008"/>
                <a:gd name="connsiteX10" fmla="*/ 0 w 1421296"/>
                <a:gd name="connsiteY10" fmla="*/ 1880149 h 1958008"/>
                <a:gd name="connsiteX11" fmla="*/ 0 w 1421296"/>
                <a:gd name="connsiteY11" fmla="*/ 77859 h 1958008"/>
                <a:gd name="connsiteX12" fmla="*/ 77859 w 1421296"/>
                <a:gd name="connsiteY12" fmla="*/ 0 h 195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1296" h="1958008">
                  <a:moveTo>
                    <a:pt x="77859" y="0"/>
                  </a:moveTo>
                  <a:lnTo>
                    <a:pt x="777232" y="0"/>
                  </a:lnTo>
                  <a:lnTo>
                    <a:pt x="565089" y="231812"/>
                  </a:lnTo>
                  <a:cubicBezTo>
                    <a:pt x="358021" y="458080"/>
                    <a:pt x="373585" y="809368"/>
                    <a:pt x="599852" y="1016436"/>
                  </a:cubicBezTo>
                  <a:lnTo>
                    <a:pt x="631352" y="1045264"/>
                  </a:lnTo>
                  <a:cubicBezTo>
                    <a:pt x="857620" y="1252332"/>
                    <a:pt x="1208908" y="1236768"/>
                    <a:pt x="1415976" y="1010500"/>
                  </a:cubicBezTo>
                  <a:lnTo>
                    <a:pt x="1421296" y="1004687"/>
                  </a:lnTo>
                  <a:lnTo>
                    <a:pt x="1421296" y="1880149"/>
                  </a:lnTo>
                  <a:cubicBezTo>
                    <a:pt x="1421296" y="1923149"/>
                    <a:pt x="1386437" y="1958008"/>
                    <a:pt x="1343437" y="1958008"/>
                  </a:cubicBezTo>
                  <a:lnTo>
                    <a:pt x="77859" y="1958008"/>
                  </a:lnTo>
                  <a:cubicBezTo>
                    <a:pt x="34859" y="1958008"/>
                    <a:pt x="0" y="1923149"/>
                    <a:pt x="0" y="1880149"/>
                  </a:cubicBezTo>
                  <a:lnTo>
                    <a:pt x="0" y="77859"/>
                  </a:lnTo>
                  <a:cubicBezTo>
                    <a:pt x="0" y="34859"/>
                    <a:pt x="34859" y="0"/>
                    <a:pt x="778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444CBF-4EFA-2147-83F9-E78FD162F0E9}"/>
              </a:ext>
            </a:extLst>
          </p:cNvPr>
          <p:cNvGrpSpPr>
            <a:grpSpLocks noChangeAspect="1"/>
          </p:cNvGrpSpPr>
          <p:nvPr/>
        </p:nvGrpSpPr>
        <p:grpSpPr>
          <a:xfrm>
            <a:off x="5027863" y="3909422"/>
            <a:ext cx="1600337" cy="1620000"/>
            <a:chOff x="0" y="884382"/>
            <a:chExt cx="7424363" cy="7515584"/>
          </a:xfrm>
          <a:solidFill>
            <a:schemeClr val="tx1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933AEE8-8B46-5B40-9BC7-1DD15A1C7466}"/>
                </a:ext>
              </a:extLst>
            </p:cNvPr>
            <p:cNvSpPr/>
            <p:nvPr/>
          </p:nvSpPr>
          <p:spPr>
            <a:xfrm rot="10800000">
              <a:off x="729992" y="884382"/>
              <a:ext cx="5964381" cy="4306854"/>
            </a:xfrm>
            <a:custGeom>
              <a:avLst/>
              <a:gdLst>
                <a:gd name="connsiteX0" fmla="*/ 5191336 w 5964381"/>
                <a:gd name="connsiteY0" fmla="*/ 2609867 h 4306854"/>
                <a:gd name="connsiteX1" fmla="*/ 5274277 w 5964381"/>
                <a:gd name="connsiteY1" fmla="*/ 2526926 h 4306854"/>
                <a:gd name="connsiteX2" fmla="*/ 5274277 w 5964381"/>
                <a:gd name="connsiteY2" fmla="*/ 2520817 h 4306854"/>
                <a:gd name="connsiteX3" fmla="*/ 5191336 w 5964381"/>
                <a:gd name="connsiteY3" fmla="*/ 2437876 h 4306854"/>
                <a:gd name="connsiteX4" fmla="*/ 2665827 w 5964381"/>
                <a:gd name="connsiteY4" fmla="*/ 2437876 h 4306854"/>
                <a:gd name="connsiteX5" fmla="*/ 2582886 w 5964381"/>
                <a:gd name="connsiteY5" fmla="*/ 2520817 h 4306854"/>
                <a:gd name="connsiteX6" fmla="*/ 2582886 w 5964381"/>
                <a:gd name="connsiteY6" fmla="*/ 2526926 h 4306854"/>
                <a:gd name="connsiteX7" fmla="*/ 2665827 w 5964381"/>
                <a:gd name="connsiteY7" fmla="*/ 2609867 h 4306854"/>
                <a:gd name="connsiteX8" fmla="*/ 4462670 w 5964381"/>
                <a:gd name="connsiteY8" fmla="*/ 3082497 h 4306854"/>
                <a:gd name="connsiteX9" fmla="*/ 4545611 w 5964381"/>
                <a:gd name="connsiteY9" fmla="*/ 2999556 h 4306854"/>
                <a:gd name="connsiteX10" fmla="*/ 4545611 w 5964381"/>
                <a:gd name="connsiteY10" fmla="*/ 2993447 h 4306854"/>
                <a:gd name="connsiteX11" fmla="*/ 4462670 w 5964381"/>
                <a:gd name="connsiteY11" fmla="*/ 2910506 h 4306854"/>
                <a:gd name="connsiteX12" fmla="*/ 2665826 w 5964381"/>
                <a:gd name="connsiteY12" fmla="*/ 2910506 h 4306854"/>
                <a:gd name="connsiteX13" fmla="*/ 2582885 w 5964381"/>
                <a:gd name="connsiteY13" fmla="*/ 2993447 h 4306854"/>
                <a:gd name="connsiteX14" fmla="*/ 2582885 w 5964381"/>
                <a:gd name="connsiteY14" fmla="*/ 2999556 h 4306854"/>
                <a:gd name="connsiteX15" fmla="*/ 2665826 w 5964381"/>
                <a:gd name="connsiteY15" fmla="*/ 3082497 h 4306854"/>
                <a:gd name="connsiteX16" fmla="*/ 5191335 w 5964381"/>
                <a:gd name="connsiteY16" fmla="*/ 3090937 h 4306854"/>
                <a:gd name="connsiteX17" fmla="*/ 5274276 w 5964381"/>
                <a:gd name="connsiteY17" fmla="*/ 3007996 h 4306854"/>
                <a:gd name="connsiteX18" fmla="*/ 5274276 w 5964381"/>
                <a:gd name="connsiteY18" fmla="*/ 3001887 h 4306854"/>
                <a:gd name="connsiteX19" fmla="*/ 5191335 w 5964381"/>
                <a:gd name="connsiteY19" fmla="*/ 2918946 h 4306854"/>
                <a:gd name="connsiteX20" fmla="*/ 4878055 w 5964381"/>
                <a:gd name="connsiteY20" fmla="*/ 2918946 h 4306854"/>
                <a:gd name="connsiteX21" fmla="*/ 4795114 w 5964381"/>
                <a:gd name="connsiteY21" fmla="*/ 3001887 h 4306854"/>
                <a:gd name="connsiteX22" fmla="*/ 4795114 w 5964381"/>
                <a:gd name="connsiteY22" fmla="*/ 3007996 h 4306854"/>
                <a:gd name="connsiteX23" fmla="*/ 4878055 w 5964381"/>
                <a:gd name="connsiteY23" fmla="*/ 3090937 h 4306854"/>
                <a:gd name="connsiteX24" fmla="*/ 2979107 w 5964381"/>
                <a:gd name="connsiteY24" fmla="*/ 3572007 h 4306854"/>
                <a:gd name="connsiteX25" fmla="*/ 3062047 w 5964381"/>
                <a:gd name="connsiteY25" fmla="*/ 3489066 h 4306854"/>
                <a:gd name="connsiteX26" fmla="*/ 3062047 w 5964381"/>
                <a:gd name="connsiteY26" fmla="*/ 3482957 h 4306854"/>
                <a:gd name="connsiteX27" fmla="*/ 2979107 w 5964381"/>
                <a:gd name="connsiteY27" fmla="*/ 3400016 h 4306854"/>
                <a:gd name="connsiteX28" fmla="*/ 2665827 w 5964381"/>
                <a:gd name="connsiteY28" fmla="*/ 3400016 h 4306854"/>
                <a:gd name="connsiteX29" fmla="*/ 2582886 w 5964381"/>
                <a:gd name="connsiteY29" fmla="*/ 3482957 h 4306854"/>
                <a:gd name="connsiteX30" fmla="*/ 2582886 w 5964381"/>
                <a:gd name="connsiteY30" fmla="*/ 3489066 h 4306854"/>
                <a:gd name="connsiteX31" fmla="*/ 2665827 w 5964381"/>
                <a:gd name="connsiteY31" fmla="*/ 3572007 h 4306854"/>
                <a:gd name="connsiteX32" fmla="*/ 3716517 w 5964381"/>
                <a:gd name="connsiteY32" fmla="*/ 3572007 h 4306854"/>
                <a:gd name="connsiteX33" fmla="*/ 3799458 w 5964381"/>
                <a:gd name="connsiteY33" fmla="*/ 3489066 h 4306854"/>
                <a:gd name="connsiteX34" fmla="*/ 3799458 w 5964381"/>
                <a:gd name="connsiteY34" fmla="*/ 3482957 h 4306854"/>
                <a:gd name="connsiteX35" fmla="*/ 3716517 w 5964381"/>
                <a:gd name="connsiteY35" fmla="*/ 3400016 h 4306854"/>
                <a:gd name="connsiteX36" fmla="*/ 3403237 w 5964381"/>
                <a:gd name="connsiteY36" fmla="*/ 3400016 h 4306854"/>
                <a:gd name="connsiteX37" fmla="*/ 3320296 w 5964381"/>
                <a:gd name="connsiteY37" fmla="*/ 3482957 h 4306854"/>
                <a:gd name="connsiteX38" fmla="*/ 3320296 w 5964381"/>
                <a:gd name="connsiteY38" fmla="*/ 3489066 h 4306854"/>
                <a:gd name="connsiteX39" fmla="*/ 3403237 w 5964381"/>
                <a:gd name="connsiteY39" fmla="*/ 3572007 h 4306854"/>
                <a:gd name="connsiteX40" fmla="*/ 4453926 w 5964381"/>
                <a:gd name="connsiteY40" fmla="*/ 3572007 h 4306854"/>
                <a:gd name="connsiteX41" fmla="*/ 4536866 w 5964381"/>
                <a:gd name="connsiteY41" fmla="*/ 3489066 h 4306854"/>
                <a:gd name="connsiteX42" fmla="*/ 4536866 w 5964381"/>
                <a:gd name="connsiteY42" fmla="*/ 3482957 h 4306854"/>
                <a:gd name="connsiteX43" fmla="*/ 4453926 w 5964381"/>
                <a:gd name="connsiteY43" fmla="*/ 3400015 h 4306854"/>
                <a:gd name="connsiteX44" fmla="*/ 4140646 w 5964381"/>
                <a:gd name="connsiteY44" fmla="*/ 3400015 h 4306854"/>
                <a:gd name="connsiteX45" fmla="*/ 4057705 w 5964381"/>
                <a:gd name="connsiteY45" fmla="*/ 3482957 h 4306854"/>
                <a:gd name="connsiteX46" fmla="*/ 4057705 w 5964381"/>
                <a:gd name="connsiteY46" fmla="*/ 3489066 h 4306854"/>
                <a:gd name="connsiteX47" fmla="*/ 4140646 w 5964381"/>
                <a:gd name="connsiteY47" fmla="*/ 3572007 h 4306854"/>
                <a:gd name="connsiteX48" fmla="*/ 5191335 w 5964381"/>
                <a:gd name="connsiteY48" fmla="*/ 3572007 h 4306854"/>
                <a:gd name="connsiteX49" fmla="*/ 5274276 w 5964381"/>
                <a:gd name="connsiteY49" fmla="*/ 3489066 h 4306854"/>
                <a:gd name="connsiteX50" fmla="*/ 5274276 w 5964381"/>
                <a:gd name="connsiteY50" fmla="*/ 3482957 h 4306854"/>
                <a:gd name="connsiteX51" fmla="*/ 5191335 w 5964381"/>
                <a:gd name="connsiteY51" fmla="*/ 3400016 h 4306854"/>
                <a:gd name="connsiteX52" fmla="*/ 4878055 w 5964381"/>
                <a:gd name="connsiteY52" fmla="*/ 3400016 h 4306854"/>
                <a:gd name="connsiteX53" fmla="*/ 4795114 w 5964381"/>
                <a:gd name="connsiteY53" fmla="*/ 3482957 h 4306854"/>
                <a:gd name="connsiteX54" fmla="*/ 4795114 w 5964381"/>
                <a:gd name="connsiteY54" fmla="*/ 3489066 h 4306854"/>
                <a:gd name="connsiteX55" fmla="*/ 4878055 w 5964381"/>
                <a:gd name="connsiteY55" fmla="*/ 3572007 h 4306854"/>
                <a:gd name="connsiteX56" fmla="*/ 1367799 w 5964381"/>
                <a:gd name="connsiteY56" fmla="*/ 3575293 h 4306854"/>
                <a:gd name="connsiteX57" fmla="*/ 1418940 w 5964381"/>
                <a:gd name="connsiteY57" fmla="*/ 3570137 h 4306854"/>
                <a:gd name="connsiteX58" fmla="*/ 1884021 w 5964381"/>
                <a:gd name="connsiteY58" fmla="*/ 2999504 h 4306854"/>
                <a:gd name="connsiteX59" fmla="*/ 1301553 w 5964381"/>
                <a:gd name="connsiteY59" fmla="*/ 2417035 h 4306854"/>
                <a:gd name="connsiteX60" fmla="*/ 719084 w 5964381"/>
                <a:gd name="connsiteY60" fmla="*/ 2999503 h 4306854"/>
                <a:gd name="connsiteX61" fmla="*/ 1184165 w 5964381"/>
                <a:gd name="connsiteY61" fmla="*/ 3570137 h 4306854"/>
                <a:gd name="connsiteX62" fmla="*/ 1228838 w 5964381"/>
                <a:gd name="connsiteY62" fmla="*/ 3574641 h 4306854"/>
                <a:gd name="connsiteX63" fmla="*/ 1228838 w 5964381"/>
                <a:gd name="connsiteY63" fmla="*/ 2948969 h 4306854"/>
                <a:gd name="connsiteX64" fmla="*/ 1282396 w 5964381"/>
                <a:gd name="connsiteY64" fmla="*/ 2895411 h 4306854"/>
                <a:gd name="connsiteX65" fmla="*/ 1314241 w 5964381"/>
                <a:gd name="connsiteY65" fmla="*/ 2895411 h 4306854"/>
                <a:gd name="connsiteX66" fmla="*/ 1367799 w 5964381"/>
                <a:gd name="connsiteY66" fmla="*/ 2948969 h 4306854"/>
                <a:gd name="connsiteX67" fmla="*/ 5964381 w 5964381"/>
                <a:gd name="connsiteY67" fmla="*/ 4306854 h 4306854"/>
                <a:gd name="connsiteX68" fmla="*/ 0 w 5964381"/>
                <a:gd name="connsiteY68" fmla="*/ 4306854 h 4306854"/>
                <a:gd name="connsiteX69" fmla="*/ 0 w 5964381"/>
                <a:gd name="connsiteY69" fmla="*/ 1709127 h 4306854"/>
                <a:gd name="connsiteX70" fmla="*/ 2118648 w 5964381"/>
                <a:gd name="connsiteY70" fmla="*/ 1709127 h 4306854"/>
                <a:gd name="connsiteX71" fmla="*/ 2363392 w 5964381"/>
                <a:gd name="connsiteY71" fmla="*/ 1272349 h 4306854"/>
                <a:gd name="connsiteX72" fmla="*/ 2793005 w 5964381"/>
                <a:gd name="connsiteY72" fmla="*/ 1272349 h 4306854"/>
                <a:gd name="connsiteX73" fmla="*/ 2793005 w 5964381"/>
                <a:gd name="connsiteY73" fmla="*/ 189185 h 4306854"/>
                <a:gd name="connsiteX74" fmla="*/ 2982192 w 5964381"/>
                <a:gd name="connsiteY74" fmla="*/ 0 h 4306854"/>
                <a:gd name="connsiteX75" fmla="*/ 3171378 w 5964381"/>
                <a:gd name="connsiteY75" fmla="*/ 189186 h 4306854"/>
                <a:gd name="connsiteX76" fmla="*/ 3171378 w 5964381"/>
                <a:gd name="connsiteY76" fmla="*/ 1272349 h 4306854"/>
                <a:gd name="connsiteX77" fmla="*/ 3600991 w 5964381"/>
                <a:gd name="connsiteY77" fmla="*/ 1272349 h 4306854"/>
                <a:gd name="connsiteX78" fmla="*/ 3845735 w 5964381"/>
                <a:gd name="connsiteY78" fmla="*/ 1709127 h 4306854"/>
                <a:gd name="connsiteX79" fmla="*/ 5964381 w 5964381"/>
                <a:gd name="connsiteY79" fmla="*/ 1709128 h 430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964381" h="4306854">
                  <a:moveTo>
                    <a:pt x="5191336" y="2609867"/>
                  </a:moveTo>
                  <a:cubicBezTo>
                    <a:pt x="5237143" y="2609867"/>
                    <a:pt x="5274277" y="2572733"/>
                    <a:pt x="5274277" y="2526926"/>
                  </a:cubicBezTo>
                  <a:lnTo>
                    <a:pt x="5274277" y="2520817"/>
                  </a:lnTo>
                  <a:cubicBezTo>
                    <a:pt x="5274277" y="2475010"/>
                    <a:pt x="5237143" y="2437876"/>
                    <a:pt x="5191336" y="2437876"/>
                  </a:cubicBezTo>
                  <a:lnTo>
                    <a:pt x="2665827" y="2437876"/>
                  </a:lnTo>
                  <a:cubicBezTo>
                    <a:pt x="2620020" y="2437876"/>
                    <a:pt x="2582886" y="2475010"/>
                    <a:pt x="2582886" y="2520817"/>
                  </a:cubicBezTo>
                  <a:lnTo>
                    <a:pt x="2582886" y="2526926"/>
                  </a:lnTo>
                  <a:cubicBezTo>
                    <a:pt x="2582886" y="2572733"/>
                    <a:pt x="2620020" y="2609867"/>
                    <a:pt x="2665827" y="2609867"/>
                  </a:cubicBezTo>
                  <a:close/>
                  <a:moveTo>
                    <a:pt x="4462670" y="3082497"/>
                  </a:moveTo>
                  <a:cubicBezTo>
                    <a:pt x="4508477" y="3082497"/>
                    <a:pt x="4545611" y="3045363"/>
                    <a:pt x="4545611" y="2999556"/>
                  </a:cubicBezTo>
                  <a:lnTo>
                    <a:pt x="4545611" y="2993447"/>
                  </a:lnTo>
                  <a:cubicBezTo>
                    <a:pt x="4545611" y="2947640"/>
                    <a:pt x="4508477" y="2910506"/>
                    <a:pt x="4462670" y="2910506"/>
                  </a:cubicBezTo>
                  <a:lnTo>
                    <a:pt x="2665826" y="2910506"/>
                  </a:lnTo>
                  <a:cubicBezTo>
                    <a:pt x="2620019" y="2910506"/>
                    <a:pt x="2582885" y="2947640"/>
                    <a:pt x="2582885" y="2993447"/>
                  </a:cubicBezTo>
                  <a:lnTo>
                    <a:pt x="2582885" y="2999556"/>
                  </a:lnTo>
                  <a:cubicBezTo>
                    <a:pt x="2582885" y="3045363"/>
                    <a:pt x="2620019" y="3082497"/>
                    <a:pt x="2665826" y="3082497"/>
                  </a:cubicBezTo>
                  <a:close/>
                  <a:moveTo>
                    <a:pt x="5191335" y="3090937"/>
                  </a:moveTo>
                  <a:cubicBezTo>
                    <a:pt x="5237142" y="3090937"/>
                    <a:pt x="5274276" y="3053803"/>
                    <a:pt x="5274276" y="3007996"/>
                  </a:cubicBezTo>
                  <a:lnTo>
                    <a:pt x="5274276" y="3001887"/>
                  </a:lnTo>
                  <a:cubicBezTo>
                    <a:pt x="5274276" y="2956080"/>
                    <a:pt x="5237142" y="2918946"/>
                    <a:pt x="5191335" y="2918946"/>
                  </a:cubicBezTo>
                  <a:lnTo>
                    <a:pt x="4878055" y="2918946"/>
                  </a:lnTo>
                  <a:cubicBezTo>
                    <a:pt x="4832248" y="2918946"/>
                    <a:pt x="4795114" y="2956080"/>
                    <a:pt x="4795114" y="3001887"/>
                  </a:cubicBezTo>
                  <a:lnTo>
                    <a:pt x="4795114" y="3007996"/>
                  </a:lnTo>
                  <a:cubicBezTo>
                    <a:pt x="4795114" y="3053803"/>
                    <a:pt x="4832248" y="3090937"/>
                    <a:pt x="4878055" y="3090937"/>
                  </a:cubicBezTo>
                  <a:close/>
                  <a:moveTo>
                    <a:pt x="2979107" y="3572007"/>
                  </a:moveTo>
                  <a:cubicBezTo>
                    <a:pt x="3024914" y="3572007"/>
                    <a:pt x="3062047" y="3534873"/>
                    <a:pt x="3062047" y="3489066"/>
                  </a:cubicBezTo>
                  <a:lnTo>
                    <a:pt x="3062047" y="3482957"/>
                  </a:lnTo>
                  <a:cubicBezTo>
                    <a:pt x="3062047" y="3437150"/>
                    <a:pt x="3024914" y="3400016"/>
                    <a:pt x="2979107" y="3400016"/>
                  </a:cubicBezTo>
                  <a:lnTo>
                    <a:pt x="2665827" y="3400016"/>
                  </a:lnTo>
                  <a:cubicBezTo>
                    <a:pt x="2620020" y="3400016"/>
                    <a:pt x="2582886" y="3437150"/>
                    <a:pt x="2582886" y="3482957"/>
                  </a:cubicBezTo>
                  <a:lnTo>
                    <a:pt x="2582886" y="3489066"/>
                  </a:lnTo>
                  <a:cubicBezTo>
                    <a:pt x="2582886" y="3534873"/>
                    <a:pt x="2620020" y="3572007"/>
                    <a:pt x="2665827" y="3572007"/>
                  </a:cubicBezTo>
                  <a:close/>
                  <a:moveTo>
                    <a:pt x="3716517" y="3572007"/>
                  </a:moveTo>
                  <a:cubicBezTo>
                    <a:pt x="3762324" y="3572007"/>
                    <a:pt x="3799458" y="3534873"/>
                    <a:pt x="3799458" y="3489066"/>
                  </a:cubicBezTo>
                  <a:lnTo>
                    <a:pt x="3799458" y="3482957"/>
                  </a:lnTo>
                  <a:cubicBezTo>
                    <a:pt x="3799458" y="3437150"/>
                    <a:pt x="3762324" y="3400016"/>
                    <a:pt x="3716517" y="3400016"/>
                  </a:cubicBezTo>
                  <a:lnTo>
                    <a:pt x="3403237" y="3400016"/>
                  </a:lnTo>
                  <a:cubicBezTo>
                    <a:pt x="3357429" y="3400016"/>
                    <a:pt x="3320296" y="3437150"/>
                    <a:pt x="3320296" y="3482957"/>
                  </a:cubicBezTo>
                  <a:lnTo>
                    <a:pt x="3320296" y="3489066"/>
                  </a:lnTo>
                  <a:cubicBezTo>
                    <a:pt x="3320296" y="3534873"/>
                    <a:pt x="3357429" y="3572007"/>
                    <a:pt x="3403237" y="3572007"/>
                  </a:cubicBezTo>
                  <a:close/>
                  <a:moveTo>
                    <a:pt x="4453926" y="3572007"/>
                  </a:moveTo>
                  <a:cubicBezTo>
                    <a:pt x="4499733" y="3572007"/>
                    <a:pt x="4536866" y="3534872"/>
                    <a:pt x="4536866" y="3489066"/>
                  </a:cubicBezTo>
                  <a:lnTo>
                    <a:pt x="4536866" y="3482957"/>
                  </a:lnTo>
                  <a:cubicBezTo>
                    <a:pt x="4536866" y="3437150"/>
                    <a:pt x="4499733" y="3400015"/>
                    <a:pt x="4453926" y="3400015"/>
                  </a:cubicBezTo>
                  <a:lnTo>
                    <a:pt x="4140646" y="3400015"/>
                  </a:lnTo>
                  <a:cubicBezTo>
                    <a:pt x="4094839" y="3400015"/>
                    <a:pt x="4057705" y="3437150"/>
                    <a:pt x="4057705" y="3482957"/>
                  </a:cubicBezTo>
                  <a:lnTo>
                    <a:pt x="4057705" y="3489066"/>
                  </a:lnTo>
                  <a:cubicBezTo>
                    <a:pt x="4057705" y="3534872"/>
                    <a:pt x="4094839" y="3572007"/>
                    <a:pt x="4140646" y="3572007"/>
                  </a:cubicBezTo>
                  <a:close/>
                  <a:moveTo>
                    <a:pt x="5191335" y="3572007"/>
                  </a:moveTo>
                  <a:cubicBezTo>
                    <a:pt x="5237142" y="3572007"/>
                    <a:pt x="5274276" y="3534873"/>
                    <a:pt x="5274276" y="3489066"/>
                  </a:cubicBezTo>
                  <a:lnTo>
                    <a:pt x="5274276" y="3482957"/>
                  </a:lnTo>
                  <a:cubicBezTo>
                    <a:pt x="5274276" y="3437150"/>
                    <a:pt x="5237142" y="3400016"/>
                    <a:pt x="5191335" y="3400016"/>
                  </a:cubicBezTo>
                  <a:lnTo>
                    <a:pt x="4878055" y="3400016"/>
                  </a:lnTo>
                  <a:cubicBezTo>
                    <a:pt x="4832248" y="3400016"/>
                    <a:pt x="4795114" y="3437150"/>
                    <a:pt x="4795114" y="3482957"/>
                  </a:cubicBezTo>
                  <a:lnTo>
                    <a:pt x="4795114" y="3489066"/>
                  </a:lnTo>
                  <a:cubicBezTo>
                    <a:pt x="4795114" y="3534873"/>
                    <a:pt x="4832248" y="3572007"/>
                    <a:pt x="4878055" y="3572007"/>
                  </a:cubicBezTo>
                  <a:close/>
                  <a:moveTo>
                    <a:pt x="1367799" y="3575293"/>
                  </a:moveTo>
                  <a:lnTo>
                    <a:pt x="1418940" y="3570137"/>
                  </a:lnTo>
                  <a:cubicBezTo>
                    <a:pt x="1684361" y="3515825"/>
                    <a:pt x="1884021" y="3280980"/>
                    <a:pt x="1884021" y="2999504"/>
                  </a:cubicBezTo>
                  <a:cubicBezTo>
                    <a:pt x="1884021" y="2677815"/>
                    <a:pt x="1623241" y="2417035"/>
                    <a:pt x="1301553" y="2417035"/>
                  </a:cubicBezTo>
                  <a:cubicBezTo>
                    <a:pt x="979864" y="2417035"/>
                    <a:pt x="719084" y="2677815"/>
                    <a:pt x="719084" y="2999503"/>
                  </a:cubicBezTo>
                  <a:cubicBezTo>
                    <a:pt x="719084" y="3280980"/>
                    <a:pt x="918744" y="3515825"/>
                    <a:pt x="1184165" y="3570137"/>
                  </a:cubicBezTo>
                  <a:lnTo>
                    <a:pt x="1228838" y="3574641"/>
                  </a:lnTo>
                  <a:lnTo>
                    <a:pt x="1228838" y="2948969"/>
                  </a:lnTo>
                  <a:cubicBezTo>
                    <a:pt x="1228838" y="2919390"/>
                    <a:pt x="1252817" y="2895411"/>
                    <a:pt x="1282396" y="2895411"/>
                  </a:cubicBezTo>
                  <a:lnTo>
                    <a:pt x="1314241" y="2895411"/>
                  </a:lnTo>
                  <a:cubicBezTo>
                    <a:pt x="1343820" y="2895411"/>
                    <a:pt x="1367799" y="2919390"/>
                    <a:pt x="1367799" y="2948969"/>
                  </a:cubicBezTo>
                  <a:close/>
                  <a:moveTo>
                    <a:pt x="5964381" y="4306854"/>
                  </a:moveTo>
                  <a:lnTo>
                    <a:pt x="0" y="4306854"/>
                  </a:lnTo>
                  <a:lnTo>
                    <a:pt x="0" y="1709127"/>
                  </a:lnTo>
                  <a:lnTo>
                    <a:pt x="2118648" y="1709127"/>
                  </a:lnTo>
                  <a:lnTo>
                    <a:pt x="2363392" y="1272349"/>
                  </a:lnTo>
                  <a:lnTo>
                    <a:pt x="2793005" y="1272349"/>
                  </a:lnTo>
                  <a:lnTo>
                    <a:pt x="2793005" y="189185"/>
                  </a:lnTo>
                  <a:lnTo>
                    <a:pt x="2982192" y="0"/>
                  </a:lnTo>
                  <a:lnTo>
                    <a:pt x="3171378" y="189186"/>
                  </a:lnTo>
                  <a:lnTo>
                    <a:pt x="3171378" y="1272349"/>
                  </a:lnTo>
                  <a:lnTo>
                    <a:pt x="3600991" y="1272349"/>
                  </a:lnTo>
                  <a:lnTo>
                    <a:pt x="3845735" y="1709127"/>
                  </a:lnTo>
                  <a:lnTo>
                    <a:pt x="5964381" y="17091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2017943-EE88-7849-B24F-F95B3FF67A12}"/>
                </a:ext>
              </a:extLst>
            </p:cNvPr>
            <p:cNvSpPr/>
            <p:nvPr/>
          </p:nvSpPr>
          <p:spPr>
            <a:xfrm>
              <a:off x="0" y="6936281"/>
              <a:ext cx="7424363" cy="1463685"/>
            </a:xfrm>
            <a:custGeom>
              <a:avLst/>
              <a:gdLst>
                <a:gd name="connsiteX0" fmla="*/ 157434 w 7424363"/>
                <a:gd name="connsiteY0" fmla="*/ 0 h 1463685"/>
                <a:gd name="connsiteX1" fmla="*/ 1024538 w 7424363"/>
                <a:gd name="connsiteY1" fmla="*/ 0 h 1463685"/>
                <a:gd name="connsiteX2" fmla="*/ 1024538 w 7424363"/>
                <a:gd name="connsiteY2" fmla="*/ 687113 h 1463685"/>
                <a:gd name="connsiteX3" fmla="*/ 2656220 w 7424363"/>
                <a:gd name="connsiteY3" fmla="*/ 687113 h 1463685"/>
                <a:gd name="connsiteX4" fmla="*/ 2656220 w 7424363"/>
                <a:gd name="connsiteY4" fmla="*/ 0 h 1463685"/>
                <a:gd name="connsiteX5" fmla="*/ 2717263 w 7424363"/>
                <a:gd name="connsiteY5" fmla="*/ 0 h 1463685"/>
                <a:gd name="connsiteX6" fmla="*/ 3701170 w 7424363"/>
                <a:gd name="connsiteY6" fmla="*/ 317598 h 1463685"/>
                <a:gd name="connsiteX7" fmla="*/ 3702493 w 7424363"/>
                <a:gd name="connsiteY7" fmla="*/ 313499 h 1463685"/>
                <a:gd name="connsiteX8" fmla="*/ 3705608 w 7424363"/>
                <a:gd name="connsiteY8" fmla="*/ 323150 h 1463685"/>
                <a:gd name="connsiteX9" fmla="*/ 4706715 w 7424363"/>
                <a:gd name="connsiteY9" fmla="*/ 0 h 1463685"/>
                <a:gd name="connsiteX10" fmla="*/ 4768142 w 7424363"/>
                <a:gd name="connsiteY10" fmla="*/ 0 h 1463685"/>
                <a:gd name="connsiteX11" fmla="*/ 4768142 w 7424363"/>
                <a:gd name="connsiteY11" fmla="*/ 687113 h 1463685"/>
                <a:gd name="connsiteX12" fmla="*/ 6399824 w 7424363"/>
                <a:gd name="connsiteY12" fmla="*/ 687113 h 1463685"/>
                <a:gd name="connsiteX13" fmla="*/ 6399824 w 7424363"/>
                <a:gd name="connsiteY13" fmla="*/ 0 h 1463685"/>
                <a:gd name="connsiteX14" fmla="*/ 7266928 w 7424363"/>
                <a:gd name="connsiteY14" fmla="*/ 0 h 1463685"/>
                <a:gd name="connsiteX15" fmla="*/ 7266928 w 7424363"/>
                <a:gd name="connsiteY15" fmla="*/ 687113 h 1463685"/>
                <a:gd name="connsiteX16" fmla="*/ 7424363 w 7424363"/>
                <a:gd name="connsiteY16" fmla="*/ 687113 h 1463685"/>
                <a:gd name="connsiteX17" fmla="*/ 7424363 w 7424363"/>
                <a:gd name="connsiteY17" fmla="*/ 1463685 h 1463685"/>
                <a:gd name="connsiteX18" fmla="*/ 0 w 7424363"/>
                <a:gd name="connsiteY18" fmla="*/ 1463685 h 1463685"/>
                <a:gd name="connsiteX19" fmla="*/ 0 w 7424363"/>
                <a:gd name="connsiteY19" fmla="*/ 687113 h 1463685"/>
                <a:gd name="connsiteX20" fmla="*/ 157434 w 7424363"/>
                <a:gd name="connsiteY20" fmla="*/ 687113 h 146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24363" h="1463685">
                  <a:moveTo>
                    <a:pt x="157434" y="0"/>
                  </a:moveTo>
                  <a:lnTo>
                    <a:pt x="1024538" y="0"/>
                  </a:lnTo>
                  <a:lnTo>
                    <a:pt x="1024538" y="687113"/>
                  </a:lnTo>
                  <a:lnTo>
                    <a:pt x="2656220" y="687113"/>
                  </a:lnTo>
                  <a:lnTo>
                    <a:pt x="2656220" y="0"/>
                  </a:lnTo>
                  <a:lnTo>
                    <a:pt x="2717263" y="0"/>
                  </a:lnTo>
                  <a:lnTo>
                    <a:pt x="3701170" y="317598"/>
                  </a:lnTo>
                  <a:lnTo>
                    <a:pt x="3702493" y="313499"/>
                  </a:lnTo>
                  <a:lnTo>
                    <a:pt x="3705608" y="323150"/>
                  </a:lnTo>
                  <a:lnTo>
                    <a:pt x="4706715" y="0"/>
                  </a:lnTo>
                  <a:lnTo>
                    <a:pt x="4768142" y="0"/>
                  </a:lnTo>
                  <a:lnTo>
                    <a:pt x="4768142" y="687113"/>
                  </a:lnTo>
                  <a:lnTo>
                    <a:pt x="6399824" y="687113"/>
                  </a:lnTo>
                  <a:lnTo>
                    <a:pt x="6399824" y="0"/>
                  </a:lnTo>
                  <a:lnTo>
                    <a:pt x="7266928" y="0"/>
                  </a:lnTo>
                  <a:lnTo>
                    <a:pt x="7266928" y="687113"/>
                  </a:lnTo>
                  <a:lnTo>
                    <a:pt x="7424363" y="687113"/>
                  </a:lnTo>
                  <a:lnTo>
                    <a:pt x="7424363" y="1463685"/>
                  </a:lnTo>
                  <a:lnTo>
                    <a:pt x="0" y="1463685"/>
                  </a:lnTo>
                  <a:lnTo>
                    <a:pt x="0" y="687113"/>
                  </a:lnTo>
                  <a:lnTo>
                    <a:pt x="157434" y="68711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92A721D-AFE4-6B44-AADC-25C4A6359A9D}"/>
                </a:ext>
              </a:extLst>
            </p:cNvPr>
            <p:cNvSpPr/>
            <p:nvPr/>
          </p:nvSpPr>
          <p:spPr>
            <a:xfrm rot="20526620">
              <a:off x="513355" y="4490663"/>
              <a:ext cx="6234814" cy="2541404"/>
            </a:xfrm>
            <a:custGeom>
              <a:avLst/>
              <a:gdLst>
                <a:gd name="connsiteX0" fmla="*/ 6234814 w 6234814"/>
                <a:gd name="connsiteY0" fmla="*/ 1889521 h 2541404"/>
                <a:gd name="connsiteX1" fmla="*/ 6234814 w 6234814"/>
                <a:gd name="connsiteY1" fmla="*/ 2541404 h 2541404"/>
                <a:gd name="connsiteX2" fmla="*/ 2785883 w 6234814"/>
                <a:gd name="connsiteY2" fmla="*/ 2541404 h 2541404"/>
                <a:gd name="connsiteX3" fmla="*/ 2785883 w 6234814"/>
                <a:gd name="connsiteY3" fmla="*/ 2531263 h 2541404"/>
                <a:gd name="connsiteX4" fmla="*/ 2783365 w 6234814"/>
                <a:gd name="connsiteY4" fmla="*/ 2534757 h 2541404"/>
                <a:gd name="connsiteX5" fmla="*/ 0 w 6234814"/>
                <a:gd name="connsiteY5" fmla="*/ 528856 h 2541404"/>
                <a:gd name="connsiteX6" fmla="*/ 381133 w 6234814"/>
                <a:gd name="connsiteY6" fmla="*/ 0 h 2541404"/>
                <a:gd name="connsiteX7" fmla="*/ 3003012 w 6234814"/>
                <a:gd name="connsiteY7" fmla="*/ 1889521 h 254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34814" h="2541404">
                  <a:moveTo>
                    <a:pt x="6234814" y="1889521"/>
                  </a:moveTo>
                  <a:lnTo>
                    <a:pt x="6234814" y="2541404"/>
                  </a:lnTo>
                  <a:lnTo>
                    <a:pt x="2785883" y="2541404"/>
                  </a:lnTo>
                  <a:lnTo>
                    <a:pt x="2785883" y="2531263"/>
                  </a:lnTo>
                  <a:lnTo>
                    <a:pt x="2783365" y="2534757"/>
                  </a:lnTo>
                  <a:lnTo>
                    <a:pt x="0" y="528856"/>
                  </a:lnTo>
                  <a:lnTo>
                    <a:pt x="381133" y="0"/>
                  </a:lnTo>
                  <a:lnTo>
                    <a:pt x="3003012" y="18895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F0B97D-391B-5F48-8BFF-521D863FEAAE}"/>
                </a:ext>
              </a:extLst>
            </p:cNvPr>
            <p:cNvGrpSpPr/>
            <p:nvPr/>
          </p:nvGrpSpPr>
          <p:grpSpPr>
            <a:xfrm>
              <a:off x="2287116" y="5158052"/>
              <a:ext cx="2850132" cy="497305"/>
              <a:chOff x="10365622" y="5158052"/>
              <a:chExt cx="2850132" cy="497305"/>
            </a:xfrm>
            <a:grpFill/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7808247-3AA9-A845-977E-B2A8DEDF975F}"/>
                  </a:ext>
                </a:extLst>
              </p:cNvPr>
              <p:cNvGrpSpPr/>
              <p:nvPr/>
            </p:nvGrpSpPr>
            <p:grpSpPr>
              <a:xfrm>
                <a:off x="10365622" y="5158052"/>
                <a:ext cx="742997" cy="481791"/>
                <a:chOff x="10365622" y="5158052"/>
                <a:chExt cx="742997" cy="481791"/>
              </a:xfrm>
              <a:grpFill/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2B412FA5-6DE2-DC46-8448-D56CD6A08BA1}"/>
                    </a:ext>
                  </a:extLst>
                </p:cNvPr>
                <p:cNvSpPr/>
                <p:nvPr/>
              </p:nvSpPr>
              <p:spPr>
                <a:xfrm rot="18678583">
                  <a:off x="10830911" y="5362135"/>
                  <a:ext cx="167213" cy="38820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AB27BB00-8ED8-9145-B172-17763C98EFFF}"/>
                    </a:ext>
                  </a:extLst>
                </p:cNvPr>
                <p:cNvSpPr/>
                <p:nvPr/>
              </p:nvSpPr>
              <p:spPr>
                <a:xfrm rot="18678583">
                  <a:off x="10423980" y="5099694"/>
                  <a:ext cx="167213" cy="28392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E4219E8-B4BD-1D47-8C54-AFE3BFC4A3D3}"/>
                  </a:ext>
                </a:extLst>
              </p:cNvPr>
              <p:cNvGrpSpPr/>
              <p:nvPr/>
            </p:nvGrpSpPr>
            <p:grpSpPr>
              <a:xfrm flipH="1">
                <a:off x="12472757" y="5173566"/>
                <a:ext cx="742997" cy="481791"/>
                <a:chOff x="10365622" y="5158052"/>
                <a:chExt cx="742997" cy="481791"/>
              </a:xfrm>
              <a:grpFill/>
            </p:grpSpPr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59853EB6-24EF-2044-BAFF-C3CE40F0224D}"/>
                    </a:ext>
                  </a:extLst>
                </p:cNvPr>
                <p:cNvSpPr/>
                <p:nvPr/>
              </p:nvSpPr>
              <p:spPr>
                <a:xfrm rot="18678583">
                  <a:off x="10830911" y="5362135"/>
                  <a:ext cx="167213" cy="38820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E7EBAB50-4B2B-964F-B2D1-9973BDD0B0B2}"/>
                    </a:ext>
                  </a:extLst>
                </p:cNvPr>
                <p:cNvSpPr/>
                <p:nvPr/>
              </p:nvSpPr>
              <p:spPr>
                <a:xfrm rot="18678583">
                  <a:off x="10423980" y="5099694"/>
                  <a:ext cx="167213" cy="28392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C20BBA-143E-DA4E-8F3C-EA4D40181842}"/>
              </a:ext>
            </a:extLst>
          </p:cNvPr>
          <p:cNvGrpSpPr>
            <a:grpSpLocks noChangeAspect="1"/>
          </p:cNvGrpSpPr>
          <p:nvPr/>
        </p:nvGrpSpPr>
        <p:grpSpPr>
          <a:xfrm>
            <a:off x="13222383" y="3909422"/>
            <a:ext cx="833180" cy="1620000"/>
            <a:chOff x="10056083" y="1378692"/>
            <a:chExt cx="2725549" cy="5299445"/>
          </a:xfrm>
          <a:solidFill>
            <a:schemeClr val="tx1"/>
          </a:solidFill>
        </p:grpSpPr>
        <p:sp>
          <p:nvSpPr>
            <p:cNvPr id="29" name="Round Same Side Corner Rectangle 28">
              <a:extLst>
                <a:ext uri="{FF2B5EF4-FFF2-40B4-BE49-F238E27FC236}">
                  <a16:creationId xmlns:a16="http://schemas.microsoft.com/office/drawing/2014/main" id="{6B109694-DDCA-BB48-894A-53D1CD79A061}"/>
                </a:ext>
              </a:extLst>
            </p:cNvPr>
            <p:cNvSpPr/>
            <p:nvPr/>
          </p:nvSpPr>
          <p:spPr>
            <a:xfrm rot="5400000">
              <a:off x="11635876" y="5851319"/>
              <a:ext cx="546950" cy="940072"/>
            </a:xfrm>
            <a:prstGeom prst="round2SameRect">
              <a:avLst>
                <a:gd name="adj1" fmla="val 38542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68DF280-0515-654B-A4DD-1E226B3583A2}"/>
                </a:ext>
              </a:extLst>
            </p:cNvPr>
            <p:cNvSpPr/>
            <p:nvPr/>
          </p:nvSpPr>
          <p:spPr>
            <a:xfrm rot="7946858">
              <a:off x="11412537" y="2754055"/>
              <a:ext cx="688971" cy="2049219"/>
            </a:xfrm>
            <a:custGeom>
              <a:avLst/>
              <a:gdLst>
                <a:gd name="connsiteX0" fmla="*/ 533062 w 1066125"/>
                <a:gd name="connsiteY0" fmla="*/ 2439723 h 3170994"/>
                <a:gd name="connsiteX1" fmla="*/ 296547 w 1066125"/>
                <a:gd name="connsiteY1" fmla="*/ 2676238 h 3170994"/>
                <a:gd name="connsiteX2" fmla="*/ 533062 w 1066125"/>
                <a:gd name="connsiteY2" fmla="*/ 2912753 h 3170994"/>
                <a:gd name="connsiteX3" fmla="*/ 769577 w 1066125"/>
                <a:gd name="connsiteY3" fmla="*/ 2676238 h 3170994"/>
                <a:gd name="connsiteX4" fmla="*/ 533062 w 1066125"/>
                <a:gd name="connsiteY4" fmla="*/ 2439723 h 3170994"/>
                <a:gd name="connsiteX5" fmla="*/ 533062 w 1066125"/>
                <a:gd name="connsiteY5" fmla="*/ 245094 h 3170994"/>
                <a:gd name="connsiteX6" fmla="*/ 308588 w 1066125"/>
                <a:gd name="connsiteY6" fmla="*/ 469568 h 3170994"/>
                <a:gd name="connsiteX7" fmla="*/ 533062 w 1066125"/>
                <a:gd name="connsiteY7" fmla="*/ 694042 h 3170994"/>
                <a:gd name="connsiteX8" fmla="*/ 757536 w 1066125"/>
                <a:gd name="connsiteY8" fmla="*/ 469568 h 3170994"/>
                <a:gd name="connsiteX9" fmla="*/ 533062 w 1066125"/>
                <a:gd name="connsiteY9" fmla="*/ 245094 h 3170994"/>
                <a:gd name="connsiteX10" fmla="*/ 513329 w 1066125"/>
                <a:gd name="connsiteY10" fmla="*/ 0 h 3170994"/>
                <a:gd name="connsiteX11" fmla="*/ 552796 w 1066125"/>
                <a:gd name="connsiteY11" fmla="*/ 0 h 3170994"/>
                <a:gd name="connsiteX12" fmla="*/ 1066125 w 1066125"/>
                <a:gd name="connsiteY12" fmla="*/ 513329 h 3170994"/>
                <a:gd name="connsiteX13" fmla="*/ 1066125 w 1066125"/>
                <a:gd name="connsiteY13" fmla="*/ 2657665 h 3170994"/>
                <a:gd name="connsiteX14" fmla="*/ 552796 w 1066125"/>
                <a:gd name="connsiteY14" fmla="*/ 3170994 h 3170994"/>
                <a:gd name="connsiteX15" fmla="*/ 513329 w 1066125"/>
                <a:gd name="connsiteY15" fmla="*/ 3170994 h 3170994"/>
                <a:gd name="connsiteX16" fmla="*/ 0 w 1066125"/>
                <a:gd name="connsiteY16" fmla="*/ 2657665 h 3170994"/>
                <a:gd name="connsiteX17" fmla="*/ 0 w 1066125"/>
                <a:gd name="connsiteY17" fmla="*/ 513329 h 3170994"/>
                <a:gd name="connsiteX18" fmla="*/ 513329 w 1066125"/>
                <a:gd name="connsiteY18" fmla="*/ 0 h 317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6125" h="3170994">
                  <a:moveTo>
                    <a:pt x="533062" y="2439723"/>
                  </a:moveTo>
                  <a:cubicBezTo>
                    <a:pt x="402438" y="2439723"/>
                    <a:pt x="296547" y="2545614"/>
                    <a:pt x="296547" y="2676238"/>
                  </a:cubicBezTo>
                  <a:cubicBezTo>
                    <a:pt x="296547" y="2806862"/>
                    <a:pt x="402438" y="2912753"/>
                    <a:pt x="533062" y="2912753"/>
                  </a:cubicBezTo>
                  <a:cubicBezTo>
                    <a:pt x="663686" y="2912753"/>
                    <a:pt x="769577" y="2806862"/>
                    <a:pt x="769577" y="2676238"/>
                  </a:cubicBezTo>
                  <a:cubicBezTo>
                    <a:pt x="769577" y="2545614"/>
                    <a:pt x="663686" y="2439723"/>
                    <a:pt x="533062" y="2439723"/>
                  </a:cubicBezTo>
                  <a:close/>
                  <a:moveTo>
                    <a:pt x="533062" y="245094"/>
                  </a:moveTo>
                  <a:cubicBezTo>
                    <a:pt x="409088" y="245094"/>
                    <a:pt x="308588" y="345594"/>
                    <a:pt x="308588" y="469568"/>
                  </a:cubicBezTo>
                  <a:cubicBezTo>
                    <a:pt x="308588" y="593542"/>
                    <a:pt x="409088" y="694042"/>
                    <a:pt x="533062" y="694042"/>
                  </a:cubicBezTo>
                  <a:cubicBezTo>
                    <a:pt x="657036" y="694042"/>
                    <a:pt x="757536" y="593542"/>
                    <a:pt x="757536" y="469568"/>
                  </a:cubicBezTo>
                  <a:cubicBezTo>
                    <a:pt x="757536" y="345594"/>
                    <a:pt x="657036" y="245094"/>
                    <a:pt x="533062" y="245094"/>
                  </a:cubicBezTo>
                  <a:close/>
                  <a:moveTo>
                    <a:pt x="513329" y="0"/>
                  </a:moveTo>
                  <a:lnTo>
                    <a:pt x="552796" y="0"/>
                  </a:lnTo>
                  <a:cubicBezTo>
                    <a:pt x="836300" y="0"/>
                    <a:pt x="1066125" y="229825"/>
                    <a:pt x="1066125" y="513329"/>
                  </a:cubicBezTo>
                  <a:lnTo>
                    <a:pt x="1066125" y="2657665"/>
                  </a:lnTo>
                  <a:cubicBezTo>
                    <a:pt x="1066125" y="2941169"/>
                    <a:pt x="836300" y="3170994"/>
                    <a:pt x="552796" y="3170994"/>
                  </a:cubicBezTo>
                  <a:lnTo>
                    <a:pt x="513329" y="3170994"/>
                  </a:lnTo>
                  <a:cubicBezTo>
                    <a:pt x="229825" y="3170994"/>
                    <a:pt x="0" y="2941169"/>
                    <a:pt x="0" y="2657665"/>
                  </a:cubicBezTo>
                  <a:lnTo>
                    <a:pt x="0" y="513329"/>
                  </a:lnTo>
                  <a:cubicBezTo>
                    <a:pt x="0" y="229825"/>
                    <a:pt x="229825" y="0"/>
                    <a:pt x="513329" y="0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31A186F-6FF5-EC4E-B614-F271C86EFA7D}"/>
                </a:ext>
              </a:extLst>
            </p:cNvPr>
            <p:cNvSpPr/>
            <p:nvPr/>
          </p:nvSpPr>
          <p:spPr>
            <a:xfrm rot="5400000">
              <a:off x="11091049" y="6237734"/>
              <a:ext cx="713564" cy="1672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8E8B3F4-8F44-1648-9D84-7F4C4BDBA87F}"/>
                </a:ext>
              </a:extLst>
            </p:cNvPr>
            <p:cNvSpPr/>
            <p:nvPr/>
          </p:nvSpPr>
          <p:spPr>
            <a:xfrm rot="6110283">
              <a:off x="11309175" y="5116213"/>
              <a:ext cx="1680133" cy="390231"/>
            </a:xfrm>
            <a:custGeom>
              <a:avLst/>
              <a:gdLst>
                <a:gd name="connsiteX0" fmla="*/ 0 w 2562072"/>
                <a:gd name="connsiteY0" fmla="*/ 0 h 603849"/>
                <a:gd name="connsiteX1" fmla="*/ 2562072 w 2562072"/>
                <a:gd name="connsiteY1" fmla="*/ 0 h 603849"/>
                <a:gd name="connsiteX2" fmla="*/ 2562072 w 2562072"/>
                <a:gd name="connsiteY2" fmla="*/ 603849 h 603849"/>
                <a:gd name="connsiteX3" fmla="*/ 227164 w 2562072"/>
                <a:gd name="connsiteY3" fmla="*/ 603849 h 603849"/>
                <a:gd name="connsiteX4" fmla="*/ 247188 w 2562072"/>
                <a:gd name="connsiteY4" fmla="*/ 523362 h 603849"/>
                <a:gd name="connsiteX5" fmla="*/ 85967 w 2562072"/>
                <a:gd name="connsiteY5" fmla="*/ 69032 h 603849"/>
                <a:gd name="connsiteX6" fmla="*/ 56852 w 2562072"/>
                <a:gd name="connsiteY6" fmla="*/ 42387 h 60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072" h="603849">
                  <a:moveTo>
                    <a:pt x="0" y="0"/>
                  </a:moveTo>
                  <a:lnTo>
                    <a:pt x="2562072" y="0"/>
                  </a:lnTo>
                  <a:lnTo>
                    <a:pt x="2562072" y="603849"/>
                  </a:lnTo>
                  <a:lnTo>
                    <a:pt x="227164" y="603849"/>
                  </a:lnTo>
                  <a:lnTo>
                    <a:pt x="247188" y="523362"/>
                  </a:lnTo>
                  <a:cubicBezTo>
                    <a:pt x="271320" y="360351"/>
                    <a:pt x="216682" y="188655"/>
                    <a:pt x="85967" y="69032"/>
                  </a:cubicBezTo>
                  <a:lnTo>
                    <a:pt x="56852" y="423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A45193A-56F3-7E47-A56B-619D993339C4}"/>
                </a:ext>
              </a:extLst>
            </p:cNvPr>
            <p:cNvGrpSpPr/>
            <p:nvPr/>
          </p:nvGrpSpPr>
          <p:grpSpPr>
            <a:xfrm>
              <a:off x="10118312" y="1378692"/>
              <a:ext cx="1869107" cy="2347603"/>
              <a:chOff x="10196417" y="1359642"/>
              <a:chExt cx="1869107" cy="2347603"/>
            </a:xfrm>
            <a:grpFill/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62FEB4A-C881-6A47-BE05-BEE405066A72}"/>
                  </a:ext>
                </a:extLst>
              </p:cNvPr>
              <p:cNvSpPr/>
              <p:nvPr/>
            </p:nvSpPr>
            <p:spPr>
              <a:xfrm>
                <a:off x="10501511" y="1813292"/>
                <a:ext cx="1258918" cy="295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4E1E773-056E-194C-87BF-47C11501E366}"/>
                  </a:ext>
                </a:extLst>
              </p:cNvPr>
              <p:cNvSpPr/>
              <p:nvPr/>
            </p:nvSpPr>
            <p:spPr>
              <a:xfrm>
                <a:off x="10196417" y="1359642"/>
                <a:ext cx="1869107" cy="385383"/>
              </a:xfrm>
              <a:custGeom>
                <a:avLst/>
                <a:gdLst>
                  <a:gd name="connsiteX0" fmla="*/ 1827002 w 2041782"/>
                  <a:gd name="connsiteY0" fmla="*/ 86536 h 420986"/>
                  <a:gd name="connsiteX1" fmla="*/ 1812579 w 2041782"/>
                  <a:gd name="connsiteY1" fmla="*/ 100959 h 420986"/>
                  <a:gd name="connsiteX2" fmla="*/ 1812579 w 2041782"/>
                  <a:gd name="connsiteY2" fmla="*/ 320027 h 420986"/>
                  <a:gd name="connsiteX3" fmla="*/ 1827002 w 2041782"/>
                  <a:gd name="connsiteY3" fmla="*/ 334450 h 420986"/>
                  <a:gd name="connsiteX4" fmla="*/ 1884692 w 2041782"/>
                  <a:gd name="connsiteY4" fmla="*/ 334450 h 420986"/>
                  <a:gd name="connsiteX5" fmla="*/ 1899115 w 2041782"/>
                  <a:gd name="connsiteY5" fmla="*/ 320027 h 420986"/>
                  <a:gd name="connsiteX6" fmla="*/ 1899115 w 2041782"/>
                  <a:gd name="connsiteY6" fmla="*/ 100959 h 420986"/>
                  <a:gd name="connsiteX7" fmla="*/ 1884692 w 2041782"/>
                  <a:gd name="connsiteY7" fmla="*/ 86536 h 420986"/>
                  <a:gd name="connsiteX8" fmla="*/ 1618262 w 2041782"/>
                  <a:gd name="connsiteY8" fmla="*/ 86536 h 420986"/>
                  <a:gd name="connsiteX9" fmla="*/ 1603839 w 2041782"/>
                  <a:gd name="connsiteY9" fmla="*/ 100959 h 420986"/>
                  <a:gd name="connsiteX10" fmla="*/ 1603839 w 2041782"/>
                  <a:gd name="connsiteY10" fmla="*/ 320027 h 420986"/>
                  <a:gd name="connsiteX11" fmla="*/ 1618262 w 2041782"/>
                  <a:gd name="connsiteY11" fmla="*/ 334450 h 420986"/>
                  <a:gd name="connsiteX12" fmla="*/ 1675952 w 2041782"/>
                  <a:gd name="connsiteY12" fmla="*/ 334450 h 420986"/>
                  <a:gd name="connsiteX13" fmla="*/ 1690375 w 2041782"/>
                  <a:gd name="connsiteY13" fmla="*/ 320027 h 420986"/>
                  <a:gd name="connsiteX14" fmla="*/ 1690375 w 2041782"/>
                  <a:gd name="connsiteY14" fmla="*/ 100959 h 420986"/>
                  <a:gd name="connsiteX15" fmla="*/ 1675952 w 2041782"/>
                  <a:gd name="connsiteY15" fmla="*/ 86536 h 420986"/>
                  <a:gd name="connsiteX16" fmla="*/ 1409523 w 2041782"/>
                  <a:gd name="connsiteY16" fmla="*/ 86536 h 420986"/>
                  <a:gd name="connsiteX17" fmla="*/ 1395100 w 2041782"/>
                  <a:gd name="connsiteY17" fmla="*/ 100959 h 420986"/>
                  <a:gd name="connsiteX18" fmla="*/ 1395100 w 2041782"/>
                  <a:gd name="connsiteY18" fmla="*/ 320027 h 420986"/>
                  <a:gd name="connsiteX19" fmla="*/ 1409523 w 2041782"/>
                  <a:gd name="connsiteY19" fmla="*/ 334450 h 420986"/>
                  <a:gd name="connsiteX20" fmla="*/ 1467213 w 2041782"/>
                  <a:gd name="connsiteY20" fmla="*/ 334450 h 420986"/>
                  <a:gd name="connsiteX21" fmla="*/ 1481636 w 2041782"/>
                  <a:gd name="connsiteY21" fmla="*/ 320027 h 420986"/>
                  <a:gd name="connsiteX22" fmla="*/ 1481636 w 2041782"/>
                  <a:gd name="connsiteY22" fmla="*/ 100959 h 420986"/>
                  <a:gd name="connsiteX23" fmla="*/ 1467213 w 2041782"/>
                  <a:gd name="connsiteY23" fmla="*/ 86536 h 420986"/>
                  <a:gd name="connsiteX24" fmla="*/ 1200784 w 2041782"/>
                  <a:gd name="connsiteY24" fmla="*/ 86536 h 420986"/>
                  <a:gd name="connsiteX25" fmla="*/ 1186361 w 2041782"/>
                  <a:gd name="connsiteY25" fmla="*/ 100959 h 420986"/>
                  <a:gd name="connsiteX26" fmla="*/ 1186361 w 2041782"/>
                  <a:gd name="connsiteY26" fmla="*/ 320027 h 420986"/>
                  <a:gd name="connsiteX27" fmla="*/ 1200784 w 2041782"/>
                  <a:gd name="connsiteY27" fmla="*/ 334450 h 420986"/>
                  <a:gd name="connsiteX28" fmla="*/ 1258474 w 2041782"/>
                  <a:gd name="connsiteY28" fmla="*/ 334450 h 420986"/>
                  <a:gd name="connsiteX29" fmla="*/ 1272897 w 2041782"/>
                  <a:gd name="connsiteY29" fmla="*/ 320027 h 420986"/>
                  <a:gd name="connsiteX30" fmla="*/ 1272897 w 2041782"/>
                  <a:gd name="connsiteY30" fmla="*/ 100959 h 420986"/>
                  <a:gd name="connsiteX31" fmla="*/ 1258474 w 2041782"/>
                  <a:gd name="connsiteY31" fmla="*/ 86536 h 420986"/>
                  <a:gd name="connsiteX32" fmla="*/ 992045 w 2041782"/>
                  <a:gd name="connsiteY32" fmla="*/ 86536 h 420986"/>
                  <a:gd name="connsiteX33" fmla="*/ 977622 w 2041782"/>
                  <a:gd name="connsiteY33" fmla="*/ 100959 h 420986"/>
                  <a:gd name="connsiteX34" fmla="*/ 977622 w 2041782"/>
                  <a:gd name="connsiteY34" fmla="*/ 320027 h 420986"/>
                  <a:gd name="connsiteX35" fmla="*/ 992045 w 2041782"/>
                  <a:gd name="connsiteY35" fmla="*/ 334450 h 420986"/>
                  <a:gd name="connsiteX36" fmla="*/ 1049735 w 2041782"/>
                  <a:gd name="connsiteY36" fmla="*/ 334450 h 420986"/>
                  <a:gd name="connsiteX37" fmla="*/ 1064158 w 2041782"/>
                  <a:gd name="connsiteY37" fmla="*/ 320027 h 420986"/>
                  <a:gd name="connsiteX38" fmla="*/ 1064158 w 2041782"/>
                  <a:gd name="connsiteY38" fmla="*/ 100959 h 420986"/>
                  <a:gd name="connsiteX39" fmla="*/ 1049735 w 2041782"/>
                  <a:gd name="connsiteY39" fmla="*/ 86536 h 420986"/>
                  <a:gd name="connsiteX40" fmla="*/ 783307 w 2041782"/>
                  <a:gd name="connsiteY40" fmla="*/ 86536 h 420986"/>
                  <a:gd name="connsiteX41" fmla="*/ 768884 w 2041782"/>
                  <a:gd name="connsiteY41" fmla="*/ 100959 h 420986"/>
                  <a:gd name="connsiteX42" fmla="*/ 768884 w 2041782"/>
                  <a:gd name="connsiteY42" fmla="*/ 320027 h 420986"/>
                  <a:gd name="connsiteX43" fmla="*/ 783307 w 2041782"/>
                  <a:gd name="connsiteY43" fmla="*/ 334450 h 420986"/>
                  <a:gd name="connsiteX44" fmla="*/ 840997 w 2041782"/>
                  <a:gd name="connsiteY44" fmla="*/ 334450 h 420986"/>
                  <a:gd name="connsiteX45" fmla="*/ 855420 w 2041782"/>
                  <a:gd name="connsiteY45" fmla="*/ 320027 h 420986"/>
                  <a:gd name="connsiteX46" fmla="*/ 855420 w 2041782"/>
                  <a:gd name="connsiteY46" fmla="*/ 100959 h 420986"/>
                  <a:gd name="connsiteX47" fmla="*/ 840997 w 2041782"/>
                  <a:gd name="connsiteY47" fmla="*/ 86536 h 420986"/>
                  <a:gd name="connsiteX48" fmla="*/ 574568 w 2041782"/>
                  <a:gd name="connsiteY48" fmla="*/ 86536 h 420986"/>
                  <a:gd name="connsiteX49" fmla="*/ 560145 w 2041782"/>
                  <a:gd name="connsiteY49" fmla="*/ 100959 h 420986"/>
                  <a:gd name="connsiteX50" fmla="*/ 560145 w 2041782"/>
                  <a:gd name="connsiteY50" fmla="*/ 320027 h 420986"/>
                  <a:gd name="connsiteX51" fmla="*/ 574568 w 2041782"/>
                  <a:gd name="connsiteY51" fmla="*/ 334450 h 420986"/>
                  <a:gd name="connsiteX52" fmla="*/ 632258 w 2041782"/>
                  <a:gd name="connsiteY52" fmla="*/ 334450 h 420986"/>
                  <a:gd name="connsiteX53" fmla="*/ 646681 w 2041782"/>
                  <a:gd name="connsiteY53" fmla="*/ 320027 h 420986"/>
                  <a:gd name="connsiteX54" fmla="*/ 646681 w 2041782"/>
                  <a:gd name="connsiteY54" fmla="*/ 100959 h 420986"/>
                  <a:gd name="connsiteX55" fmla="*/ 632258 w 2041782"/>
                  <a:gd name="connsiteY55" fmla="*/ 86536 h 420986"/>
                  <a:gd name="connsiteX56" fmla="*/ 365829 w 2041782"/>
                  <a:gd name="connsiteY56" fmla="*/ 86536 h 420986"/>
                  <a:gd name="connsiteX57" fmla="*/ 351406 w 2041782"/>
                  <a:gd name="connsiteY57" fmla="*/ 100959 h 420986"/>
                  <a:gd name="connsiteX58" fmla="*/ 351406 w 2041782"/>
                  <a:gd name="connsiteY58" fmla="*/ 320027 h 420986"/>
                  <a:gd name="connsiteX59" fmla="*/ 365829 w 2041782"/>
                  <a:gd name="connsiteY59" fmla="*/ 334450 h 420986"/>
                  <a:gd name="connsiteX60" fmla="*/ 423519 w 2041782"/>
                  <a:gd name="connsiteY60" fmla="*/ 334450 h 420986"/>
                  <a:gd name="connsiteX61" fmla="*/ 437942 w 2041782"/>
                  <a:gd name="connsiteY61" fmla="*/ 320027 h 420986"/>
                  <a:gd name="connsiteX62" fmla="*/ 437942 w 2041782"/>
                  <a:gd name="connsiteY62" fmla="*/ 100959 h 420986"/>
                  <a:gd name="connsiteX63" fmla="*/ 423519 w 2041782"/>
                  <a:gd name="connsiteY63" fmla="*/ 86536 h 420986"/>
                  <a:gd name="connsiteX64" fmla="*/ 157090 w 2041782"/>
                  <a:gd name="connsiteY64" fmla="*/ 86536 h 420986"/>
                  <a:gd name="connsiteX65" fmla="*/ 142667 w 2041782"/>
                  <a:gd name="connsiteY65" fmla="*/ 100959 h 420986"/>
                  <a:gd name="connsiteX66" fmla="*/ 142667 w 2041782"/>
                  <a:gd name="connsiteY66" fmla="*/ 320027 h 420986"/>
                  <a:gd name="connsiteX67" fmla="*/ 157090 w 2041782"/>
                  <a:gd name="connsiteY67" fmla="*/ 334450 h 420986"/>
                  <a:gd name="connsiteX68" fmla="*/ 214780 w 2041782"/>
                  <a:gd name="connsiteY68" fmla="*/ 334450 h 420986"/>
                  <a:gd name="connsiteX69" fmla="*/ 229203 w 2041782"/>
                  <a:gd name="connsiteY69" fmla="*/ 320027 h 420986"/>
                  <a:gd name="connsiteX70" fmla="*/ 229203 w 2041782"/>
                  <a:gd name="connsiteY70" fmla="*/ 100959 h 420986"/>
                  <a:gd name="connsiteX71" fmla="*/ 214780 w 2041782"/>
                  <a:gd name="connsiteY71" fmla="*/ 86536 h 420986"/>
                  <a:gd name="connsiteX72" fmla="*/ 70166 w 2041782"/>
                  <a:gd name="connsiteY72" fmla="*/ 0 h 420986"/>
                  <a:gd name="connsiteX73" fmla="*/ 1971616 w 2041782"/>
                  <a:gd name="connsiteY73" fmla="*/ 0 h 420986"/>
                  <a:gd name="connsiteX74" fmla="*/ 2041782 w 2041782"/>
                  <a:gd name="connsiteY74" fmla="*/ 70166 h 420986"/>
                  <a:gd name="connsiteX75" fmla="*/ 2041782 w 2041782"/>
                  <a:gd name="connsiteY75" fmla="*/ 350820 h 420986"/>
                  <a:gd name="connsiteX76" fmla="*/ 1971616 w 2041782"/>
                  <a:gd name="connsiteY76" fmla="*/ 420986 h 420986"/>
                  <a:gd name="connsiteX77" fmla="*/ 70166 w 2041782"/>
                  <a:gd name="connsiteY77" fmla="*/ 420986 h 420986"/>
                  <a:gd name="connsiteX78" fmla="*/ 0 w 2041782"/>
                  <a:gd name="connsiteY78" fmla="*/ 350820 h 420986"/>
                  <a:gd name="connsiteX79" fmla="*/ 0 w 2041782"/>
                  <a:gd name="connsiteY79" fmla="*/ 70166 h 420986"/>
                  <a:gd name="connsiteX80" fmla="*/ 70166 w 2041782"/>
                  <a:gd name="connsiteY80" fmla="*/ 0 h 420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041782" h="420986">
                    <a:moveTo>
                      <a:pt x="1827002" y="86536"/>
                    </a:moveTo>
                    <a:cubicBezTo>
                      <a:pt x="1819036" y="86536"/>
                      <a:pt x="1812579" y="92993"/>
                      <a:pt x="1812579" y="100959"/>
                    </a:cubicBezTo>
                    <a:lnTo>
                      <a:pt x="1812579" y="320027"/>
                    </a:lnTo>
                    <a:cubicBezTo>
                      <a:pt x="1812579" y="327993"/>
                      <a:pt x="1819036" y="334450"/>
                      <a:pt x="1827002" y="334450"/>
                    </a:cubicBezTo>
                    <a:lnTo>
                      <a:pt x="1884692" y="334450"/>
                    </a:lnTo>
                    <a:cubicBezTo>
                      <a:pt x="1892658" y="334450"/>
                      <a:pt x="1899115" y="327993"/>
                      <a:pt x="1899115" y="320027"/>
                    </a:cubicBezTo>
                    <a:lnTo>
                      <a:pt x="1899115" y="100959"/>
                    </a:lnTo>
                    <a:cubicBezTo>
                      <a:pt x="1899115" y="92993"/>
                      <a:pt x="1892658" y="86536"/>
                      <a:pt x="1884692" y="86536"/>
                    </a:cubicBezTo>
                    <a:close/>
                    <a:moveTo>
                      <a:pt x="1618262" y="86536"/>
                    </a:moveTo>
                    <a:cubicBezTo>
                      <a:pt x="1610296" y="86536"/>
                      <a:pt x="1603839" y="92993"/>
                      <a:pt x="1603839" y="100959"/>
                    </a:cubicBezTo>
                    <a:lnTo>
                      <a:pt x="1603839" y="320027"/>
                    </a:lnTo>
                    <a:cubicBezTo>
                      <a:pt x="1603839" y="327993"/>
                      <a:pt x="1610296" y="334450"/>
                      <a:pt x="1618262" y="334450"/>
                    </a:cubicBezTo>
                    <a:lnTo>
                      <a:pt x="1675952" y="334450"/>
                    </a:lnTo>
                    <a:cubicBezTo>
                      <a:pt x="1683918" y="334450"/>
                      <a:pt x="1690375" y="327993"/>
                      <a:pt x="1690375" y="320027"/>
                    </a:cubicBezTo>
                    <a:lnTo>
                      <a:pt x="1690375" y="100959"/>
                    </a:lnTo>
                    <a:cubicBezTo>
                      <a:pt x="1690375" y="92993"/>
                      <a:pt x="1683918" y="86536"/>
                      <a:pt x="1675952" y="86536"/>
                    </a:cubicBezTo>
                    <a:close/>
                    <a:moveTo>
                      <a:pt x="1409523" y="86536"/>
                    </a:moveTo>
                    <a:cubicBezTo>
                      <a:pt x="1401557" y="86536"/>
                      <a:pt x="1395100" y="92993"/>
                      <a:pt x="1395100" y="100959"/>
                    </a:cubicBezTo>
                    <a:lnTo>
                      <a:pt x="1395100" y="320027"/>
                    </a:lnTo>
                    <a:cubicBezTo>
                      <a:pt x="1395100" y="327993"/>
                      <a:pt x="1401557" y="334450"/>
                      <a:pt x="1409523" y="334450"/>
                    </a:cubicBezTo>
                    <a:lnTo>
                      <a:pt x="1467213" y="334450"/>
                    </a:lnTo>
                    <a:cubicBezTo>
                      <a:pt x="1475179" y="334450"/>
                      <a:pt x="1481636" y="327993"/>
                      <a:pt x="1481636" y="320027"/>
                    </a:cubicBezTo>
                    <a:lnTo>
                      <a:pt x="1481636" y="100959"/>
                    </a:lnTo>
                    <a:cubicBezTo>
                      <a:pt x="1481636" y="92993"/>
                      <a:pt x="1475179" y="86536"/>
                      <a:pt x="1467213" y="86536"/>
                    </a:cubicBezTo>
                    <a:close/>
                    <a:moveTo>
                      <a:pt x="1200784" y="86536"/>
                    </a:moveTo>
                    <a:cubicBezTo>
                      <a:pt x="1192818" y="86536"/>
                      <a:pt x="1186361" y="92993"/>
                      <a:pt x="1186361" y="100959"/>
                    </a:cubicBezTo>
                    <a:lnTo>
                      <a:pt x="1186361" y="320027"/>
                    </a:lnTo>
                    <a:cubicBezTo>
                      <a:pt x="1186361" y="327993"/>
                      <a:pt x="1192818" y="334450"/>
                      <a:pt x="1200784" y="334450"/>
                    </a:cubicBezTo>
                    <a:lnTo>
                      <a:pt x="1258474" y="334450"/>
                    </a:lnTo>
                    <a:cubicBezTo>
                      <a:pt x="1266440" y="334450"/>
                      <a:pt x="1272897" y="327993"/>
                      <a:pt x="1272897" y="320027"/>
                    </a:cubicBezTo>
                    <a:lnTo>
                      <a:pt x="1272897" y="100959"/>
                    </a:lnTo>
                    <a:cubicBezTo>
                      <a:pt x="1272897" y="92993"/>
                      <a:pt x="1266440" y="86536"/>
                      <a:pt x="1258474" y="86536"/>
                    </a:cubicBezTo>
                    <a:close/>
                    <a:moveTo>
                      <a:pt x="992045" y="86536"/>
                    </a:moveTo>
                    <a:cubicBezTo>
                      <a:pt x="984079" y="86536"/>
                      <a:pt x="977622" y="92993"/>
                      <a:pt x="977622" y="100959"/>
                    </a:cubicBezTo>
                    <a:lnTo>
                      <a:pt x="977622" y="320027"/>
                    </a:lnTo>
                    <a:cubicBezTo>
                      <a:pt x="977622" y="327993"/>
                      <a:pt x="984079" y="334450"/>
                      <a:pt x="992045" y="334450"/>
                    </a:cubicBezTo>
                    <a:lnTo>
                      <a:pt x="1049735" y="334450"/>
                    </a:lnTo>
                    <a:cubicBezTo>
                      <a:pt x="1057701" y="334450"/>
                      <a:pt x="1064158" y="327993"/>
                      <a:pt x="1064158" y="320027"/>
                    </a:cubicBezTo>
                    <a:lnTo>
                      <a:pt x="1064158" y="100959"/>
                    </a:lnTo>
                    <a:cubicBezTo>
                      <a:pt x="1064158" y="92993"/>
                      <a:pt x="1057701" y="86536"/>
                      <a:pt x="1049735" y="86536"/>
                    </a:cubicBezTo>
                    <a:close/>
                    <a:moveTo>
                      <a:pt x="783307" y="86536"/>
                    </a:moveTo>
                    <a:cubicBezTo>
                      <a:pt x="775341" y="86536"/>
                      <a:pt x="768884" y="92993"/>
                      <a:pt x="768884" y="100959"/>
                    </a:cubicBezTo>
                    <a:lnTo>
                      <a:pt x="768884" y="320027"/>
                    </a:lnTo>
                    <a:cubicBezTo>
                      <a:pt x="768884" y="327993"/>
                      <a:pt x="775341" y="334450"/>
                      <a:pt x="783307" y="334450"/>
                    </a:cubicBezTo>
                    <a:lnTo>
                      <a:pt x="840997" y="334450"/>
                    </a:lnTo>
                    <a:cubicBezTo>
                      <a:pt x="848963" y="334450"/>
                      <a:pt x="855420" y="327993"/>
                      <a:pt x="855420" y="320027"/>
                    </a:cubicBezTo>
                    <a:lnTo>
                      <a:pt x="855420" y="100959"/>
                    </a:lnTo>
                    <a:cubicBezTo>
                      <a:pt x="855420" y="92993"/>
                      <a:pt x="848963" y="86536"/>
                      <a:pt x="840997" y="86536"/>
                    </a:cubicBezTo>
                    <a:close/>
                    <a:moveTo>
                      <a:pt x="574568" y="86536"/>
                    </a:moveTo>
                    <a:cubicBezTo>
                      <a:pt x="566602" y="86536"/>
                      <a:pt x="560145" y="92993"/>
                      <a:pt x="560145" y="100959"/>
                    </a:cubicBezTo>
                    <a:lnTo>
                      <a:pt x="560145" y="320027"/>
                    </a:lnTo>
                    <a:cubicBezTo>
                      <a:pt x="560145" y="327993"/>
                      <a:pt x="566602" y="334450"/>
                      <a:pt x="574568" y="334450"/>
                    </a:cubicBezTo>
                    <a:lnTo>
                      <a:pt x="632258" y="334450"/>
                    </a:lnTo>
                    <a:cubicBezTo>
                      <a:pt x="640224" y="334450"/>
                      <a:pt x="646681" y="327993"/>
                      <a:pt x="646681" y="320027"/>
                    </a:cubicBezTo>
                    <a:lnTo>
                      <a:pt x="646681" y="100959"/>
                    </a:lnTo>
                    <a:cubicBezTo>
                      <a:pt x="646681" y="92993"/>
                      <a:pt x="640224" y="86536"/>
                      <a:pt x="632258" y="86536"/>
                    </a:cubicBezTo>
                    <a:close/>
                    <a:moveTo>
                      <a:pt x="365829" y="86536"/>
                    </a:moveTo>
                    <a:cubicBezTo>
                      <a:pt x="357863" y="86536"/>
                      <a:pt x="351406" y="92993"/>
                      <a:pt x="351406" y="100959"/>
                    </a:cubicBezTo>
                    <a:lnTo>
                      <a:pt x="351406" y="320027"/>
                    </a:lnTo>
                    <a:cubicBezTo>
                      <a:pt x="351406" y="327993"/>
                      <a:pt x="357863" y="334450"/>
                      <a:pt x="365829" y="334450"/>
                    </a:cubicBezTo>
                    <a:lnTo>
                      <a:pt x="423519" y="334450"/>
                    </a:lnTo>
                    <a:cubicBezTo>
                      <a:pt x="431485" y="334450"/>
                      <a:pt x="437942" y="327993"/>
                      <a:pt x="437942" y="320027"/>
                    </a:cubicBezTo>
                    <a:lnTo>
                      <a:pt x="437942" y="100959"/>
                    </a:lnTo>
                    <a:cubicBezTo>
                      <a:pt x="437942" y="92993"/>
                      <a:pt x="431485" y="86536"/>
                      <a:pt x="423519" y="86536"/>
                    </a:cubicBezTo>
                    <a:close/>
                    <a:moveTo>
                      <a:pt x="157090" y="86536"/>
                    </a:moveTo>
                    <a:cubicBezTo>
                      <a:pt x="149124" y="86536"/>
                      <a:pt x="142667" y="92993"/>
                      <a:pt x="142667" y="100959"/>
                    </a:cubicBezTo>
                    <a:lnTo>
                      <a:pt x="142667" y="320027"/>
                    </a:lnTo>
                    <a:cubicBezTo>
                      <a:pt x="142667" y="327993"/>
                      <a:pt x="149124" y="334450"/>
                      <a:pt x="157090" y="334450"/>
                    </a:cubicBezTo>
                    <a:lnTo>
                      <a:pt x="214780" y="334450"/>
                    </a:lnTo>
                    <a:cubicBezTo>
                      <a:pt x="222746" y="334450"/>
                      <a:pt x="229203" y="327993"/>
                      <a:pt x="229203" y="320027"/>
                    </a:cubicBezTo>
                    <a:lnTo>
                      <a:pt x="229203" y="100959"/>
                    </a:lnTo>
                    <a:cubicBezTo>
                      <a:pt x="229203" y="92993"/>
                      <a:pt x="222746" y="86536"/>
                      <a:pt x="214780" y="86536"/>
                    </a:cubicBezTo>
                    <a:close/>
                    <a:moveTo>
                      <a:pt x="70166" y="0"/>
                    </a:moveTo>
                    <a:lnTo>
                      <a:pt x="1971616" y="0"/>
                    </a:lnTo>
                    <a:cubicBezTo>
                      <a:pt x="2010368" y="0"/>
                      <a:pt x="2041782" y="31414"/>
                      <a:pt x="2041782" y="70166"/>
                    </a:cubicBezTo>
                    <a:lnTo>
                      <a:pt x="2041782" y="350820"/>
                    </a:lnTo>
                    <a:cubicBezTo>
                      <a:pt x="2041782" y="389572"/>
                      <a:pt x="2010368" y="420986"/>
                      <a:pt x="1971616" y="420986"/>
                    </a:cubicBezTo>
                    <a:lnTo>
                      <a:pt x="70166" y="420986"/>
                    </a:lnTo>
                    <a:cubicBezTo>
                      <a:pt x="31414" y="420986"/>
                      <a:pt x="0" y="389572"/>
                      <a:pt x="0" y="350820"/>
                    </a:cubicBezTo>
                    <a:lnTo>
                      <a:pt x="0" y="70166"/>
                    </a:lnTo>
                    <a:cubicBezTo>
                      <a:pt x="0" y="31414"/>
                      <a:pt x="31414" y="0"/>
                      <a:pt x="70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7B39CF-2FAB-084E-AA80-92352618ED57}"/>
                  </a:ext>
                </a:extLst>
              </p:cNvPr>
              <p:cNvSpPr/>
              <p:nvPr/>
            </p:nvSpPr>
            <p:spPr>
              <a:xfrm rot="5400000">
                <a:off x="11056035" y="1915815"/>
                <a:ext cx="149871" cy="6722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9C714EF-7227-B345-B725-B5F180DEB760}"/>
                  </a:ext>
                </a:extLst>
              </p:cNvPr>
              <p:cNvSpPr/>
              <p:nvPr/>
            </p:nvSpPr>
            <p:spPr>
              <a:xfrm rot="10800000" flipH="1">
                <a:off x="10654756" y="2395158"/>
                <a:ext cx="952428" cy="1312087"/>
              </a:xfrm>
              <a:custGeom>
                <a:avLst/>
                <a:gdLst>
                  <a:gd name="connsiteX0" fmla="*/ 77859 w 1421296"/>
                  <a:gd name="connsiteY0" fmla="*/ 0 h 1958008"/>
                  <a:gd name="connsiteX1" fmla="*/ 777232 w 1421296"/>
                  <a:gd name="connsiteY1" fmla="*/ 0 h 1958008"/>
                  <a:gd name="connsiteX2" fmla="*/ 565089 w 1421296"/>
                  <a:gd name="connsiteY2" fmla="*/ 231812 h 1958008"/>
                  <a:gd name="connsiteX3" fmla="*/ 599852 w 1421296"/>
                  <a:gd name="connsiteY3" fmla="*/ 1016436 h 1958008"/>
                  <a:gd name="connsiteX4" fmla="*/ 631352 w 1421296"/>
                  <a:gd name="connsiteY4" fmla="*/ 1045264 h 1958008"/>
                  <a:gd name="connsiteX5" fmla="*/ 1415976 w 1421296"/>
                  <a:gd name="connsiteY5" fmla="*/ 1010500 h 1958008"/>
                  <a:gd name="connsiteX6" fmla="*/ 1421296 w 1421296"/>
                  <a:gd name="connsiteY6" fmla="*/ 1004687 h 1958008"/>
                  <a:gd name="connsiteX7" fmla="*/ 1421296 w 1421296"/>
                  <a:gd name="connsiteY7" fmla="*/ 1880149 h 1958008"/>
                  <a:gd name="connsiteX8" fmla="*/ 1343437 w 1421296"/>
                  <a:gd name="connsiteY8" fmla="*/ 1958008 h 1958008"/>
                  <a:gd name="connsiteX9" fmla="*/ 77859 w 1421296"/>
                  <a:gd name="connsiteY9" fmla="*/ 1958008 h 1958008"/>
                  <a:gd name="connsiteX10" fmla="*/ 0 w 1421296"/>
                  <a:gd name="connsiteY10" fmla="*/ 1880149 h 1958008"/>
                  <a:gd name="connsiteX11" fmla="*/ 0 w 1421296"/>
                  <a:gd name="connsiteY11" fmla="*/ 77859 h 1958008"/>
                  <a:gd name="connsiteX12" fmla="*/ 77859 w 1421296"/>
                  <a:gd name="connsiteY12" fmla="*/ 0 h 1958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1296" h="1958008">
                    <a:moveTo>
                      <a:pt x="77859" y="0"/>
                    </a:moveTo>
                    <a:lnTo>
                      <a:pt x="777232" y="0"/>
                    </a:lnTo>
                    <a:lnTo>
                      <a:pt x="565089" y="231812"/>
                    </a:lnTo>
                    <a:cubicBezTo>
                      <a:pt x="358021" y="458080"/>
                      <a:pt x="373585" y="809368"/>
                      <a:pt x="599852" y="1016436"/>
                    </a:cubicBezTo>
                    <a:lnTo>
                      <a:pt x="631352" y="1045264"/>
                    </a:lnTo>
                    <a:cubicBezTo>
                      <a:pt x="857620" y="1252332"/>
                      <a:pt x="1208908" y="1236768"/>
                      <a:pt x="1415976" y="1010500"/>
                    </a:cubicBezTo>
                    <a:lnTo>
                      <a:pt x="1421296" y="1004687"/>
                    </a:lnTo>
                    <a:lnTo>
                      <a:pt x="1421296" y="1880149"/>
                    </a:lnTo>
                    <a:cubicBezTo>
                      <a:pt x="1421296" y="1923149"/>
                      <a:pt x="1386437" y="1958008"/>
                      <a:pt x="1343437" y="1958008"/>
                    </a:cubicBezTo>
                    <a:lnTo>
                      <a:pt x="77859" y="1958008"/>
                    </a:lnTo>
                    <a:cubicBezTo>
                      <a:pt x="34859" y="1958008"/>
                      <a:pt x="0" y="1923149"/>
                      <a:pt x="0" y="1880149"/>
                    </a:cubicBezTo>
                    <a:lnTo>
                      <a:pt x="0" y="77859"/>
                    </a:lnTo>
                    <a:cubicBezTo>
                      <a:pt x="0" y="34859"/>
                      <a:pt x="34859" y="0"/>
                      <a:pt x="778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1EC8A0CD-8CBA-3542-9F46-3BC7B9617F34}"/>
                </a:ext>
              </a:extLst>
            </p:cNvPr>
            <p:cNvSpPr/>
            <p:nvPr/>
          </p:nvSpPr>
          <p:spPr>
            <a:xfrm rot="16200000">
              <a:off x="10725912" y="6037892"/>
              <a:ext cx="576072" cy="566928"/>
            </a:xfrm>
            <a:prstGeom prst="trapezoid">
              <a:avLst>
                <a:gd name="adj" fmla="val 379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CB437E0-A661-784A-84E0-1FD1542A1689}"/>
                </a:ext>
              </a:extLst>
            </p:cNvPr>
            <p:cNvGrpSpPr/>
            <p:nvPr/>
          </p:nvGrpSpPr>
          <p:grpSpPr>
            <a:xfrm>
              <a:off x="10056083" y="6033961"/>
              <a:ext cx="677712" cy="574789"/>
              <a:chOff x="9796485" y="6027664"/>
              <a:chExt cx="677712" cy="574789"/>
            </a:xfrm>
            <a:grpFill/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B8838409-C37B-0D41-AA20-127B746481D7}"/>
                  </a:ext>
                </a:extLst>
              </p:cNvPr>
              <p:cNvSpPr/>
              <p:nvPr/>
            </p:nvSpPr>
            <p:spPr>
              <a:xfrm rot="17972457">
                <a:off x="10132889" y="5732078"/>
                <a:ext cx="45720" cy="636892"/>
              </a:xfrm>
              <a:custGeom>
                <a:avLst/>
                <a:gdLst>
                  <a:gd name="connsiteX0" fmla="*/ 39024 w 45720"/>
                  <a:gd name="connsiteY0" fmla="*/ 6696 h 636892"/>
                  <a:gd name="connsiteX1" fmla="*/ 45720 w 45720"/>
                  <a:gd name="connsiteY1" fmla="*/ 22860 h 636892"/>
                  <a:gd name="connsiteX2" fmla="*/ 45719 w 45720"/>
                  <a:gd name="connsiteY2" fmla="*/ 636892 h 636892"/>
                  <a:gd name="connsiteX3" fmla="*/ 17178 w 45720"/>
                  <a:gd name="connsiteY3" fmla="*/ 622681 h 636892"/>
                  <a:gd name="connsiteX4" fmla="*/ 0 w 45720"/>
                  <a:gd name="connsiteY4" fmla="*/ 621345 h 636892"/>
                  <a:gd name="connsiteX5" fmla="*/ 0 w 45720"/>
                  <a:gd name="connsiteY5" fmla="*/ 22860 h 636892"/>
                  <a:gd name="connsiteX6" fmla="*/ 22860 w 45720"/>
                  <a:gd name="connsiteY6" fmla="*/ 0 h 636892"/>
                  <a:gd name="connsiteX7" fmla="*/ 39024 w 45720"/>
                  <a:gd name="connsiteY7" fmla="*/ 6696 h 63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20" h="636892">
                    <a:moveTo>
                      <a:pt x="39024" y="6696"/>
                    </a:moveTo>
                    <a:cubicBezTo>
                      <a:pt x="43161" y="10832"/>
                      <a:pt x="45720" y="16547"/>
                      <a:pt x="45720" y="22860"/>
                    </a:cubicBezTo>
                    <a:lnTo>
                      <a:pt x="45719" y="636892"/>
                    </a:lnTo>
                    <a:lnTo>
                      <a:pt x="17178" y="622681"/>
                    </a:lnTo>
                    <a:lnTo>
                      <a:pt x="0" y="62134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29172" y="0"/>
                      <a:pt x="34887" y="2559"/>
                      <a:pt x="39024" y="66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5C0E302-E07A-184A-83EC-E6454AA1E909}"/>
                  </a:ext>
                </a:extLst>
              </p:cNvPr>
              <p:cNvSpPr/>
              <p:nvPr/>
            </p:nvSpPr>
            <p:spPr>
              <a:xfrm rot="3627543" flipV="1">
                <a:off x="10132890" y="6261146"/>
                <a:ext cx="45720" cy="636894"/>
              </a:xfrm>
              <a:custGeom>
                <a:avLst/>
                <a:gdLst>
                  <a:gd name="connsiteX0" fmla="*/ 0 w 45720"/>
                  <a:gd name="connsiteY0" fmla="*/ 621346 h 636894"/>
                  <a:gd name="connsiteX1" fmla="*/ 17177 w 45720"/>
                  <a:gd name="connsiteY1" fmla="*/ 622682 h 636894"/>
                  <a:gd name="connsiteX2" fmla="*/ 45719 w 45720"/>
                  <a:gd name="connsiteY2" fmla="*/ 636894 h 636894"/>
                  <a:gd name="connsiteX3" fmla="*/ 45720 w 45720"/>
                  <a:gd name="connsiteY3" fmla="*/ 22860 h 636894"/>
                  <a:gd name="connsiteX4" fmla="*/ 22860 w 45720"/>
                  <a:gd name="connsiteY4" fmla="*/ 0 h 636894"/>
                  <a:gd name="connsiteX5" fmla="*/ 0 w 45720"/>
                  <a:gd name="connsiteY5" fmla="*/ 22860 h 63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0" h="636894">
                    <a:moveTo>
                      <a:pt x="0" y="621346"/>
                    </a:moveTo>
                    <a:lnTo>
                      <a:pt x="17177" y="622682"/>
                    </a:lnTo>
                    <a:lnTo>
                      <a:pt x="45719" y="636894"/>
                    </a:lnTo>
                    <a:lnTo>
                      <a:pt x="45720" y="22860"/>
                    </a:lnTo>
                    <a:cubicBezTo>
                      <a:pt x="45720" y="10235"/>
                      <a:pt x="35485" y="0"/>
                      <a:pt x="22860" y="0"/>
                    </a:cubicBezTo>
                    <a:cubicBezTo>
                      <a:pt x="10235" y="0"/>
                      <a:pt x="0" y="10235"/>
                      <a:pt x="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D847202D-03E3-4F45-8E31-F49B81596307}"/>
                  </a:ext>
                </a:extLst>
              </p:cNvPr>
              <p:cNvSpPr/>
              <p:nvPr/>
            </p:nvSpPr>
            <p:spPr>
              <a:xfrm rot="17457046">
                <a:off x="10095326" y="5853872"/>
                <a:ext cx="45720" cy="586985"/>
              </a:xfrm>
              <a:custGeom>
                <a:avLst/>
                <a:gdLst>
                  <a:gd name="connsiteX0" fmla="*/ 45720 w 45720"/>
                  <a:gd name="connsiteY0" fmla="*/ 22860 h 586985"/>
                  <a:gd name="connsiteX1" fmla="*/ 45719 w 45720"/>
                  <a:gd name="connsiteY1" fmla="*/ 586985 h 586985"/>
                  <a:gd name="connsiteX2" fmla="*/ 17786 w 45720"/>
                  <a:gd name="connsiteY2" fmla="*/ 580517 h 586985"/>
                  <a:gd name="connsiteX3" fmla="*/ 0 w 45720"/>
                  <a:gd name="connsiteY3" fmla="*/ 583505 h 586985"/>
                  <a:gd name="connsiteX4" fmla="*/ 0 w 45720"/>
                  <a:gd name="connsiteY4" fmla="*/ 22860 h 586985"/>
                  <a:gd name="connsiteX5" fmla="*/ 22860 w 45720"/>
                  <a:gd name="connsiteY5" fmla="*/ 0 h 586985"/>
                  <a:gd name="connsiteX6" fmla="*/ 45720 w 45720"/>
                  <a:gd name="connsiteY6" fmla="*/ 22860 h 586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720" h="586985">
                    <a:moveTo>
                      <a:pt x="45720" y="22860"/>
                    </a:moveTo>
                    <a:lnTo>
                      <a:pt x="45719" y="586985"/>
                    </a:lnTo>
                    <a:lnTo>
                      <a:pt x="17786" y="580517"/>
                    </a:lnTo>
                    <a:lnTo>
                      <a:pt x="0" y="58350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35485" y="0"/>
                      <a:pt x="45720" y="10235"/>
                      <a:pt x="4572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0F54DB7-F114-824D-8264-8EB9560C3712}"/>
                  </a:ext>
                </a:extLst>
              </p:cNvPr>
              <p:cNvSpPr/>
              <p:nvPr/>
            </p:nvSpPr>
            <p:spPr>
              <a:xfrm rot="4142954" flipV="1">
                <a:off x="10095325" y="6189262"/>
                <a:ext cx="45720" cy="586987"/>
              </a:xfrm>
              <a:custGeom>
                <a:avLst/>
                <a:gdLst>
                  <a:gd name="connsiteX0" fmla="*/ 0 w 45720"/>
                  <a:gd name="connsiteY0" fmla="*/ 583506 h 586987"/>
                  <a:gd name="connsiteX1" fmla="*/ 17783 w 45720"/>
                  <a:gd name="connsiteY1" fmla="*/ 580518 h 586987"/>
                  <a:gd name="connsiteX2" fmla="*/ 45719 w 45720"/>
                  <a:gd name="connsiteY2" fmla="*/ 586987 h 586987"/>
                  <a:gd name="connsiteX3" fmla="*/ 45720 w 45720"/>
                  <a:gd name="connsiteY3" fmla="*/ 22860 h 586987"/>
                  <a:gd name="connsiteX4" fmla="*/ 22860 w 45720"/>
                  <a:gd name="connsiteY4" fmla="*/ 0 h 586987"/>
                  <a:gd name="connsiteX5" fmla="*/ 0 w 45720"/>
                  <a:gd name="connsiteY5" fmla="*/ 22860 h 58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0" h="586987">
                    <a:moveTo>
                      <a:pt x="0" y="583506"/>
                    </a:moveTo>
                    <a:lnTo>
                      <a:pt x="17783" y="580518"/>
                    </a:lnTo>
                    <a:lnTo>
                      <a:pt x="45719" y="586987"/>
                    </a:lnTo>
                    <a:lnTo>
                      <a:pt x="45720" y="22860"/>
                    </a:lnTo>
                    <a:cubicBezTo>
                      <a:pt x="45720" y="10235"/>
                      <a:pt x="35485" y="0"/>
                      <a:pt x="22860" y="0"/>
                    </a:cubicBezTo>
                    <a:cubicBezTo>
                      <a:pt x="10235" y="0"/>
                      <a:pt x="0" y="10235"/>
                      <a:pt x="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3460C4D7-30F9-534C-BB8E-A46EA26F225F}"/>
                  </a:ext>
                </a:extLst>
              </p:cNvPr>
              <p:cNvSpPr/>
              <p:nvPr/>
            </p:nvSpPr>
            <p:spPr>
              <a:xfrm rot="17056218">
                <a:off x="10072783" y="5958116"/>
                <a:ext cx="45720" cy="598315"/>
              </a:xfrm>
              <a:custGeom>
                <a:avLst/>
                <a:gdLst>
                  <a:gd name="connsiteX0" fmla="*/ 45720 w 45720"/>
                  <a:gd name="connsiteY0" fmla="*/ 22860 h 598315"/>
                  <a:gd name="connsiteX1" fmla="*/ 45719 w 45720"/>
                  <a:gd name="connsiteY1" fmla="*/ 580931 h 598315"/>
                  <a:gd name="connsiteX2" fmla="*/ 35038 w 45720"/>
                  <a:gd name="connsiteY2" fmla="*/ 581464 h 598315"/>
                  <a:gd name="connsiteX3" fmla="*/ 0 w 45720"/>
                  <a:gd name="connsiteY3" fmla="*/ 598315 h 598315"/>
                  <a:gd name="connsiteX4" fmla="*/ 0 w 45720"/>
                  <a:gd name="connsiteY4" fmla="*/ 22860 h 598315"/>
                  <a:gd name="connsiteX5" fmla="*/ 22860 w 45720"/>
                  <a:gd name="connsiteY5" fmla="*/ 0 h 598315"/>
                  <a:gd name="connsiteX6" fmla="*/ 45720 w 45720"/>
                  <a:gd name="connsiteY6" fmla="*/ 22860 h 598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720" h="598315">
                    <a:moveTo>
                      <a:pt x="45720" y="22860"/>
                    </a:moveTo>
                    <a:lnTo>
                      <a:pt x="45719" y="580931"/>
                    </a:lnTo>
                    <a:lnTo>
                      <a:pt x="35038" y="581464"/>
                    </a:lnTo>
                    <a:lnTo>
                      <a:pt x="0" y="598315"/>
                    </a:lnTo>
                    <a:lnTo>
                      <a:pt x="0" y="22860"/>
                    </a:lnTo>
                    <a:cubicBezTo>
                      <a:pt x="0" y="10235"/>
                      <a:pt x="10235" y="0"/>
                      <a:pt x="22860" y="0"/>
                    </a:cubicBezTo>
                    <a:cubicBezTo>
                      <a:pt x="35485" y="0"/>
                      <a:pt x="45720" y="10235"/>
                      <a:pt x="45720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7632DEF-B9F3-5B4E-B4F0-AE3E3989E3AC}"/>
                  </a:ext>
                </a:extLst>
              </p:cNvPr>
              <p:cNvSpPr/>
              <p:nvPr/>
            </p:nvSpPr>
            <p:spPr>
              <a:xfrm rot="4543782" flipV="1">
                <a:off x="10072782" y="6073690"/>
                <a:ext cx="45721" cy="598314"/>
              </a:xfrm>
              <a:custGeom>
                <a:avLst/>
                <a:gdLst>
                  <a:gd name="connsiteX0" fmla="*/ 0 w 45721"/>
                  <a:gd name="connsiteY0" fmla="*/ 598314 h 598314"/>
                  <a:gd name="connsiteX1" fmla="*/ 35036 w 45721"/>
                  <a:gd name="connsiteY1" fmla="*/ 581465 h 598314"/>
                  <a:gd name="connsiteX2" fmla="*/ 45720 w 45721"/>
                  <a:gd name="connsiteY2" fmla="*/ 580932 h 598314"/>
                  <a:gd name="connsiteX3" fmla="*/ 45721 w 45721"/>
                  <a:gd name="connsiteY3" fmla="*/ 22860 h 598314"/>
                  <a:gd name="connsiteX4" fmla="*/ 22861 w 45721"/>
                  <a:gd name="connsiteY4" fmla="*/ 0 h 598314"/>
                  <a:gd name="connsiteX5" fmla="*/ 1 w 45721"/>
                  <a:gd name="connsiteY5" fmla="*/ 22860 h 598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721" h="598314">
                    <a:moveTo>
                      <a:pt x="0" y="598314"/>
                    </a:moveTo>
                    <a:lnTo>
                      <a:pt x="35036" y="581465"/>
                    </a:lnTo>
                    <a:lnTo>
                      <a:pt x="45720" y="580932"/>
                    </a:lnTo>
                    <a:lnTo>
                      <a:pt x="45721" y="22860"/>
                    </a:lnTo>
                    <a:cubicBezTo>
                      <a:pt x="45721" y="10235"/>
                      <a:pt x="35486" y="0"/>
                      <a:pt x="22861" y="0"/>
                    </a:cubicBezTo>
                    <a:cubicBezTo>
                      <a:pt x="10236" y="0"/>
                      <a:pt x="1" y="10235"/>
                      <a:pt x="1" y="228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Freeform 45">
            <a:extLst>
              <a:ext uri="{FF2B5EF4-FFF2-40B4-BE49-F238E27FC236}">
                <a16:creationId xmlns:a16="http://schemas.microsoft.com/office/drawing/2014/main" id="{B7567425-73B6-9545-B9E6-D3EA28AFFD9F}"/>
              </a:ext>
            </a:extLst>
          </p:cNvPr>
          <p:cNvSpPr/>
          <p:nvPr/>
        </p:nvSpPr>
        <p:spPr>
          <a:xfrm>
            <a:off x="11973222" y="4399652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9CEB415-B7F6-244E-B830-74F54808C53A}"/>
              </a:ext>
            </a:extLst>
          </p:cNvPr>
          <p:cNvSpPr/>
          <p:nvPr/>
        </p:nvSpPr>
        <p:spPr>
          <a:xfrm>
            <a:off x="7412242" y="4399652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6DCD652-21A1-6D4C-86DD-77FD29AFF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00" y="3743682"/>
            <a:ext cx="1951480" cy="1951480"/>
          </a:xfrm>
          <a:prstGeom prst="rect">
            <a:avLst/>
          </a:prstGeom>
        </p:spPr>
      </p:pic>
      <p:sp>
        <p:nvSpPr>
          <p:cNvPr id="49" name="Freeform 48">
            <a:extLst>
              <a:ext uri="{FF2B5EF4-FFF2-40B4-BE49-F238E27FC236}">
                <a16:creationId xmlns:a16="http://schemas.microsoft.com/office/drawing/2014/main" id="{16301A14-C16B-F749-BAD6-2B3F6D493EC5}"/>
              </a:ext>
            </a:extLst>
          </p:cNvPr>
          <p:cNvSpPr/>
          <p:nvPr/>
        </p:nvSpPr>
        <p:spPr>
          <a:xfrm>
            <a:off x="3870142" y="4399652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Line Callout 2 50">
            <a:extLst>
              <a:ext uri="{FF2B5EF4-FFF2-40B4-BE49-F238E27FC236}">
                <a16:creationId xmlns:a16="http://schemas.microsoft.com/office/drawing/2014/main" id="{A1EC620B-198F-6944-BC28-EC9E423864B4}"/>
              </a:ext>
            </a:extLst>
          </p:cNvPr>
          <p:cNvSpPr/>
          <p:nvPr/>
        </p:nvSpPr>
        <p:spPr>
          <a:xfrm>
            <a:off x="2697480" y="2549430"/>
            <a:ext cx="1485900" cy="1080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2065"/>
              <a:gd name="adj6" fmla="val -45467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of all logical Tuples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D23CF4-41FF-9249-9605-FAC592E4F42C}"/>
              </a:ext>
            </a:extLst>
          </p:cNvPr>
          <p:cNvSpPr txBox="1"/>
          <p:nvPr/>
        </p:nvSpPr>
        <p:spPr>
          <a:xfrm>
            <a:off x="3474720" y="521970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QUBO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462139-8B1A-8541-8B04-8711FD44071E}"/>
              </a:ext>
            </a:extLst>
          </p:cNvPr>
          <p:cNvSpPr txBox="1"/>
          <p:nvPr/>
        </p:nvSpPr>
        <p:spPr>
          <a:xfrm>
            <a:off x="7033260" y="521970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QUBO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018C6B-DB07-2840-BB4A-E78B3E74A429}"/>
              </a:ext>
            </a:extLst>
          </p:cNvPr>
          <p:cNvSpPr txBox="1"/>
          <p:nvPr/>
        </p:nvSpPr>
        <p:spPr>
          <a:xfrm>
            <a:off x="11551920" y="521970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QUBO</a:t>
            </a:r>
          </a:p>
        </p:txBody>
      </p:sp>
      <p:sp>
        <p:nvSpPr>
          <p:cNvPr id="55" name="Line Callout 2 54">
            <a:extLst>
              <a:ext uri="{FF2B5EF4-FFF2-40B4-BE49-F238E27FC236}">
                <a16:creationId xmlns:a16="http://schemas.microsoft.com/office/drawing/2014/main" id="{DA9820E8-2428-A846-BDF8-B7A270F7DB8A}"/>
              </a:ext>
            </a:extLst>
          </p:cNvPr>
          <p:cNvSpPr/>
          <p:nvPr/>
        </p:nvSpPr>
        <p:spPr>
          <a:xfrm>
            <a:off x="6301740" y="2549430"/>
            <a:ext cx="1805940" cy="1080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0760"/>
              <a:gd name="adj6" fmla="val -39157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Tuples regarding bending only</a:t>
            </a:r>
          </a:p>
        </p:txBody>
      </p:sp>
      <p:sp>
        <p:nvSpPr>
          <p:cNvPr id="56" name="Line Callout 2 55">
            <a:extLst>
              <a:ext uri="{FF2B5EF4-FFF2-40B4-BE49-F238E27FC236}">
                <a16:creationId xmlns:a16="http://schemas.microsoft.com/office/drawing/2014/main" id="{95E530F8-F77C-604D-96BE-2F0AA2502AE2}"/>
              </a:ext>
            </a:extLst>
          </p:cNvPr>
          <p:cNvSpPr/>
          <p:nvPr/>
        </p:nvSpPr>
        <p:spPr>
          <a:xfrm>
            <a:off x="10172700" y="2549430"/>
            <a:ext cx="2514600" cy="1080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239"/>
              <a:gd name="adj6" fmla="val -36613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Tuples regarding welding only with start time = end time bending</a:t>
            </a:r>
          </a:p>
        </p:txBody>
      </p:sp>
      <p:sp>
        <p:nvSpPr>
          <p:cNvPr id="57" name="Line Callout 2 56">
            <a:extLst>
              <a:ext uri="{FF2B5EF4-FFF2-40B4-BE49-F238E27FC236}">
                <a16:creationId xmlns:a16="http://schemas.microsoft.com/office/drawing/2014/main" id="{E93ADBFE-07C3-0549-85E1-104B51442409}"/>
              </a:ext>
            </a:extLst>
          </p:cNvPr>
          <p:cNvSpPr/>
          <p:nvPr/>
        </p:nvSpPr>
        <p:spPr>
          <a:xfrm>
            <a:off x="14142720" y="2549430"/>
            <a:ext cx="2514600" cy="1080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8587"/>
              <a:gd name="adj6" fmla="val -26613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Tuples regarding painting only with start time = end time welding</a:t>
            </a:r>
          </a:p>
        </p:txBody>
      </p:sp>
      <p:sp>
        <p:nvSpPr>
          <p:cNvPr id="59" name="Line Callout 2 58">
            <a:extLst>
              <a:ext uri="{FF2B5EF4-FFF2-40B4-BE49-F238E27FC236}">
                <a16:creationId xmlns:a16="http://schemas.microsoft.com/office/drawing/2014/main" id="{0163C7DF-55CF-CF49-BB9B-322E71368C92}"/>
              </a:ext>
            </a:extLst>
          </p:cNvPr>
          <p:cNvSpPr/>
          <p:nvPr/>
        </p:nvSpPr>
        <p:spPr>
          <a:xfrm flipH="1">
            <a:off x="4274820" y="6217920"/>
            <a:ext cx="3398520" cy="1080000"/>
          </a:xfrm>
          <a:prstGeom prst="borderCallout2">
            <a:avLst>
              <a:gd name="adj1" fmla="val 81794"/>
              <a:gd name="adj2" fmla="val -5642"/>
              <a:gd name="adj3" fmla="val 81794"/>
              <a:gd name="adj4" fmla="val -11733"/>
              <a:gd name="adj5" fmla="val -37500"/>
              <a:gd name="adj6" fmla="val -4603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 Tuples without bending, but have  welding with start time = 0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C96B8B7A-1711-6C4B-903F-5EBF2301ED7D}"/>
              </a:ext>
            </a:extLst>
          </p:cNvPr>
          <p:cNvSpPr/>
          <p:nvPr/>
        </p:nvSpPr>
        <p:spPr>
          <a:xfrm flipH="1">
            <a:off x="2685564" y="5904235"/>
            <a:ext cx="1343823" cy="1173193"/>
          </a:xfrm>
          <a:custGeom>
            <a:avLst/>
            <a:gdLst>
              <a:gd name="connsiteX0" fmla="*/ 0 w 1362974"/>
              <a:gd name="connsiteY0" fmla="*/ 1173193 h 1173193"/>
              <a:gd name="connsiteX1" fmla="*/ 224287 w 1362974"/>
              <a:gd name="connsiteY1" fmla="*/ 1173193 h 1173193"/>
              <a:gd name="connsiteX2" fmla="*/ 1362974 w 1362974"/>
              <a:gd name="connsiteY2" fmla="*/ 0 h 117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2974" h="1173193">
                <a:moveTo>
                  <a:pt x="0" y="1173193"/>
                </a:moveTo>
                <a:lnTo>
                  <a:pt x="224287" y="1173193"/>
                </a:lnTo>
                <a:lnTo>
                  <a:pt x="1362974" y="0"/>
                </a:lnTo>
              </a:path>
            </a:pathLst>
          </a:cu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ine Callout 2 61">
            <a:extLst>
              <a:ext uri="{FF2B5EF4-FFF2-40B4-BE49-F238E27FC236}">
                <a16:creationId xmlns:a16="http://schemas.microsoft.com/office/drawing/2014/main" id="{11259D20-9871-0748-8934-FD11BEF7495C}"/>
              </a:ext>
            </a:extLst>
          </p:cNvPr>
          <p:cNvSpPr/>
          <p:nvPr/>
        </p:nvSpPr>
        <p:spPr>
          <a:xfrm flipH="1">
            <a:off x="8641412" y="7384111"/>
            <a:ext cx="3398520" cy="1080000"/>
          </a:xfrm>
          <a:prstGeom prst="borderCallout2">
            <a:avLst>
              <a:gd name="adj1" fmla="val 81794"/>
              <a:gd name="adj2" fmla="val -5642"/>
              <a:gd name="adj3" fmla="val 81794"/>
              <a:gd name="adj4" fmla="val -11733"/>
              <a:gd name="adj5" fmla="val -116895"/>
              <a:gd name="adj6" fmla="val -47785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 Tuples without bending/welding, but have  painting with start time = 0</a:t>
            </a: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59309452-18CC-8445-8A1B-5F66453E764C}"/>
              </a:ext>
            </a:extLst>
          </p:cNvPr>
          <p:cNvSpPr/>
          <p:nvPr/>
        </p:nvSpPr>
        <p:spPr>
          <a:xfrm>
            <a:off x="1758464" y="5993405"/>
            <a:ext cx="6692202" cy="2246243"/>
          </a:xfrm>
          <a:custGeom>
            <a:avLst/>
            <a:gdLst>
              <a:gd name="connsiteX0" fmla="*/ 6539948 w 6539948"/>
              <a:gd name="connsiteY0" fmla="*/ 2246243 h 2246243"/>
              <a:gd name="connsiteX1" fmla="*/ 2087217 w 6539948"/>
              <a:gd name="connsiteY1" fmla="*/ 2246243 h 2246243"/>
              <a:gd name="connsiteX2" fmla="*/ 0 w 6539948"/>
              <a:gd name="connsiteY2" fmla="*/ 0 h 224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9948" h="2246243">
                <a:moveTo>
                  <a:pt x="6539948" y="2246243"/>
                </a:moveTo>
                <a:lnTo>
                  <a:pt x="2087217" y="2246243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CCEB77-A505-754D-BD41-668310F18694}"/>
              </a:ext>
            </a:extLst>
          </p:cNvPr>
          <p:cNvSpPr/>
          <p:nvPr/>
        </p:nvSpPr>
        <p:spPr>
          <a:xfrm flipH="1">
            <a:off x="14786696" y="5917537"/>
            <a:ext cx="27432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solidFill>
                  <a:schemeClr val="bg1"/>
                </a:solidFill>
              </a:rPr>
              <a:t>«The idea […] is that good solutions for smaller subproblems with less jobs and less operations might not necessarily be part of a good solution for the original problem, following operations can drastically change the picture. However, often in practice ‘early’ operations in a good solution of the smaller subproblem tend to stay rigid when compared to good solutions of the original problem.» –  </a:t>
            </a:r>
            <a:r>
              <a:rPr lang="en-US" sz="1600" dirty="0" err="1">
                <a:solidFill>
                  <a:schemeClr val="bg1"/>
                </a:solidFill>
              </a:rPr>
              <a:t>Denkena</a:t>
            </a:r>
            <a:r>
              <a:rPr lang="en-US" sz="1600" dirty="0">
                <a:solidFill>
                  <a:schemeClr val="bg1"/>
                </a:solidFill>
              </a:rPr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2062856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540134-0207-8E43-B028-3E890C56D106}"/>
              </a:ext>
            </a:extLst>
          </p:cNvPr>
          <p:cNvSpPr txBox="1">
            <a:spLocks/>
          </p:cNvSpPr>
          <p:nvPr/>
        </p:nvSpPr>
        <p:spPr>
          <a:xfrm>
            <a:off x="1210697" y="2637014"/>
            <a:ext cx="15188744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8613" indent="-328613"/>
            <a:r>
              <a:rPr lang="en-US" sz="3200" i="1" dirty="0"/>
              <a:t>« </a:t>
            </a:r>
            <a:r>
              <a:rPr lang="en-US" sz="3200" dirty="0"/>
              <a:t>The main idea behind the heuristic is to define a processing window and move it in time till the end of a schedule, so only a limited number of operations is considered. In other words, we iterate the processing window in time, and check all the operations if they fit into one of three categories, where: </a:t>
            </a:r>
            <a:r>
              <a:rPr lang="en-US" sz="3200" i="1" dirty="0"/>
              <a:t>» –  </a:t>
            </a:r>
            <a:r>
              <a:rPr lang="en-US" sz="3200" dirty="0"/>
              <a:t>K. </a:t>
            </a:r>
            <a:r>
              <a:rPr lang="en-US" sz="3200" dirty="0" err="1"/>
              <a:t>Kurowski</a:t>
            </a:r>
            <a:r>
              <a:rPr lang="en-US" sz="3200" dirty="0"/>
              <a:t> et al</a:t>
            </a:r>
          </a:p>
          <a:p>
            <a:pPr lvl="1">
              <a:lnSpc>
                <a:spcPct val="100000"/>
              </a:lnSpc>
            </a:pP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32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begin</a:t>
            </a:r>
            <a:r>
              <a:rPr lang="en-US" sz="3200" dirty="0"/>
              <a:t> : start time of window</a:t>
            </a:r>
          </a:p>
          <a:p>
            <a:pPr lvl="1">
              <a:lnSpc>
                <a:spcPct val="100000"/>
              </a:lnSpc>
            </a:pP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end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/>
              <a:t>: end time of window</a:t>
            </a:r>
            <a:endParaRPr lang="en-US" sz="3200" i="1" dirty="0"/>
          </a:p>
          <a:p>
            <a:pPr lvl="1">
              <a:lnSpc>
                <a:spcPct val="100000"/>
              </a:lnSpc>
            </a:pP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32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/>
              <a:t>: start time of operation </a:t>
            </a: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  <a:p>
            <a:pPr lvl="1">
              <a:lnSpc>
                <a:spcPct val="100000"/>
              </a:lnSpc>
            </a:pP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en-US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200" dirty="0"/>
              <a:t> : execution time of operation </a:t>
            </a: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US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100000"/>
              </a:lnSpc>
            </a:pPr>
            <a:endParaRPr lang="en-US" sz="3200" i="1" dirty="0"/>
          </a:p>
          <a:p>
            <a:pPr marL="328613" lvl="1" indent="-328613">
              <a:lnSpc>
                <a:spcPct val="100000"/>
              </a:lnSpc>
            </a:pPr>
            <a:r>
              <a:rPr lang="en-US" sz="3200" dirty="0"/>
              <a:t>Operations reaching out of the processing </a:t>
            </a:r>
            <a:br>
              <a:rPr lang="en-US" sz="3200" dirty="0"/>
            </a:br>
            <a:r>
              <a:rPr lang="en-US" sz="3200" dirty="0"/>
              <a:t>window (from the left or the right side), </a:t>
            </a:r>
            <a:br>
              <a:rPr lang="en-US" sz="3200" dirty="0"/>
            </a:br>
            <a:r>
              <a:rPr lang="en-US" sz="3200" dirty="0"/>
              <a:t>will be assigned additional parameters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4E5BD-5C59-524C-9BF0-BD9DDE62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Heuristic approach: Rolling Time Windows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361AC8-7ED6-864C-85B3-B53FD67FF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7849" y="4631635"/>
            <a:ext cx="9017699" cy="214089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EC1C41-4AB2-F748-9955-0BB242FA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512" y="7483106"/>
            <a:ext cx="4075044" cy="14332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29CCB-F427-5A44-A20F-3A77E76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75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E5BD-5C59-524C-9BF0-BD9DDE62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Bottleneck Identification as Prioritization </a:t>
            </a:r>
            <a:br>
              <a:rPr lang="en-US" dirty="0"/>
            </a:br>
            <a:r>
              <a:rPr lang="en-US" dirty="0"/>
              <a:t>for Phase Separation and Rolling Time Window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2C41E-D950-3F40-AFBC-7094E8D10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«</a:t>
            </a:r>
            <a:r>
              <a:rPr lang="en-US" sz="3200" dirty="0"/>
              <a:t>In larger problems with many jobs, it is not practical to include all jobs in each iteration, so a choice about which jobs to exclude from the subproblem needs to be made each time. The idea in this approach is to assign a bottleneck factor </a:t>
            </a: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32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en-US" sz="32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(k)</a:t>
            </a: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&gt; 0 </a:t>
            </a:r>
            <a:r>
              <a:rPr lang="en-US" sz="3200" dirty="0"/>
              <a:t>to each unfinished job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en-US" sz="3200" i="1" dirty="0"/>
              <a:t>. […] </a:t>
            </a:r>
            <a:r>
              <a:rPr lang="en-US" sz="3200" dirty="0"/>
              <a:t>These weight factors should reflect how much the job contributes to the overall make span of the problem.</a:t>
            </a:r>
            <a:r>
              <a:rPr lang="en-US" sz="3200" i="1" dirty="0"/>
              <a:t>» –  </a:t>
            </a:r>
            <a:r>
              <a:rPr lang="en-US" sz="3200" dirty="0" err="1"/>
              <a:t>Denkena</a:t>
            </a:r>
            <a:r>
              <a:rPr lang="en-US" sz="3200" dirty="0"/>
              <a:t> et al</a:t>
            </a:r>
          </a:p>
          <a:p>
            <a:r>
              <a:rPr lang="en-US" sz="3200" dirty="0"/>
              <a:t>In our case the length of each operation in each job defines the bottleneck</a:t>
            </a:r>
          </a:p>
          <a:p>
            <a:r>
              <a:rPr lang="en-US" sz="3200" dirty="0"/>
              <a:t>Also, the difference between make span and Due Date is decisive</a:t>
            </a:r>
          </a:p>
          <a:p>
            <a:r>
              <a:rPr lang="en-US" sz="3200" dirty="0"/>
              <a:t>Easier alternative to bottleneck factor </a:t>
            </a: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32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en-US" sz="3200" i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(k)</a:t>
            </a:r>
            <a:r>
              <a:rPr lang="en-US" sz="3200" i="1" dirty="0"/>
              <a:t>: sort by ”length per operation” </a:t>
            </a:r>
            <a:br>
              <a:rPr lang="en-US" sz="3200" i="1" dirty="0"/>
            </a:br>
            <a:r>
              <a:rPr lang="en-US" sz="3200" i="1" dirty="0"/>
              <a:t>						and “</a:t>
            </a: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Due Date – Total Time</a:t>
            </a:r>
            <a:r>
              <a:rPr lang="en-US" sz="3200" i="1" dirty="0"/>
              <a:t>”</a:t>
            </a:r>
            <a:endParaRPr lang="en-US" sz="32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115DD6-7CBD-3B4A-B3FE-218BEA7D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25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3D332-8F82-D04E-B634-33DE672C1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300" dirty="0"/>
              <a:t>two-level approach: </a:t>
            </a:r>
          </a:p>
          <a:p>
            <a:pPr lvl="1">
              <a:lnSpc>
                <a:spcPct val="120000"/>
              </a:lnSpc>
            </a:pPr>
            <a:r>
              <a:rPr lang="en-US" sz="3300" dirty="0"/>
              <a:t>The </a:t>
            </a:r>
            <a:r>
              <a:rPr lang="en-US" sz="3300" b="1" dirty="0">
                <a:solidFill>
                  <a:schemeClr val="accent6"/>
                </a:solidFill>
              </a:rPr>
              <a:t>first level</a:t>
            </a:r>
            <a:r>
              <a:rPr lang="en-US" sz="3300" dirty="0">
                <a:solidFill>
                  <a:schemeClr val="accent6"/>
                </a:solidFill>
              </a:rPr>
              <a:t> </a:t>
            </a:r>
            <a:r>
              <a:rPr lang="en-US" sz="3300" dirty="0"/>
              <a:t>being the full problem QUBO instance </a:t>
            </a:r>
          </a:p>
          <a:p>
            <a:pPr lvl="1">
              <a:lnSpc>
                <a:spcPct val="120000"/>
              </a:lnSpc>
            </a:pPr>
            <a:r>
              <a:rPr lang="en-US" sz="3300" dirty="0"/>
              <a:t>The </a:t>
            </a:r>
            <a:r>
              <a:rPr lang="en-US" sz="3300" b="1" dirty="0">
                <a:solidFill>
                  <a:schemeClr val="accent1"/>
                </a:solidFill>
              </a:rPr>
              <a:t>second level </a:t>
            </a:r>
            <a:r>
              <a:rPr lang="en-US" sz="3300" dirty="0"/>
              <a:t>being the sub- QUBO sized to fit on the underlying D-Wave system. </a:t>
            </a:r>
          </a:p>
          <a:p>
            <a:pPr>
              <a:lnSpc>
                <a:spcPct val="120000"/>
              </a:lnSpc>
            </a:pPr>
            <a:r>
              <a:rPr lang="en-US" sz="3300" dirty="0"/>
              <a:t>The algorithm iterates through trials, with each trial consisting of a set of calls to a </a:t>
            </a:r>
            <a:r>
              <a:rPr lang="en-US" sz="3300" dirty="0" err="1"/>
              <a:t>subQUBO</a:t>
            </a:r>
            <a:r>
              <a:rPr lang="en-US" sz="3300" dirty="0"/>
              <a:t> solver (ideally the D-Wave system) for global minimization and a call to tabu search for local minimization.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from </a:t>
            </a:r>
            <a:r>
              <a:rPr lang="en-US" sz="1900" dirty="0" err="1">
                <a:latin typeface="Andale Mono" panose="020B0509000000000004" pitchFamily="49" charset="0"/>
              </a:rPr>
              <a:t>dwave_qbsolv</a:t>
            </a:r>
            <a:r>
              <a:rPr lang="en-US" sz="1900" dirty="0">
                <a:latin typeface="Andale Mono" panose="020B0509000000000004" pitchFamily="49" charset="0"/>
              </a:rPr>
              <a:t> import QBSolv 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import </a:t>
            </a:r>
            <a:r>
              <a:rPr lang="en-US" sz="1900" dirty="0" err="1">
                <a:latin typeface="Andale Mono" panose="020B0509000000000004" pitchFamily="49" charset="0"/>
              </a:rPr>
              <a:t>neal</a:t>
            </a:r>
            <a:endParaRPr lang="en-US" sz="19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import </a:t>
            </a:r>
            <a:r>
              <a:rPr lang="en-US" sz="1900" dirty="0" err="1">
                <a:latin typeface="Andale Mono" panose="020B0509000000000004" pitchFamily="49" charset="0"/>
              </a:rPr>
              <a:t>itertools</a:t>
            </a:r>
            <a:endParaRPr lang="en-US" sz="19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Andale Mono" panose="020B0509000000000004" pitchFamily="49" charset="0"/>
              </a:rPr>
              <a:t>qubo_size</a:t>
            </a:r>
            <a:r>
              <a:rPr lang="en-US" sz="1900" dirty="0">
                <a:latin typeface="Andale Mono" panose="020B0509000000000004" pitchFamily="49" charset="0"/>
              </a:rPr>
              <a:t> = 500</a:t>
            </a:r>
          </a:p>
          <a:p>
            <a:pPr marL="0" indent="0">
              <a:buNone/>
            </a:pPr>
            <a:r>
              <a:rPr lang="en-US" sz="1900" dirty="0" err="1">
                <a:latin typeface="Andale Mono" panose="020B0509000000000004" pitchFamily="49" charset="0"/>
              </a:rPr>
              <a:t>subqubo_size</a:t>
            </a:r>
            <a:r>
              <a:rPr lang="en-US" sz="1900" dirty="0">
                <a:latin typeface="Andale Mono" panose="020B0509000000000004" pitchFamily="49" charset="0"/>
              </a:rPr>
              <a:t> = 30 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Q = {t: </a:t>
            </a:r>
            <a:r>
              <a:rPr lang="en-US" sz="1900" dirty="0" err="1">
                <a:latin typeface="Andale Mono" panose="020B0509000000000004" pitchFamily="49" charset="0"/>
              </a:rPr>
              <a:t>random.uniform</a:t>
            </a:r>
            <a:r>
              <a:rPr lang="en-US" sz="1900" dirty="0">
                <a:latin typeface="Andale Mono" panose="020B0509000000000004" pitchFamily="49" charset="0"/>
              </a:rPr>
              <a:t>(-1, 1) for t in </a:t>
            </a:r>
            <a:r>
              <a:rPr lang="en-US" sz="1900" dirty="0" err="1">
                <a:latin typeface="Andale Mono" panose="020B0509000000000004" pitchFamily="49" charset="0"/>
              </a:rPr>
              <a:t>itertools.product</a:t>
            </a:r>
            <a:r>
              <a:rPr lang="en-US" sz="1900" dirty="0">
                <a:latin typeface="Andale Mono" panose="020B0509000000000004" pitchFamily="49" charset="0"/>
              </a:rPr>
              <a:t>(range(</a:t>
            </a:r>
            <a:r>
              <a:rPr lang="en-US" sz="1900" dirty="0" err="1">
                <a:latin typeface="Andale Mono" panose="020B0509000000000004" pitchFamily="49" charset="0"/>
              </a:rPr>
              <a:t>qubo_size</a:t>
            </a:r>
            <a:r>
              <a:rPr lang="en-US" sz="1900" dirty="0">
                <a:latin typeface="Andale Mono" panose="020B0509000000000004" pitchFamily="49" charset="0"/>
              </a:rPr>
              <a:t>), repeat=2)}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sampler = </a:t>
            </a:r>
            <a:r>
              <a:rPr lang="en-US" sz="1900" dirty="0" err="1">
                <a:latin typeface="Andale Mono" panose="020B0509000000000004" pitchFamily="49" charset="0"/>
              </a:rPr>
              <a:t>neal.SimulatedAnnealingSampler</a:t>
            </a:r>
            <a:r>
              <a:rPr lang="en-US" sz="1900" dirty="0">
                <a:latin typeface="Andale Mono" panose="020B0509000000000004" pitchFamily="49" charset="0"/>
              </a:rPr>
              <a:t>()</a:t>
            </a:r>
          </a:p>
          <a:p>
            <a:pPr marL="0" indent="0">
              <a:buNone/>
            </a:pPr>
            <a:endParaRPr lang="en-US" sz="19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Source: p.2 (Algorithm and Implementation ) </a:t>
            </a:r>
          </a:p>
          <a:p>
            <a:pPr marL="0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docs.ocean.dwavesys.com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/projects/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qbsolv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/latest/</a:t>
            </a:r>
            <a:b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_downloads/bd15a2d8f32e587e9e5997ce9d5512cc/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qbsolv_techReport.pdf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15E59-8143-E248-A148-42866378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Divide-and-conquer with D-Wave Leap </a:t>
            </a:r>
            <a:br>
              <a:rPr lang="en-US" dirty="0"/>
            </a:br>
            <a:r>
              <a:rPr lang="en-US" dirty="0"/>
              <a:t>Hybrid and </a:t>
            </a:r>
            <a:r>
              <a:rPr lang="en-US" dirty="0" err="1"/>
              <a:t>QBSolv</a:t>
            </a:r>
            <a:r>
              <a:rPr lang="en-US" dirty="0"/>
              <a:t> Hybrid Approach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441A73-42AC-EB42-A914-0AA233152C4E}"/>
              </a:ext>
            </a:extLst>
          </p:cNvPr>
          <p:cNvGraphicFramePr>
            <a:graphicFrameLocks noGrp="1"/>
          </p:cNvGraphicFramePr>
          <p:nvPr/>
        </p:nvGraphicFramePr>
        <p:xfrm>
          <a:off x="10888982" y="4953000"/>
          <a:ext cx="5702400" cy="5702400"/>
        </p:xfrm>
        <a:graphic>
          <a:graphicData uri="http://schemas.openxmlformats.org/drawingml/2006/table">
            <a:tbl>
              <a:tblPr firstRow="1" bandRow="1"/>
              <a:tblGrid>
                <a:gridCol w="118800">
                  <a:extLst>
                    <a:ext uri="{9D8B030D-6E8A-4147-A177-3AD203B41FA5}">
                      <a16:colId xmlns:a16="http://schemas.microsoft.com/office/drawing/2014/main" val="3075039081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175594477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9592248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29166317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8386807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527344600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977458436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485230134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69779374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12635133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697381533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593109057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83737631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097804271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221990759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501357297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70549300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652566016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171251804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83574327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76499051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4692009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45616623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13925533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320432261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894582419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24328795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114361516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01328962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463641231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50665026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667374853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04495145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871851316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362656446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931058124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23018058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78756896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87450032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852626245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187035180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711858353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4274595970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605779098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731502459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2511139327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3911182319"/>
                    </a:ext>
                  </a:extLst>
                </a:gridCol>
                <a:gridCol w="118800">
                  <a:extLst>
                    <a:ext uri="{9D8B030D-6E8A-4147-A177-3AD203B41FA5}">
                      <a16:colId xmlns:a16="http://schemas.microsoft.com/office/drawing/2014/main" val="1976040794"/>
                    </a:ext>
                  </a:extLst>
                </a:gridCol>
              </a:tblGrid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838727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48521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8452395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489372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163742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434144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9901591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17668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45667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0479136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2495264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84084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361664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6785666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95288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3848255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257467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223431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333331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08612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7966288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2823525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2866651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14204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609852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561311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5029931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89819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1176767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0597888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1261065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524736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430762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758460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66562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8102412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51694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1047645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7096381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14853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427779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4861846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47194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16901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082449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4791820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357704"/>
                  </a:ext>
                </a:extLst>
              </a:tr>
              <a:tr h="11880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051418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B60E92F-FA3E-5E4C-8A2C-C5A5061CE0EB}"/>
              </a:ext>
            </a:extLst>
          </p:cNvPr>
          <p:cNvSpPr/>
          <p:nvPr/>
        </p:nvSpPr>
        <p:spPr>
          <a:xfrm>
            <a:off x="11262206" y="5176935"/>
            <a:ext cx="1940768" cy="1940768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40768"/>
                      <a:gd name="connsiteY0" fmla="*/ 0 h 1940768"/>
                      <a:gd name="connsiteX1" fmla="*/ 465784 w 1940768"/>
                      <a:gd name="connsiteY1" fmla="*/ 0 h 1940768"/>
                      <a:gd name="connsiteX2" fmla="*/ 892753 w 1940768"/>
                      <a:gd name="connsiteY2" fmla="*/ 0 h 1940768"/>
                      <a:gd name="connsiteX3" fmla="*/ 1416761 w 1940768"/>
                      <a:gd name="connsiteY3" fmla="*/ 0 h 1940768"/>
                      <a:gd name="connsiteX4" fmla="*/ 1940768 w 1940768"/>
                      <a:gd name="connsiteY4" fmla="*/ 0 h 1940768"/>
                      <a:gd name="connsiteX5" fmla="*/ 1940768 w 1940768"/>
                      <a:gd name="connsiteY5" fmla="*/ 465784 h 1940768"/>
                      <a:gd name="connsiteX6" fmla="*/ 1940768 w 1940768"/>
                      <a:gd name="connsiteY6" fmla="*/ 912161 h 1940768"/>
                      <a:gd name="connsiteX7" fmla="*/ 1940768 w 1940768"/>
                      <a:gd name="connsiteY7" fmla="*/ 1397353 h 1940768"/>
                      <a:gd name="connsiteX8" fmla="*/ 1940768 w 1940768"/>
                      <a:gd name="connsiteY8" fmla="*/ 1940768 h 1940768"/>
                      <a:gd name="connsiteX9" fmla="*/ 1494391 w 1940768"/>
                      <a:gd name="connsiteY9" fmla="*/ 1940768 h 1940768"/>
                      <a:gd name="connsiteX10" fmla="*/ 1009199 w 1940768"/>
                      <a:gd name="connsiteY10" fmla="*/ 1940768 h 1940768"/>
                      <a:gd name="connsiteX11" fmla="*/ 524007 w 1940768"/>
                      <a:gd name="connsiteY11" fmla="*/ 1940768 h 1940768"/>
                      <a:gd name="connsiteX12" fmla="*/ 0 w 1940768"/>
                      <a:gd name="connsiteY12" fmla="*/ 1940768 h 1940768"/>
                      <a:gd name="connsiteX13" fmla="*/ 0 w 1940768"/>
                      <a:gd name="connsiteY13" fmla="*/ 1416761 h 1940768"/>
                      <a:gd name="connsiteX14" fmla="*/ 0 w 1940768"/>
                      <a:gd name="connsiteY14" fmla="*/ 892753 h 1940768"/>
                      <a:gd name="connsiteX15" fmla="*/ 0 w 1940768"/>
                      <a:gd name="connsiteY15" fmla="*/ 0 h 1940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40768" h="1940768" extrusionOk="0">
                        <a:moveTo>
                          <a:pt x="0" y="0"/>
                        </a:moveTo>
                        <a:cubicBezTo>
                          <a:pt x="137272" y="-32276"/>
                          <a:pt x="293972" y="55162"/>
                          <a:pt x="465784" y="0"/>
                        </a:cubicBezTo>
                        <a:cubicBezTo>
                          <a:pt x="637596" y="-55162"/>
                          <a:pt x="787412" y="45720"/>
                          <a:pt x="892753" y="0"/>
                        </a:cubicBezTo>
                        <a:cubicBezTo>
                          <a:pt x="998094" y="-45720"/>
                          <a:pt x="1180651" y="17391"/>
                          <a:pt x="1416761" y="0"/>
                        </a:cubicBezTo>
                        <a:cubicBezTo>
                          <a:pt x="1652871" y="-17391"/>
                          <a:pt x="1783056" y="70"/>
                          <a:pt x="1940768" y="0"/>
                        </a:cubicBezTo>
                        <a:cubicBezTo>
                          <a:pt x="1941578" y="138791"/>
                          <a:pt x="1930615" y="343398"/>
                          <a:pt x="1940768" y="465784"/>
                        </a:cubicBezTo>
                        <a:cubicBezTo>
                          <a:pt x="1950921" y="588170"/>
                          <a:pt x="1925513" y="796644"/>
                          <a:pt x="1940768" y="912161"/>
                        </a:cubicBezTo>
                        <a:cubicBezTo>
                          <a:pt x="1956023" y="1027678"/>
                          <a:pt x="1921009" y="1156766"/>
                          <a:pt x="1940768" y="1397353"/>
                        </a:cubicBezTo>
                        <a:cubicBezTo>
                          <a:pt x="1960527" y="1637940"/>
                          <a:pt x="1937728" y="1690354"/>
                          <a:pt x="1940768" y="1940768"/>
                        </a:cubicBezTo>
                        <a:cubicBezTo>
                          <a:pt x="1824697" y="1965004"/>
                          <a:pt x="1697986" y="1918780"/>
                          <a:pt x="1494391" y="1940768"/>
                        </a:cubicBezTo>
                        <a:cubicBezTo>
                          <a:pt x="1290796" y="1962756"/>
                          <a:pt x="1156652" y="1892492"/>
                          <a:pt x="1009199" y="1940768"/>
                        </a:cubicBezTo>
                        <a:cubicBezTo>
                          <a:pt x="861746" y="1989044"/>
                          <a:pt x="688548" y="1935408"/>
                          <a:pt x="524007" y="1940768"/>
                        </a:cubicBezTo>
                        <a:cubicBezTo>
                          <a:pt x="359466" y="1946128"/>
                          <a:pt x="142403" y="1916662"/>
                          <a:pt x="0" y="1940768"/>
                        </a:cubicBezTo>
                        <a:cubicBezTo>
                          <a:pt x="-57154" y="1696924"/>
                          <a:pt x="37701" y="1569681"/>
                          <a:pt x="0" y="1416761"/>
                        </a:cubicBezTo>
                        <a:cubicBezTo>
                          <a:pt x="-37701" y="1263841"/>
                          <a:pt x="48137" y="1018856"/>
                          <a:pt x="0" y="892753"/>
                        </a:cubicBezTo>
                        <a:cubicBezTo>
                          <a:pt x="-48137" y="766650"/>
                          <a:pt x="3790" y="2551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E0A9FD-A56B-014A-871A-651BCED09362}"/>
              </a:ext>
            </a:extLst>
          </p:cNvPr>
          <p:cNvCxnSpPr/>
          <p:nvPr/>
        </p:nvCxnSpPr>
        <p:spPr>
          <a:xfrm>
            <a:off x="13566709" y="5176935"/>
            <a:ext cx="0" cy="216000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40768"/>
                      <a:gd name="connsiteY0" fmla="*/ 0 h 1940768"/>
                      <a:gd name="connsiteX1" fmla="*/ 465784 w 1940768"/>
                      <a:gd name="connsiteY1" fmla="*/ 0 h 1940768"/>
                      <a:gd name="connsiteX2" fmla="*/ 892753 w 1940768"/>
                      <a:gd name="connsiteY2" fmla="*/ 0 h 1940768"/>
                      <a:gd name="connsiteX3" fmla="*/ 1416761 w 1940768"/>
                      <a:gd name="connsiteY3" fmla="*/ 0 h 1940768"/>
                      <a:gd name="connsiteX4" fmla="*/ 1940768 w 1940768"/>
                      <a:gd name="connsiteY4" fmla="*/ 0 h 1940768"/>
                      <a:gd name="connsiteX5" fmla="*/ 1940768 w 1940768"/>
                      <a:gd name="connsiteY5" fmla="*/ 465784 h 1940768"/>
                      <a:gd name="connsiteX6" fmla="*/ 1940768 w 1940768"/>
                      <a:gd name="connsiteY6" fmla="*/ 912161 h 1940768"/>
                      <a:gd name="connsiteX7" fmla="*/ 1940768 w 1940768"/>
                      <a:gd name="connsiteY7" fmla="*/ 1397353 h 1940768"/>
                      <a:gd name="connsiteX8" fmla="*/ 1940768 w 1940768"/>
                      <a:gd name="connsiteY8" fmla="*/ 1940768 h 1940768"/>
                      <a:gd name="connsiteX9" fmla="*/ 1494391 w 1940768"/>
                      <a:gd name="connsiteY9" fmla="*/ 1940768 h 1940768"/>
                      <a:gd name="connsiteX10" fmla="*/ 1009199 w 1940768"/>
                      <a:gd name="connsiteY10" fmla="*/ 1940768 h 1940768"/>
                      <a:gd name="connsiteX11" fmla="*/ 524007 w 1940768"/>
                      <a:gd name="connsiteY11" fmla="*/ 1940768 h 1940768"/>
                      <a:gd name="connsiteX12" fmla="*/ 0 w 1940768"/>
                      <a:gd name="connsiteY12" fmla="*/ 1940768 h 1940768"/>
                      <a:gd name="connsiteX13" fmla="*/ 0 w 1940768"/>
                      <a:gd name="connsiteY13" fmla="*/ 1416761 h 1940768"/>
                      <a:gd name="connsiteX14" fmla="*/ 0 w 1940768"/>
                      <a:gd name="connsiteY14" fmla="*/ 892753 h 1940768"/>
                      <a:gd name="connsiteX15" fmla="*/ 0 w 1940768"/>
                      <a:gd name="connsiteY15" fmla="*/ 0 h 1940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40768" h="1940768" extrusionOk="0">
                        <a:moveTo>
                          <a:pt x="0" y="0"/>
                        </a:moveTo>
                        <a:cubicBezTo>
                          <a:pt x="137272" y="-32276"/>
                          <a:pt x="293972" y="55162"/>
                          <a:pt x="465784" y="0"/>
                        </a:cubicBezTo>
                        <a:cubicBezTo>
                          <a:pt x="637596" y="-55162"/>
                          <a:pt x="787412" y="45720"/>
                          <a:pt x="892753" y="0"/>
                        </a:cubicBezTo>
                        <a:cubicBezTo>
                          <a:pt x="998094" y="-45720"/>
                          <a:pt x="1180651" y="17391"/>
                          <a:pt x="1416761" y="0"/>
                        </a:cubicBezTo>
                        <a:cubicBezTo>
                          <a:pt x="1652871" y="-17391"/>
                          <a:pt x="1783056" y="70"/>
                          <a:pt x="1940768" y="0"/>
                        </a:cubicBezTo>
                        <a:cubicBezTo>
                          <a:pt x="1941578" y="138791"/>
                          <a:pt x="1930615" y="343398"/>
                          <a:pt x="1940768" y="465784"/>
                        </a:cubicBezTo>
                        <a:cubicBezTo>
                          <a:pt x="1950921" y="588170"/>
                          <a:pt x="1925513" y="796644"/>
                          <a:pt x="1940768" y="912161"/>
                        </a:cubicBezTo>
                        <a:cubicBezTo>
                          <a:pt x="1956023" y="1027678"/>
                          <a:pt x="1921009" y="1156766"/>
                          <a:pt x="1940768" y="1397353"/>
                        </a:cubicBezTo>
                        <a:cubicBezTo>
                          <a:pt x="1960527" y="1637940"/>
                          <a:pt x="1937728" y="1690354"/>
                          <a:pt x="1940768" y="1940768"/>
                        </a:cubicBezTo>
                        <a:cubicBezTo>
                          <a:pt x="1824697" y="1965004"/>
                          <a:pt x="1697986" y="1918780"/>
                          <a:pt x="1494391" y="1940768"/>
                        </a:cubicBezTo>
                        <a:cubicBezTo>
                          <a:pt x="1290796" y="1962756"/>
                          <a:pt x="1156652" y="1892492"/>
                          <a:pt x="1009199" y="1940768"/>
                        </a:cubicBezTo>
                        <a:cubicBezTo>
                          <a:pt x="861746" y="1989044"/>
                          <a:pt x="688548" y="1935408"/>
                          <a:pt x="524007" y="1940768"/>
                        </a:cubicBezTo>
                        <a:cubicBezTo>
                          <a:pt x="359466" y="1946128"/>
                          <a:pt x="142403" y="1916662"/>
                          <a:pt x="0" y="1940768"/>
                        </a:cubicBezTo>
                        <a:cubicBezTo>
                          <a:pt x="-57154" y="1696924"/>
                          <a:pt x="37701" y="1569681"/>
                          <a:pt x="0" y="1416761"/>
                        </a:cubicBezTo>
                        <a:cubicBezTo>
                          <a:pt x="-37701" y="1263841"/>
                          <a:pt x="48137" y="1018856"/>
                          <a:pt x="0" y="892753"/>
                        </a:cubicBezTo>
                        <a:cubicBezTo>
                          <a:pt x="-48137" y="766650"/>
                          <a:pt x="3790" y="2551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A07ED1-57B4-F648-B13A-BF850586C77A}"/>
              </a:ext>
            </a:extLst>
          </p:cNvPr>
          <p:cNvCxnSpPr/>
          <p:nvPr/>
        </p:nvCxnSpPr>
        <p:spPr>
          <a:xfrm>
            <a:off x="11152590" y="4953000"/>
            <a:ext cx="2160000" cy="0"/>
          </a:xfrm>
          <a:prstGeom prst="straightConnector1">
            <a:avLst/>
          </a:pr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40768"/>
                      <a:gd name="connsiteY0" fmla="*/ 0 h 1940768"/>
                      <a:gd name="connsiteX1" fmla="*/ 465784 w 1940768"/>
                      <a:gd name="connsiteY1" fmla="*/ 0 h 1940768"/>
                      <a:gd name="connsiteX2" fmla="*/ 892753 w 1940768"/>
                      <a:gd name="connsiteY2" fmla="*/ 0 h 1940768"/>
                      <a:gd name="connsiteX3" fmla="*/ 1416761 w 1940768"/>
                      <a:gd name="connsiteY3" fmla="*/ 0 h 1940768"/>
                      <a:gd name="connsiteX4" fmla="*/ 1940768 w 1940768"/>
                      <a:gd name="connsiteY4" fmla="*/ 0 h 1940768"/>
                      <a:gd name="connsiteX5" fmla="*/ 1940768 w 1940768"/>
                      <a:gd name="connsiteY5" fmla="*/ 465784 h 1940768"/>
                      <a:gd name="connsiteX6" fmla="*/ 1940768 w 1940768"/>
                      <a:gd name="connsiteY6" fmla="*/ 912161 h 1940768"/>
                      <a:gd name="connsiteX7" fmla="*/ 1940768 w 1940768"/>
                      <a:gd name="connsiteY7" fmla="*/ 1397353 h 1940768"/>
                      <a:gd name="connsiteX8" fmla="*/ 1940768 w 1940768"/>
                      <a:gd name="connsiteY8" fmla="*/ 1940768 h 1940768"/>
                      <a:gd name="connsiteX9" fmla="*/ 1494391 w 1940768"/>
                      <a:gd name="connsiteY9" fmla="*/ 1940768 h 1940768"/>
                      <a:gd name="connsiteX10" fmla="*/ 1009199 w 1940768"/>
                      <a:gd name="connsiteY10" fmla="*/ 1940768 h 1940768"/>
                      <a:gd name="connsiteX11" fmla="*/ 524007 w 1940768"/>
                      <a:gd name="connsiteY11" fmla="*/ 1940768 h 1940768"/>
                      <a:gd name="connsiteX12" fmla="*/ 0 w 1940768"/>
                      <a:gd name="connsiteY12" fmla="*/ 1940768 h 1940768"/>
                      <a:gd name="connsiteX13" fmla="*/ 0 w 1940768"/>
                      <a:gd name="connsiteY13" fmla="*/ 1416761 h 1940768"/>
                      <a:gd name="connsiteX14" fmla="*/ 0 w 1940768"/>
                      <a:gd name="connsiteY14" fmla="*/ 892753 h 1940768"/>
                      <a:gd name="connsiteX15" fmla="*/ 0 w 1940768"/>
                      <a:gd name="connsiteY15" fmla="*/ 0 h 1940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940768" h="1940768" extrusionOk="0">
                        <a:moveTo>
                          <a:pt x="0" y="0"/>
                        </a:moveTo>
                        <a:cubicBezTo>
                          <a:pt x="137272" y="-32276"/>
                          <a:pt x="293972" y="55162"/>
                          <a:pt x="465784" y="0"/>
                        </a:cubicBezTo>
                        <a:cubicBezTo>
                          <a:pt x="637596" y="-55162"/>
                          <a:pt x="787412" y="45720"/>
                          <a:pt x="892753" y="0"/>
                        </a:cubicBezTo>
                        <a:cubicBezTo>
                          <a:pt x="998094" y="-45720"/>
                          <a:pt x="1180651" y="17391"/>
                          <a:pt x="1416761" y="0"/>
                        </a:cubicBezTo>
                        <a:cubicBezTo>
                          <a:pt x="1652871" y="-17391"/>
                          <a:pt x="1783056" y="70"/>
                          <a:pt x="1940768" y="0"/>
                        </a:cubicBezTo>
                        <a:cubicBezTo>
                          <a:pt x="1941578" y="138791"/>
                          <a:pt x="1930615" y="343398"/>
                          <a:pt x="1940768" y="465784"/>
                        </a:cubicBezTo>
                        <a:cubicBezTo>
                          <a:pt x="1950921" y="588170"/>
                          <a:pt x="1925513" y="796644"/>
                          <a:pt x="1940768" y="912161"/>
                        </a:cubicBezTo>
                        <a:cubicBezTo>
                          <a:pt x="1956023" y="1027678"/>
                          <a:pt x="1921009" y="1156766"/>
                          <a:pt x="1940768" y="1397353"/>
                        </a:cubicBezTo>
                        <a:cubicBezTo>
                          <a:pt x="1960527" y="1637940"/>
                          <a:pt x="1937728" y="1690354"/>
                          <a:pt x="1940768" y="1940768"/>
                        </a:cubicBezTo>
                        <a:cubicBezTo>
                          <a:pt x="1824697" y="1965004"/>
                          <a:pt x="1697986" y="1918780"/>
                          <a:pt x="1494391" y="1940768"/>
                        </a:cubicBezTo>
                        <a:cubicBezTo>
                          <a:pt x="1290796" y="1962756"/>
                          <a:pt x="1156652" y="1892492"/>
                          <a:pt x="1009199" y="1940768"/>
                        </a:cubicBezTo>
                        <a:cubicBezTo>
                          <a:pt x="861746" y="1989044"/>
                          <a:pt x="688548" y="1935408"/>
                          <a:pt x="524007" y="1940768"/>
                        </a:cubicBezTo>
                        <a:cubicBezTo>
                          <a:pt x="359466" y="1946128"/>
                          <a:pt x="142403" y="1916662"/>
                          <a:pt x="0" y="1940768"/>
                        </a:cubicBezTo>
                        <a:cubicBezTo>
                          <a:pt x="-57154" y="1696924"/>
                          <a:pt x="37701" y="1569681"/>
                          <a:pt x="0" y="1416761"/>
                        </a:cubicBezTo>
                        <a:cubicBezTo>
                          <a:pt x="-37701" y="1263841"/>
                          <a:pt x="48137" y="1018856"/>
                          <a:pt x="0" y="892753"/>
                        </a:cubicBezTo>
                        <a:cubicBezTo>
                          <a:pt x="-48137" y="766650"/>
                          <a:pt x="3790" y="2551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218939F-250A-4E41-93F6-18FA99B34EEF}"/>
              </a:ext>
            </a:extLst>
          </p:cNvPr>
          <p:cNvSpPr/>
          <p:nvPr/>
        </p:nvSpPr>
        <p:spPr>
          <a:xfrm rot="16200000">
            <a:off x="12304149" y="5897655"/>
            <a:ext cx="2872073" cy="6643389"/>
          </a:xfrm>
          <a:prstGeom prst="rect">
            <a:avLst/>
          </a:prstGeom>
          <a:gradFill flip="none" rotWithShape="1">
            <a:gsLst>
              <a:gs pos="37000">
                <a:schemeClr val="bg1"/>
              </a:gs>
              <a:gs pos="100000">
                <a:schemeClr val="bg1">
                  <a:alpha val="0"/>
                </a:schemeClr>
              </a:gs>
              <a:gs pos="67000">
                <a:schemeClr val="bg1">
                  <a:alpha val="54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2317A3-0327-6E42-BD61-28D8920D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9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25AA-EE85-4844-935B-8CDCF2D1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with </a:t>
            </a:r>
            <a:r>
              <a:rPr lang="en-US" dirty="0" err="1"/>
              <a:t>QBsolve</a:t>
            </a:r>
            <a:r>
              <a:rPr lang="en-US" dirty="0"/>
              <a:t> – 6 Jobs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649C6D-EE3B-3F4D-983E-0847F60CB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97" y="2839244"/>
            <a:ext cx="12331700" cy="5880100"/>
          </a:xfr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D5F16F-3C19-5A45-968B-EDFA97C9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12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4EFE-21BE-A446-9292-8860FB81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Schedules verified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2C12EA1-8E17-BB44-B40E-C932C06CB350}"/>
              </a:ext>
            </a:extLst>
          </p:cNvPr>
          <p:cNvSpPr/>
          <p:nvPr/>
        </p:nvSpPr>
        <p:spPr>
          <a:xfrm>
            <a:off x="7280399" y="3992673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165FA6-1C08-4146-B2FA-9C903A1B9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7"/>
          <a:stretch/>
        </p:blipFill>
        <p:spPr>
          <a:xfrm>
            <a:off x="1210697" y="3012908"/>
            <a:ext cx="5359400" cy="246793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2A65451-016C-1E49-AE46-F93E93E11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34941" y="3012909"/>
            <a:ext cx="8064500" cy="5575300"/>
          </a:xfr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242C9B0-7E25-2944-A4CD-407BCCB4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0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425AA-EE85-4844-935B-8CDCF2D1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with D Wave – 3 Jobs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A2638-D2F8-F442-81E3-691EC3E85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97" y="2419328"/>
            <a:ext cx="10223272" cy="5951228"/>
          </a:xfr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27CFA11-CA56-6343-9031-DBBE6C73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0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0C35-D5DC-4349-BC1E-77D5C22D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Kombinatorisches </a:t>
            </a:r>
            <a:r>
              <a:rPr lang="de-DE" dirty="0" err="1">
                <a:solidFill>
                  <a:schemeClr val="bg1"/>
                </a:solidFill>
              </a:rPr>
              <a:t>Pruning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FE37DC7-7B73-FA49-8948-7C4691B6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5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F05BB-5F47-6A40-9F0F-8C37A635F20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 contrast="-3000"/>
          </a:blip>
          <a:stretch>
            <a:fillRect/>
          </a:stretch>
        </p:blipFill>
        <p:spPr>
          <a:xfrm>
            <a:off x="867015" y="2780449"/>
            <a:ext cx="4943036" cy="4943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ABC13E-D803-4341-9C1F-2164427921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/>
          </a:blip>
          <a:stretch>
            <a:fillRect/>
          </a:stretch>
        </p:blipFill>
        <p:spPr>
          <a:xfrm>
            <a:off x="6996185" y="3560608"/>
            <a:ext cx="3748098" cy="3748098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FFC10F96-D6EC-0140-915D-A4C01CF70DE0}"/>
              </a:ext>
            </a:extLst>
          </p:cNvPr>
          <p:cNvSpPr/>
          <p:nvPr/>
        </p:nvSpPr>
        <p:spPr>
          <a:xfrm>
            <a:off x="6096644" y="4932197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A82733-1FEF-444D-A37F-5AC46DC054CD}"/>
                  </a:ext>
                </a:extLst>
              </p:cNvPr>
              <p:cNvSpPr txBox="1"/>
              <p:nvPr/>
            </p:nvSpPr>
            <p:spPr>
              <a:xfrm>
                <a:off x="13020901" y="2780449"/>
                <a:ext cx="194822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°∙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DE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A82733-1FEF-444D-A37F-5AC46DC05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0901" y="2780449"/>
                <a:ext cx="1948226" cy="1107996"/>
              </a:xfrm>
              <a:prstGeom prst="rect">
                <a:avLst/>
              </a:prstGeom>
              <a:blipFill>
                <a:blip r:embed="rId4"/>
                <a:stretch>
                  <a:fillRect l="-5195" t="-3371" r="-4545" b="-22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E175679-1E2D-F745-BABD-95C7415C2345}"/>
              </a:ext>
            </a:extLst>
          </p:cNvPr>
          <p:cNvSpPr/>
          <p:nvPr/>
        </p:nvSpPr>
        <p:spPr>
          <a:xfrm>
            <a:off x="11865427" y="2264228"/>
            <a:ext cx="4920343" cy="111034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F3F00-8BDA-644D-9576-EF449CF69D5E}"/>
              </a:ext>
            </a:extLst>
          </p:cNvPr>
          <p:cNvSpPr/>
          <p:nvPr/>
        </p:nvSpPr>
        <p:spPr>
          <a:xfrm>
            <a:off x="11510341" y="2613025"/>
            <a:ext cx="4905997" cy="1387459"/>
          </a:xfrm>
          <a:prstGeom prst="rect">
            <a:avLst/>
          </a:prstGeom>
          <a:noFill/>
          <a:ln w="28575">
            <a:solidFill>
              <a:srgbClr val="0033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D647A8-2BA3-4C45-9AED-4A63EDCEAF97}"/>
              </a:ext>
            </a:extLst>
          </p:cNvPr>
          <p:cNvSpPr txBox="1">
            <a:spLocks/>
          </p:cNvSpPr>
          <p:nvPr/>
        </p:nvSpPr>
        <p:spPr>
          <a:xfrm>
            <a:off x="11495995" y="3989147"/>
            <a:ext cx="4920343" cy="37856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Wir entfernen alle „</a:t>
            </a:r>
            <a:r>
              <a:rPr lang="de-DE" sz="2800" i="1" dirty="0">
                <a:solidFill>
                  <a:schemeClr val="bg1"/>
                </a:solidFill>
              </a:rPr>
              <a:t>unmöglichen</a:t>
            </a:r>
            <a:r>
              <a:rPr lang="de-DE" sz="2800" dirty="0">
                <a:solidFill>
                  <a:schemeClr val="bg1"/>
                </a:solidFill>
              </a:rPr>
              <a:t>“ Variablen. z.B.:</a:t>
            </a:r>
          </a:p>
          <a:p>
            <a:pPr marL="0" indent="0" algn="ctr">
              <a:buNone/>
            </a:pPr>
            <a:r>
              <a:rPr lang="de-DE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de-DE" sz="28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DE" sz="28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j, p, o, m, t</a:t>
            </a:r>
            <a:r>
              <a:rPr lang="de-DE" sz="28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DE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:=  X</a:t>
            </a:r>
            <a:r>
              <a:rPr lang="de-DE" sz="28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0. 0. 2, 1, 5</a:t>
            </a:r>
            <a:r>
              <a:rPr lang="de-DE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</a:p>
          <a:p>
            <a:pPr marL="0" indent="0" algn="ctr">
              <a:buNone/>
            </a:pPr>
            <a:endParaRPr lang="de-DE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de-DE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&gt;  </a:t>
            </a:r>
            <a:r>
              <a:rPr lang="de-DE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de-DE" sz="28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de-DE" sz="2800" dirty="0">
                <a:solidFill>
                  <a:schemeClr val="bg1"/>
                </a:solidFill>
              </a:rPr>
              <a:t> (Biege-Maschine) </a:t>
            </a:r>
            <a:r>
              <a:rPr lang="de-DE" sz="2800" b="1" dirty="0">
                <a:solidFill>
                  <a:schemeClr val="bg1"/>
                </a:solidFill>
              </a:rPr>
              <a:t>ist nicht </a:t>
            </a:r>
            <a:r>
              <a:rPr lang="de-DE" sz="2800" dirty="0">
                <a:solidFill>
                  <a:schemeClr val="bg1"/>
                </a:solidFill>
              </a:rPr>
              <a:t>in dem Set </a:t>
            </a:r>
            <a:r>
              <a:rPr lang="de-DE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de-DE" sz="2800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de-DE" sz="2800" dirty="0">
                <a:solidFill>
                  <a:schemeClr val="bg1"/>
                </a:solidFill>
              </a:rPr>
              <a:t>(Schweißen)</a:t>
            </a:r>
          </a:p>
          <a:p>
            <a:pPr marL="0" indent="0">
              <a:buNone/>
            </a:pPr>
            <a:r>
              <a:rPr lang="de-DE" sz="2800" dirty="0">
                <a:solidFill>
                  <a:schemeClr val="bg1"/>
                </a:solidFill>
              </a:rPr>
              <a:t>-&gt; entfernen</a:t>
            </a:r>
          </a:p>
          <a:p>
            <a:endParaRPr lang="de-DE" sz="2800" dirty="0">
              <a:solidFill>
                <a:schemeClr val="bg1"/>
              </a:solidFill>
            </a:endParaRPr>
          </a:p>
          <a:p>
            <a:endParaRPr lang="de-DE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3B58C-86DC-F242-9D92-0D35A6C1CEED}"/>
                  </a:ext>
                </a:extLst>
              </p:cNvPr>
              <p:cNvSpPr txBox="1"/>
              <p:nvPr/>
            </p:nvSpPr>
            <p:spPr>
              <a:xfrm>
                <a:off x="12611270" y="2707578"/>
                <a:ext cx="2904706" cy="554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𝐾𝑜𝑚𝑝𝑙𝑒𝑥𝑖𝑡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ä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br>
                  <a:rPr lang="de-DE" sz="3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de-DE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3B58C-86DC-F242-9D92-0D35A6C1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1270" y="2707578"/>
                <a:ext cx="2904706" cy="554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066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AD21-4272-484F-B416-119ECEF8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of certain jobs by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6E81E-6D8E-044A-9850-193496145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10, 20, 50, 100, 500, 1000, 5000</a:t>
            </a:r>
          </a:p>
          <a:p>
            <a:r>
              <a:rPr lang="en-US" dirty="0"/>
              <a:t>All run on:</a:t>
            </a:r>
          </a:p>
          <a:p>
            <a:pPr lvl="4"/>
            <a:r>
              <a:rPr lang="en-US" sz="4000" dirty="0"/>
              <a:t>Generic Python JSSP Algo (</a:t>
            </a:r>
            <a:r>
              <a:rPr lang="en-US" sz="4000" dirty="0" err="1"/>
              <a:t>pyschedule</a:t>
            </a:r>
            <a:r>
              <a:rPr lang="en-US" sz="4000" dirty="0"/>
              <a:t>)</a:t>
            </a:r>
          </a:p>
          <a:p>
            <a:pPr lvl="4"/>
            <a:r>
              <a:rPr lang="en-US" sz="4000" dirty="0"/>
              <a:t>QB Solve</a:t>
            </a:r>
          </a:p>
          <a:p>
            <a:pPr lvl="4"/>
            <a:r>
              <a:rPr lang="en-US" sz="4000" dirty="0"/>
              <a:t>D Wave Simulated Annealer</a:t>
            </a:r>
          </a:p>
          <a:p>
            <a:pPr lvl="4"/>
            <a:r>
              <a:rPr lang="en-US" sz="4000" dirty="0"/>
              <a:t>D Wave </a:t>
            </a:r>
            <a:r>
              <a:rPr lang="de-DE" sz="4000" dirty="0"/>
              <a:t>Advantage </a:t>
            </a:r>
            <a:r>
              <a:rPr lang="en-US" sz="4000" dirty="0"/>
              <a:t>QPU</a:t>
            </a:r>
          </a:p>
          <a:p>
            <a:pPr lvl="4"/>
            <a:r>
              <a:rPr lang="en-US" sz="4000" dirty="0"/>
              <a:t>Fujitsu QPU</a:t>
            </a:r>
          </a:p>
          <a:p>
            <a:pPr lvl="4"/>
            <a:r>
              <a:rPr lang="en-US" sz="4000" dirty="0"/>
              <a:t>Fujitsu CPU</a:t>
            </a:r>
          </a:p>
          <a:p>
            <a:pPr lvl="4"/>
            <a:r>
              <a:rPr lang="en-US" sz="4000" dirty="0"/>
              <a:t>D Wave Hybrid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96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0A897-5001-49B7-8852-E3254F47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Jobs10: 4 Tasks, 5 Machines, 14 Timesteps 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5BCF680-021D-4D5E-9FA1-B004AB438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183" y="2880006"/>
            <a:ext cx="10950611" cy="5166714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A25F561-0272-41B7-811C-C2660FF3D9B8}"/>
              </a:ext>
            </a:extLst>
          </p:cNvPr>
          <p:cNvSpPr txBox="1"/>
          <p:nvPr/>
        </p:nvSpPr>
        <p:spPr>
          <a:xfrm>
            <a:off x="12131040" y="3042566"/>
            <a:ext cx="53035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Ergebnisse</a:t>
            </a:r>
            <a:r>
              <a:rPr lang="en-GB" sz="3200" b="1" dirty="0"/>
              <a:t> (</a:t>
            </a:r>
            <a:r>
              <a:rPr lang="en-GB" sz="3200" b="1" dirty="0" err="1"/>
              <a:t>Energie</a:t>
            </a:r>
            <a:r>
              <a:rPr lang="en-GB" sz="3200" b="1" dirty="0"/>
              <a:t> -8.0):</a:t>
            </a:r>
          </a:p>
          <a:p>
            <a:endParaRPr lang="en-GB" sz="3200" dirty="0"/>
          </a:p>
          <a:p>
            <a:r>
              <a:rPr lang="en-GB" sz="3200" dirty="0" err="1"/>
              <a:t>QBSolv</a:t>
            </a:r>
            <a:r>
              <a:rPr lang="en-GB" sz="3200" dirty="0"/>
              <a:t>:                       100 / 100</a:t>
            </a:r>
          </a:p>
          <a:p>
            <a:endParaRPr lang="en-GB" sz="3200" dirty="0"/>
          </a:p>
          <a:p>
            <a:r>
              <a:rPr lang="en-GB" sz="3200" dirty="0" err="1"/>
              <a:t>Dwave</a:t>
            </a:r>
            <a:r>
              <a:rPr lang="en-GB" sz="3200" dirty="0"/>
              <a:t> Neal            1000 / 1000</a:t>
            </a:r>
          </a:p>
          <a:p>
            <a:r>
              <a:rPr lang="en-GB" sz="3200" dirty="0" err="1"/>
              <a:t>Dwave</a:t>
            </a:r>
            <a:r>
              <a:rPr lang="en-GB" sz="3200" dirty="0"/>
              <a:t> </a:t>
            </a:r>
            <a:r>
              <a:rPr lang="de-DE" sz="3200" dirty="0"/>
              <a:t>Advantage ≈ 300/ 1000</a:t>
            </a:r>
          </a:p>
          <a:p>
            <a:endParaRPr lang="de-DE" sz="3200" dirty="0">
              <a:solidFill>
                <a:schemeClr val="bg1"/>
              </a:solidFill>
            </a:endParaRPr>
          </a:p>
          <a:p>
            <a:r>
              <a:rPr lang="de-DE" sz="3200" dirty="0">
                <a:solidFill>
                  <a:schemeClr val="bg1"/>
                </a:solidFill>
              </a:rPr>
              <a:t>Fujitsu CPU               100 / 100</a:t>
            </a:r>
          </a:p>
          <a:p>
            <a:endParaRPr lang="de-DE" sz="3200" dirty="0">
              <a:solidFill>
                <a:schemeClr val="bg1"/>
              </a:solidFill>
            </a:endParaRP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82413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0A897-5001-49B7-8852-E3254F47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Jobs20: 4 Tasks, 5 Machines, 17 Timesteps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A25F561-0272-41B7-811C-C2660FF3D9B8}"/>
              </a:ext>
            </a:extLst>
          </p:cNvPr>
          <p:cNvSpPr txBox="1"/>
          <p:nvPr/>
        </p:nvSpPr>
        <p:spPr>
          <a:xfrm>
            <a:off x="12131040" y="3042566"/>
            <a:ext cx="5303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Ergebnisse</a:t>
            </a:r>
            <a:r>
              <a:rPr lang="en-GB" sz="3200" b="1" dirty="0"/>
              <a:t> (</a:t>
            </a:r>
            <a:r>
              <a:rPr lang="en-GB" sz="3200" b="1" dirty="0" err="1"/>
              <a:t>Energie</a:t>
            </a:r>
            <a:r>
              <a:rPr lang="en-GB" sz="3200" b="1" dirty="0"/>
              <a:t> -8.0):</a:t>
            </a:r>
          </a:p>
          <a:p>
            <a:endParaRPr lang="en-GB" sz="3200" dirty="0"/>
          </a:p>
          <a:p>
            <a:r>
              <a:rPr lang="en-GB" sz="3200" dirty="0" err="1"/>
              <a:t>QBSolv</a:t>
            </a:r>
            <a:r>
              <a:rPr lang="en-GB" sz="3200" dirty="0"/>
              <a:t>:                       100 / 100</a:t>
            </a:r>
          </a:p>
          <a:p>
            <a:endParaRPr lang="en-GB" sz="3200" dirty="0"/>
          </a:p>
          <a:p>
            <a:r>
              <a:rPr lang="en-GB" sz="3200" dirty="0" err="1"/>
              <a:t>Dwave</a:t>
            </a:r>
            <a:r>
              <a:rPr lang="en-GB" sz="3200" dirty="0"/>
              <a:t> Neal            1000 / 1000</a:t>
            </a:r>
          </a:p>
          <a:p>
            <a:r>
              <a:rPr lang="en-GB" sz="3200" dirty="0" err="1"/>
              <a:t>Dwave</a:t>
            </a:r>
            <a:r>
              <a:rPr lang="en-GB" sz="3200" dirty="0"/>
              <a:t> </a:t>
            </a:r>
            <a:r>
              <a:rPr lang="de-DE" sz="3200" dirty="0"/>
              <a:t>Advantage ≈ 200/ 1000</a:t>
            </a:r>
          </a:p>
          <a:p>
            <a:endParaRPr lang="de-DE" sz="3200" dirty="0"/>
          </a:p>
          <a:p>
            <a:endParaRPr lang="de-DE" sz="3200" dirty="0"/>
          </a:p>
          <a:p>
            <a:endParaRPr lang="en-GB" sz="3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D72D1B0-D17E-411B-BDAA-5994034F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71" y="2763746"/>
            <a:ext cx="11218697" cy="52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15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0A897-5001-49B7-8852-E3254F47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Jobs50: 5 Tasks, 5 Machines, 17 Timesteps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A25F561-0272-41B7-811C-C2660FF3D9B8}"/>
              </a:ext>
            </a:extLst>
          </p:cNvPr>
          <p:cNvSpPr txBox="1"/>
          <p:nvPr/>
        </p:nvSpPr>
        <p:spPr>
          <a:xfrm>
            <a:off x="12131040" y="3042566"/>
            <a:ext cx="5303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Ergebnisse</a:t>
            </a:r>
            <a:r>
              <a:rPr lang="en-GB" sz="3200" b="1" dirty="0"/>
              <a:t> (</a:t>
            </a:r>
            <a:r>
              <a:rPr lang="en-GB" sz="3200" b="1" dirty="0" err="1"/>
              <a:t>Energie</a:t>
            </a:r>
            <a:r>
              <a:rPr lang="en-GB" sz="3200" b="1" dirty="0"/>
              <a:t> -5.5):</a:t>
            </a:r>
          </a:p>
          <a:p>
            <a:endParaRPr lang="en-GB" sz="3200" dirty="0"/>
          </a:p>
          <a:p>
            <a:r>
              <a:rPr lang="en-GB" sz="3200" dirty="0" err="1"/>
              <a:t>QBSolv</a:t>
            </a:r>
            <a:r>
              <a:rPr lang="en-GB" sz="3200" dirty="0"/>
              <a:t>:                      100 / 100</a:t>
            </a:r>
          </a:p>
          <a:p>
            <a:endParaRPr lang="en-GB" sz="3200" dirty="0"/>
          </a:p>
          <a:p>
            <a:r>
              <a:rPr lang="en-GB" sz="3200" dirty="0" err="1"/>
              <a:t>Dwave</a:t>
            </a:r>
            <a:r>
              <a:rPr lang="en-GB" sz="3200" dirty="0"/>
              <a:t> Neal           </a:t>
            </a:r>
            <a:r>
              <a:rPr lang="de-DE" sz="3200" dirty="0"/>
              <a:t>≈</a:t>
            </a:r>
            <a:r>
              <a:rPr lang="en-GB" sz="3200" dirty="0"/>
              <a:t> 720 / 1000</a:t>
            </a:r>
          </a:p>
          <a:p>
            <a:r>
              <a:rPr lang="en-GB" sz="3200" dirty="0" err="1"/>
              <a:t>Dwave</a:t>
            </a:r>
            <a:r>
              <a:rPr lang="en-GB" sz="3200" dirty="0"/>
              <a:t> </a:t>
            </a:r>
            <a:r>
              <a:rPr lang="de-DE" sz="3200" dirty="0"/>
              <a:t>Advantage     ≈ 10 / 100</a:t>
            </a:r>
          </a:p>
          <a:p>
            <a:endParaRPr lang="de-DE" sz="3200" dirty="0"/>
          </a:p>
          <a:p>
            <a:endParaRPr lang="de-DE" sz="3200" dirty="0"/>
          </a:p>
          <a:p>
            <a:endParaRPr lang="en-GB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B4014C-5E66-4E00-B2C9-734471337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52" y="2816142"/>
            <a:ext cx="11002148" cy="49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19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0A897-5001-49B7-8852-E3254F47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Jobs100: 5 Tasks, 5 Machines, 54 Timesteps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A25F561-0272-41B7-811C-C2660FF3D9B8}"/>
              </a:ext>
            </a:extLst>
          </p:cNvPr>
          <p:cNvSpPr txBox="1"/>
          <p:nvPr/>
        </p:nvSpPr>
        <p:spPr>
          <a:xfrm>
            <a:off x="12131040" y="3042566"/>
            <a:ext cx="5303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Ergebnisse</a:t>
            </a:r>
            <a:r>
              <a:rPr lang="en-GB" sz="3200" b="1" dirty="0"/>
              <a:t> (</a:t>
            </a:r>
            <a:r>
              <a:rPr lang="en-GB" sz="3200" b="1" dirty="0" err="1"/>
              <a:t>Energie</a:t>
            </a:r>
            <a:r>
              <a:rPr lang="en-GB" sz="3200" b="1" dirty="0"/>
              <a:t> -8.6):</a:t>
            </a:r>
          </a:p>
          <a:p>
            <a:endParaRPr lang="en-GB" sz="3200" dirty="0"/>
          </a:p>
          <a:p>
            <a:r>
              <a:rPr lang="en-GB" sz="3200" dirty="0" err="1"/>
              <a:t>QBSolv</a:t>
            </a:r>
            <a:r>
              <a:rPr lang="en-GB" sz="3200" dirty="0"/>
              <a:t>:                      100 / 100</a:t>
            </a:r>
          </a:p>
          <a:p>
            <a:endParaRPr lang="en-GB" sz="3200" dirty="0"/>
          </a:p>
          <a:p>
            <a:r>
              <a:rPr lang="en-GB" sz="3200" dirty="0" err="1"/>
              <a:t>Dwave</a:t>
            </a:r>
            <a:r>
              <a:rPr lang="en-GB" sz="3200" dirty="0"/>
              <a:t> Neal           </a:t>
            </a:r>
            <a:r>
              <a:rPr lang="de-DE" sz="3200" dirty="0"/>
              <a:t>≈</a:t>
            </a:r>
            <a:r>
              <a:rPr lang="en-GB" sz="3200" dirty="0"/>
              <a:t> 550 / 1000</a:t>
            </a:r>
          </a:p>
          <a:p>
            <a:r>
              <a:rPr lang="en-GB" sz="3200" dirty="0" err="1"/>
              <a:t>Dwave</a:t>
            </a:r>
            <a:r>
              <a:rPr lang="en-GB" sz="3200" dirty="0"/>
              <a:t> </a:t>
            </a:r>
            <a:r>
              <a:rPr lang="de-DE" sz="3200" dirty="0"/>
              <a:t>Advantage     ≈ 0 / 100</a:t>
            </a:r>
          </a:p>
          <a:p>
            <a:endParaRPr lang="de-DE" sz="3200" dirty="0"/>
          </a:p>
          <a:p>
            <a:endParaRPr lang="de-DE" sz="3200" dirty="0"/>
          </a:p>
          <a:p>
            <a:endParaRPr lang="en-GB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775F15-AAF3-4BEA-89BF-8EDE1879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8" y="2754222"/>
            <a:ext cx="10626614" cy="481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01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7D3E-263E-6E4E-8FEC-A4E387AD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Annealing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5A13CE0-DECA-3C45-BB75-B9C26DB36D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1263" y="2636838"/>
          <a:ext cx="15315587" cy="6339600"/>
        </p:xfrm>
        <a:graphic>
          <a:graphicData uri="http://schemas.openxmlformats.org/drawingml/2006/table">
            <a:tbl>
              <a:tblPr firstRow="1" bandRow="1"/>
              <a:tblGrid>
                <a:gridCol w="6351587">
                  <a:extLst>
                    <a:ext uri="{9D8B030D-6E8A-4147-A177-3AD203B41FA5}">
                      <a16:colId xmlns:a16="http://schemas.microsoft.com/office/drawing/2014/main" val="1965644301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19496450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40339019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511606405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821863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b="1" dirty="0"/>
                        <a:t>Tasks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KW24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KW25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KW26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Deadline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537264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/>
                        <a:t>Finalized QUBO with </a:t>
                      </a:r>
                      <a:r>
                        <a:rPr lang="en-US" dirty="0" err="1"/>
                        <a:t>Trumpf’s</a:t>
                      </a:r>
                      <a:r>
                        <a:rPr lang="en-US" dirty="0"/>
                        <a:t> Input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0700480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Automatic Verification 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52949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Parameter Optimization for </a:t>
                      </a:r>
                      <a:r>
                        <a:rPr kumimoji="0" lang="el-GR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α,</a:t>
                      </a: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l-GR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β,</a:t>
                      </a: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l-GR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γ,</a:t>
                      </a:r>
                      <a:r>
                        <a:rPr kumimoji="0" lang="de-DE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l-GR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δ</a:t>
                      </a:r>
                      <a:endParaRPr kumimoji="0" lang="de-DE" sz="2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713296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Produce results on D Wave and Fujitsu Annealers with small Problems (e.g. 2 Jobs)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902458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Hybrid Approach with D Wave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698576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Annealer Embedding</a:t>
                      </a: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Parameters and Visuals</a:t>
                      </a:r>
                      <a:endParaRPr kumimoji="0" lang="de-DE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790615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Start Paper and interpret results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40103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07985-BBAD-EE40-BE49-7ED694FD50CD}"/>
              </a:ext>
            </a:extLst>
          </p:cNvPr>
          <p:cNvSpPr txBox="1"/>
          <p:nvPr/>
        </p:nvSpPr>
        <p:spPr>
          <a:xfrm>
            <a:off x="601097" y="3138077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74DFD-C55A-E14D-8403-3ACEE4957DD2}"/>
              </a:ext>
            </a:extLst>
          </p:cNvPr>
          <p:cNvSpPr txBox="1"/>
          <p:nvPr/>
        </p:nvSpPr>
        <p:spPr>
          <a:xfrm>
            <a:off x="601097" y="3998590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55ED6-0FE6-C04D-9839-F666C973C9C2}"/>
              </a:ext>
            </a:extLst>
          </p:cNvPr>
          <p:cNvSpPr txBox="1"/>
          <p:nvPr/>
        </p:nvSpPr>
        <p:spPr>
          <a:xfrm>
            <a:off x="601097" y="4794442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5D12F-4E18-0440-8697-A22F2ED0350E}"/>
              </a:ext>
            </a:extLst>
          </p:cNvPr>
          <p:cNvSpPr txBox="1"/>
          <p:nvPr/>
        </p:nvSpPr>
        <p:spPr>
          <a:xfrm>
            <a:off x="601097" y="5670311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21C557AC-5095-4C47-856A-AC725DB71E24}"/>
              </a:ext>
            </a:extLst>
          </p:cNvPr>
          <p:cNvSpPr/>
          <p:nvPr/>
        </p:nvSpPr>
        <p:spPr>
          <a:xfrm>
            <a:off x="7691718" y="3281084"/>
            <a:ext cx="1113351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B3DA51E2-387F-AB42-86D6-B1E0D69A0D0E}"/>
              </a:ext>
            </a:extLst>
          </p:cNvPr>
          <p:cNvSpPr/>
          <p:nvPr/>
        </p:nvSpPr>
        <p:spPr>
          <a:xfrm>
            <a:off x="7691718" y="4116939"/>
            <a:ext cx="2402541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47CABAB2-DE49-0445-840C-EA9A7554370D}"/>
              </a:ext>
            </a:extLst>
          </p:cNvPr>
          <p:cNvSpPr/>
          <p:nvPr/>
        </p:nvSpPr>
        <p:spPr>
          <a:xfrm>
            <a:off x="7691718" y="4952794"/>
            <a:ext cx="3370729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159EC2EE-F184-F345-8EF3-A0145AAF6E65}"/>
              </a:ext>
            </a:extLst>
          </p:cNvPr>
          <p:cNvSpPr/>
          <p:nvPr/>
        </p:nvSpPr>
        <p:spPr>
          <a:xfrm>
            <a:off x="7691717" y="5788649"/>
            <a:ext cx="4356847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C94B82DE-F95C-E04B-8931-678557067118}"/>
              </a:ext>
            </a:extLst>
          </p:cNvPr>
          <p:cNvSpPr/>
          <p:nvPr/>
        </p:nvSpPr>
        <p:spPr>
          <a:xfrm>
            <a:off x="10094258" y="6624504"/>
            <a:ext cx="4356847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5051B121-12C3-4948-8FBF-CD387C297DFE}"/>
              </a:ext>
            </a:extLst>
          </p:cNvPr>
          <p:cNvSpPr/>
          <p:nvPr/>
        </p:nvSpPr>
        <p:spPr>
          <a:xfrm>
            <a:off x="10094258" y="7460359"/>
            <a:ext cx="4356847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4F1AF993-5519-C246-80B3-BD52D7C74BE5}"/>
              </a:ext>
            </a:extLst>
          </p:cNvPr>
          <p:cNvSpPr/>
          <p:nvPr/>
        </p:nvSpPr>
        <p:spPr>
          <a:xfrm>
            <a:off x="8805069" y="8296216"/>
            <a:ext cx="6381143" cy="554718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5C75748-B4F3-F246-8187-6D725743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55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A4A699-9A9A-8F47-86B7-7F4532D30BE7}"/>
              </a:ext>
            </a:extLst>
          </p:cNvPr>
          <p:cNvSpPr txBox="1"/>
          <p:nvPr/>
        </p:nvSpPr>
        <p:spPr>
          <a:xfrm>
            <a:off x="601097" y="8182675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C3FDD5-740C-8645-88C9-625B63E8F66A}"/>
              </a:ext>
            </a:extLst>
          </p:cNvPr>
          <p:cNvSpPr txBox="1"/>
          <p:nvPr/>
        </p:nvSpPr>
        <p:spPr>
          <a:xfrm>
            <a:off x="601097" y="7352997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8C277-364E-2140-919A-A01F83F66898}"/>
              </a:ext>
            </a:extLst>
          </p:cNvPr>
          <p:cNvSpPr txBox="1"/>
          <p:nvPr/>
        </p:nvSpPr>
        <p:spPr>
          <a:xfrm>
            <a:off x="601097" y="6517142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216490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7D3E-263E-6E4E-8FEC-A4E387AD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Next steps Annealing – cont`d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5A13CE0-DECA-3C45-BB75-B9C26DB36D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1263" y="2636838"/>
          <a:ext cx="15188178" cy="4159680"/>
        </p:xfrm>
        <a:graphic>
          <a:graphicData uri="http://schemas.openxmlformats.org/drawingml/2006/table">
            <a:tbl>
              <a:tblPr firstRow="1" bandRow="1"/>
              <a:tblGrid>
                <a:gridCol w="1169987">
                  <a:extLst>
                    <a:ext uri="{9D8B030D-6E8A-4147-A177-3AD203B41FA5}">
                      <a16:colId xmlns:a16="http://schemas.microsoft.com/office/drawing/2014/main" val="1965644301"/>
                    </a:ext>
                  </a:extLst>
                </a:gridCol>
                <a:gridCol w="14018191">
                  <a:extLst>
                    <a:ext uri="{9D8B030D-6E8A-4147-A177-3AD203B41FA5}">
                      <a16:colId xmlns:a16="http://schemas.microsoft.com/office/drawing/2014/main" val="11949645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b="1" noProof="0"/>
                        <a:t>Prio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 dirty="0"/>
                        <a:t>Task</a:t>
                      </a:r>
                      <a:endParaRPr lang="en-US" noProof="0" dirty="0"/>
                    </a:p>
                  </a:txBody>
                  <a:tcPr marL="2880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537264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noProof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IE" sz="26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Finalize Parameter Optimization for α, β, </a:t>
                      </a:r>
                      <a:r>
                        <a:rPr kumimoji="0" lang="en-IE" sz="26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γ</a:t>
                      </a:r>
                      <a:r>
                        <a:rPr kumimoji="0" lang="en-IE" sz="26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IE" sz="26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kumimoji="0" lang="en-IE" sz="26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(QBSolv) and integrate methods in </a:t>
                      </a:r>
                      <a:r>
                        <a:rPr kumimoji="0" lang="en-IE" sz="26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util.py</a:t>
                      </a:r>
                      <a:endParaRPr kumimoji="0" lang="en-IE" sz="2600" b="0" i="1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860218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6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E" sz="2600" strike="sngStrike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on Fujitsu QPU’s (10, 20, 50, 100)</a:t>
                      </a: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398006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6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600" strike="sngStrike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on D Wave QPU’s (10, 20, 50, 100):</a:t>
                      </a: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52949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kumimoji="0" lang="en-US" sz="26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verify Embedding and get Visualization</a:t>
                      </a:r>
                      <a:endParaRPr kumimoji="0" lang="en-US" sz="26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73943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kumimoji="0" lang="en-US" sz="26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Try with Annealer Parameters e.g., Chain Strength and Optimal Annealing Time</a:t>
                      </a:r>
                      <a:endParaRPr kumimoji="0" lang="en-US" sz="2600" b="0" i="0" u="none" strike="sng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874795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6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207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600" strike="sngStrike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Hybrid (10, 20, 50, 100, 500, 1000, 5000): D Wave Leap and QBSolv as Decomposers</a:t>
                      </a:r>
                    </a:p>
                  </a:txBody>
                  <a:tcPr marL="288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902458"/>
                  </a:ext>
                </a:extLst>
              </a:tr>
            </a:tbl>
          </a:graphicData>
        </a:graphic>
      </p:graphicFrame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5C75748-B4F3-F246-8187-6D725743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>
                <a:solidFill>
                  <a:schemeClr val="bg1"/>
                </a:solidFill>
              </a:rPr>
              <a:t>56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C4E69-DA67-0849-BEFC-D11996F6CCBC}"/>
              </a:ext>
            </a:extLst>
          </p:cNvPr>
          <p:cNvSpPr/>
          <p:nvPr/>
        </p:nvSpPr>
        <p:spPr>
          <a:xfrm>
            <a:off x="1210130" y="7886700"/>
            <a:ext cx="15188744" cy="669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Note: For Complexity 500 we cannot find an embedding – neither local (</a:t>
            </a:r>
            <a:r>
              <a:rPr lang="en-US" dirty="0" err="1">
                <a:solidFill>
                  <a:schemeClr val="bg1"/>
                </a:solidFill>
              </a:rPr>
              <a:t>minorminer</a:t>
            </a:r>
            <a:r>
              <a:rPr lang="en-US" dirty="0">
                <a:solidFill>
                  <a:schemeClr val="bg1"/>
                </a:solidFill>
              </a:rPr>
              <a:t>), nor via D-Wave </a:t>
            </a:r>
            <a:r>
              <a:rPr lang="en-US" dirty="0" err="1">
                <a:solidFill>
                  <a:schemeClr val="bg1"/>
                </a:solidFill>
              </a:rPr>
              <a:t>EmbeddingComposite</a:t>
            </a:r>
            <a:r>
              <a:rPr lang="en-US" dirty="0">
                <a:solidFill>
                  <a:schemeClr val="bg1"/>
                </a:solidFill>
              </a:rPr>
              <a:t> (also </a:t>
            </a:r>
            <a:r>
              <a:rPr lang="en-US" dirty="0" err="1">
                <a:solidFill>
                  <a:schemeClr val="bg1"/>
                </a:solidFill>
              </a:rPr>
              <a:t>minorminer</a:t>
            </a:r>
            <a:r>
              <a:rPr lang="en-US" dirty="0">
                <a:solidFill>
                  <a:schemeClr val="bg1"/>
                </a:solidFill>
              </a:rPr>
              <a:t> heuristic)!</a:t>
            </a:r>
          </a:p>
        </p:txBody>
      </p:sp>
    </p:spTree>
    <p:extLst>
      <p:ext uri="{BB962C8B-B14F-4D97-AF65-F5344CB8AC3E}">
        <p14:creationId xmlns:p14="http://schemas.microsoft.com/office/powerpoint/2010/main" val="815269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8981-B7AE-F746-926C-59659705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Jobs10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11A291-650A-8045-A29A-0782EA8E22D0}"/>
              </a:ext>
            </a:extLst>
          </p:cNvPr>
          <p:cNvGrpSpPr/>
          <p:nvPr/>
        </p:nvGrpSpPr>
        <p:grpSpPr>
          <a:xfrm>
            <a:off x="1210697" y="2590799"/>
            <a:ext cx="8723417" cy="6272655"/>
            <a:chOff x="1210697" y="2590799"/>
            <a:chExt cx="8723417" cy="62726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2C8994-6E8E-D14B-A307-A3801A18F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697" y="2590799"/>
              <a:ext cx="8723417" cy="62726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195FA9-70EC-0440-8386-733BD557A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90" t="46595" r="11166" b="4847"/>
            <a:stretch/>
          </p:blipFill>
          <p:spPr>
            <a:xfrm>
              <a:off x="1573305" y="8189757"/>
              <a:ext cx="8347361" cy="656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6461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8981-B7AE-F746-926C-59659705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Jobs20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FC287-E170-954A-85E3-33C2A59E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97" y="2442106"/>
            <a:ext cx="7209403" cy="626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46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8981-B7AE-F746-926C-59659705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Jobs50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E756D-71E8-F84C-81F4-FAD9D118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97" y="2442106"/>
            <a:ext cx="7594372" cy="636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9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905B-B7C5-914A-BD6A-5DF7C2F3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Logisches </a:t>
            </a:r>
            <a:r>
              <a:rPr lang="de-DE" dirty="0" err="1">
                <a:solidFill>
                  <a:schemeClr val="bg1"/>
                </a:solidFill>
              </a:rPr>
              <a:t>Pruning</a:t>
            </a:r>
            <a:r>
              <a:rPr lang="de-DE" dirty="0">
                <a:solidFill>
                  <a:schemeClr val="bg1"/>
                </a:solidFill>
              </a:rPr>
              <a:t> (Heads </a:t>
            </a:r>
            <a:r>
              <a:rPr lang="de-DE" dirty="0" err="1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Tails</a:t>
            </a:r>
            <a:r>
              <a:rPr lang="de-DE" dirty="0">
                <a:solidFill>
                  <a:schemeClr val="bg1"/>
                </a:solidFill>
              </a:rPr>
              <a:t>)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73DFDB-7DB2-D841-8649-06A5698816C8}"/>
                  </a:ext>
                </a:extLst>
              </p:cNvPr>
              <p:cNvSpPr txBox="1"/>
              <p:nvPr/>
            </p:nvSpPr>
            <p:spPr>
              <a:xfrm>
                <a:off x="11762509" y="3086191"/>
                <a:ext cx="4905997" cy="2339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de-D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de-DE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de-DE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𝑟𝑒𝑝𝑟𝑒𝑠𝑒𝑛𝑡𝑠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𝑎𝑣𝑒𝑟𝑎𝑔𝑒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𝑒𝑥𝑒𝑐𝑢𝑡𝑖𝑜𝑛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𝑇𝑖𝑚𝑒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𝑜𝑝𝑒𝑟𝑎𝑡𝑖𝑜𝑛𝑠</m:t>
                      </m:r>
                    </m:oMath>
                  </m:oMathPara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endParaRPr lang="de-DE" sz="2000" dirty="0">
                  <a:solidFill>
                    <a:schemeClr val="bg1"/>
                  </a:solidFill>
                </a:endParaRPr>
              </a:p>
              <a:p>
                <a:pPr algn="r"/>
                <a:r>
                  <a:rPr lang="de-DE" sz="2000" dirty="0">
                    <a:solidFill>
                      <a:schemeClr val="bg1"/>
                    </a:solidFill>
                  </a:rPr>
                  <a:t>-- (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Venturelli</a:t>
                </a:r>
                <a:r>
                  <a:rPr lang="de-DE" sz="2000" dirty="0">
                    <a:solidFill>
                      <a:schemeClr val="bg1"/>
                    </a:solidFill>
                  </a:rPr>
                  <a:t> et al)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73DFDB-7DB2-D841-8649-06A569881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2509" y="3086191"/>
                <a:ext cx="4905997" cy="2339102"/>
              </a:xfrm>
              <a:prstGeom prst="rect">
                <a:avLst/>
              </a:prstGeom>
              <a:blipFill>
                <a:blip r:embed="rId2"/>
                <a:stretch>
                  <a:fillRect r="-4353" b="-57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B80AC9B-5D1A-B041-A2DF-4F197BDD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6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B6ED80-EDD3-9946-A25D-DE3D795817F0}"/>
              </a:ext>
            </a:extLst>
          </p:cNvPr>
          <p:cNvSpPr/>
          <p:nvPr/>
        </p:nvSpPr>
        <p:spPr>
          <a:xfrm>
            <a:off x="12496799" y="2351313"/>
            <a:ext cx="4419600" cy="145868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8" name="Graphic 7" descr="Gantt Chart outline">
            <a:extLst>
              <a:ext uri="{FF2B5EF4-FFF2-40B4-BE49-F238E27FC236}">
                <a16:creationId xmlns:a16="http://schemas.microsoft.com/office/drawing/2014/main" id="{C09999B4-F396-B446-88E1-8F0C19E6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7225" y="4953000"/>
            <a:ext cx="4419600" cy="441960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578BADEC-1E69-CA4A-B8B7-1A21A7AFF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77133" y="5583400"/>
            <a:ext cx="959880" cy="95988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98932CBC-7776-B14D-8C5B-01AE594F8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70075" y="7715951"/>
            <a:ext cx="959880" cy="959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8F7F66-C127-D046-A300-0D3FF67BC716}"/>
              </a:ext>
            </a:extLst>
          </p:cNvPr>
          <p:cNvSpPr/>
          <p:nvPr/>
        </p:nvSpPr>
        <p:spPr>
          <a:xfrm>
            <a:off x="12014677" y="2362719"/>
            <a:ext cx="4419601" cy="1387459"/>
          </a:xfrm>
          <a:prstGeom prst="rect">
            <a:avLst/>
          </a:prstGeom>
          <a:noFill/>
          <a:ln w="28575">
            <a:solidFill>
              <a:srgbClr val="0033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E11BD6-0A78-9048-A902-B45F2568C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97" y="2351313"/>
            <a:ext cx="10209157" cy="19151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</a:rPr>
              <a:t>Für jede Operation muss Zeit für </a:t>
            </a:r>
            <a:r>
              <a:rPr lang="de-DE" sz="3200" b="1" dirty="0">
                <a:solidFill>
                  <a:schemeClr val="bg1"/>
                </a:solidFill>
              </a:rPr>
              <a:t>vorgehende</a:t>
            </a:r>
            <a:r>
              <a:rPr lang="de-DE" sz="3200" dirty="0">
                <a:solidFill>
                  <a:schemeClr val="bg1"/>
                </a:solidFill>
              </a:rPr>
              <a:t> and </a:t>
            </a:r>
            <a:r>
              <a:rPr lang="de-DE" sz="3200" b="1" dirty="0">
                <a:solidFill>
                  <a:schemeClr val="bg1"/>
                </a:solidFill>
              </a:rPr>
              <a:t>nachfolgende</a:t>
            </a:r>
            <a:r>
              <a:rPr lang="de-DE" sz="3200" dirty="0">
                <a:solidFill>
                  <a:schemeClr val="bg1"/>
                </a:solidFill>
              </a:rPr>
              <a:t> Operationen berücksichtigt werden, daher können wir nun</a:t>
            </a: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</a:rPr>
              <a:t>z.B., Lackieren zur Zeit </a:t>
            </a:r>
            <a:r>
              <a:rPr lang="de-DE" sz="32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 </a:t>
            </a:r>
            <a:r>
              <a:rPr lang="de-DE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  <a:r>
              <a:rPr lang="de-DE" sz="32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DE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entfernen</a:t>
            </a:r>
            <a:r>
              <a:rPr lang="de-DE" sz="3200" dirty="0">
                <a:solidFill>
                  <a:schemeClr val="bg1"/>
                </a:solidFill>
              </a:rPr>
              <a:t>, sofern wir zuvor Biegen und / oder Schweißen müssen.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6">
                <a:extLst>
                  <a:ext uri="{FF2B5EF4-FFF2-40B4-BE49-F238E27FC236}">
                    <a16:creationId xmlns:a16="http://schemas.microsoft.com/office/drawing/2014/main" id="{F565A92C-9A90-3F48-A383-F397D529CE51}"/>
                  </a:ext>
                </a:extLst>
              </p:cNvPr>
              <p:cNvSpPr txBox="1"/>
              <p:nvPr/>
            </p:nvSpPr>
            <p:spPr>
              <a:xfrm>
                <a:off x="1301207" y="5168357"/>
                <a:ext cx="9803667" cy="3822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>
                    <a:solidFill>
                      <a:schemeClr val="bg1"/>
                    </a:solidFill>
                  </a:rPr>
                  <a:t>Also haben wir alle Variablen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3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de-DE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de-DE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3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de-DE" sz="3000" dirty="0">
                    <a:solidFill>
                      <a:schemeClr val="bg1"/>
                    </a:solidFill>
                  </a:rPr>
                  <a:t>, wo:</a:t>
                </a:r>
              </a:p>
              <a:p>
                <a:endParaRPr lang="de-DE" sz="3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3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de-DE" sz="3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</m:t>
                    </m:r>
                    <m:r>
                      <m:rPr>
                        <m:nor/>
                      </m:rPr>
                      <a:rPr lang="de-DE" sz="3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de-DE" sz="3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3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m:rPr>
                        <m:nor/>
                      </m:rPr>
                      <a:rPr lang="de-DE" sz="3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de-DE" sz="3000" dirty="0">
                    <a:solidFill>
                      <a:schemeClr val="bg1"/>
                    </a:solidFill>
                  </a:rPr>
                  <a:t>,          wobei P die Summe der Ausführungszeiten aller Operationen </a:t>
                </a:r>
                <a:r>
                  <a:rPr lang="de-DE" sz="3000" b="1" dirty="0">
                    <a:solidFill>
                      <a:schemeClr val="bg1"/>
                    </a:solidFill>
                  </a:rPr>
                  <a:t>vor</a:t>
                </a:r>
                <a:r>
                  <a:rPr lang="de-DE" sz="3000" dirty="0">
                    <a:solidFill>
                      <a:schemeClr val="bg1"/>
                    </a:solidFill>
                  </a:rPr>
                  <a:t> der betrachteten ist.</a:t>
                </a:r>
                <a:endParaRPr lang="de-DE" sz="3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3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de-DE" sz="3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m:rPr>
                        <m:nor/>
                      </m:rPr>
                      <a:rPr lang="de-DE" sz="3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de-DE" sz="3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r>
                      <m:rPr>
                        <m:nor/>
                      </m:rPr>
                      <a:rPr lang="de-DE" sz="3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3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de-DE" sz="3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3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de-DE" sz="3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3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de-DE" sz="3000" dirty="0">
                    <a:solidFill>
                      <a:schemeClr val="bg1"/>
                    </a:solidFill>
                  </a:rPr>
                  <a:t>,   wobei S die Summe der Ausführungszeiten aller Operationen </a:t>
                </a:r>
                <a:r>
                  <a:rPr lang="de-DE" sz="3000" b="1" dirty="0">
                    <a:solidFill>
                      <a:schemeClr val="bg1"/>
                    </a:solidFill>
                  </a:rPr>
                  <a:t>nach</a:t>
                </a:r>
                <a:r>
                  <a:rPr lang="de-DE" sz="3000" dirty="0">
                    <a:solidFill>
                      <a:schemeClr val="bg1"/>
                    </a:solidFill>
                  </a:rPr>
                  <a:t> der betrachteten ist. 																					</a:t>
                </a:r>
                <a:r>
                  <a:rPr lang="de-DE" sz="3000" i="1" dirty="0">
                    <a:solidFill>
                      <a:schemeClr val="bg1"/>
                    </a:solidFill>
                  </a:rPr>
                  <a:t>(</a:t>
                </a:r>
                <a:r>
                  <a:rPr lang="de-DE" sz="3000" i="1" dirty="0" err="1">
                    <a:solidFill>
                      <a:schemeClr val="bg1"/>
                    </a:solidFill>
                  </a:rPr>
                  <a:t>Kurowski</a:t>
                </a:r>
                <a:r>
                  <a:rPr lang="de-DE" sz="3000" i="1" dirty="0">
                    <a:solidFill>
                      <a:schemeClr val="bg1"/>
                    </a:solidFill>
                  </a:rPr>
                  <a:t> et al)</a:t>
                </a:r>
              </a:p>
              <a:p>
                <a:endParaRPr lang="en-GB" sz="3000" dirty="0"/>
              </a:p>
            </p:txBody>
          </p:sp>
        </mc:Choice>
        <mc:Fallback xmlns="">
          <p:sp>
            <p:nvSpPr>
              <p:cNvPr id="15" name="Textfeld 6">
                <a:extLst>
                  <a:ext uri="{FF2B5EF4-FFF2-40B4-BE49-F238E27FC236}">
                    <a16:creationId xmlns:a16="http://schemas.microsoft.com/office/drawing/2014/main" id="{F565A92C-9A90-3F48-A383-F397D529C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207" y="5168357"/>
                <a:ext cx="9803667" cy="3822778"/>
              </a:xfrm>
              <a:prstGeom prst="rect">
                <a:avLst/>
              </a:prstGeom>
              <a:blipFill>
                <a:blip r:embed="rId7"/>
                <a:stretch>
                  <a:fillRect l="-1429" t="-19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66600B-1D9B-3A40-9A59-A76136E475AB}"/>
                  </a:ext>
                </a:extLst>
              </p:cNvPr>
              <p:cNvSpPr txBox="1"/>
              <p:nvPr/>
            </p:nvSpPr>
            <p:spPr>
              <a:xfrm>
                <a:off x="12863438" y="2457272"/>
                <a:ext cx="2904706" cy="554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𝐾𝑜𝑚𝑝𝑙𝑒𝑥𝑖𝑡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ä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br>
                  <a:rPr lang="de-DE" sz="3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de-DE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66600B-1D9B-3A40-9A59-A76136E47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3438" y="2457272"/>
                <a:ext cx="2904706" cy="5540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944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8981-B7AE-F746-926C-59659705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Jobs100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F7A12-31C5-E349-9E09-1923EB24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97" y="2190396"/>
            <a:ext cx="8610636" cy="65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73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0F21B6-8B73-47D9-92EF-F2D8B402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done – </a:t>
            </a:r>
            <a:r>
              <a:rPr lang="tr-TR" dirty="0" err="1"/>
              <a:t>Group</a:t>
            </a:r>
            <a:r>
              <a:rPr lang="tr-TR" dirty="0"/>
              <a:t> J</a:t>
            </a:r>
            <a:endParaRPr lang="de-DE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51A811-DE98-469B-ACCF-FB4E56FE8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97" y="2442106"/>
            <a:ext cx="15188744" cy="6480174"/>
          </a:xfrm>
        </p:spPr>
        <p:txBody>
          <a:bodyPr/>
          <a:lstStyle/>
          <a:p>
            <a:r>
              <a:rPr lang="en-US" dirty="0"/>
              <a:t>QAOA Circuit with </a:t>
            </a:r>
            <a:r>
              <a:rPr lang="en-US" dirty="0" err="1"/>
              <a:t>Pennylane</a:t>
            </a:r>
            <a:endParaRPr lang="en-US" dirty="0"/>
          </a:p>
          <a:p>
            <a:pPr lvl="1"/>
            <a:r>
              <a:rPr lang="en-US" dirty="0"/>
              <a:t>Classical Optimizer: Gradient Descent</a:t>
            </a:r>
          </a:p>
          <a:p>
            <a:r>
              <a:rPr lang="en-US" dirty="0"/>
              <a:t>Simulation on Rigetti Backend</a:t>
            </a:r>
          </a:p>
          <a:p>
            <a:r>
              <a:rPr lang="en-US" dirty="0"/>
              <a:t>IBM implementation</a:t>
            </a:r>
          </a:p>
          <a:p>
            <a:pPr lvl="1"/>
            <a:r>
              <a:rPr lang="en-US" dirty="0"/>
              <a:t>With </a:t>
            </a:r>
            <a:r>
              <a:rPr lang="en-US" dirty="0" err="1"/>
              <a:t>Pennylane</a:t>
            </a:r>
            <a:endParaRPr lang="en-US" dirty="0"/>
          </a:p>
          <a:p>
            <a:r>
              <a:rPr lang="en-US" dirty="0"/>
              <a:t>Rigetti implementation</a:t>
            </a:r>
          </a:p>
          <a:p>
            <a:pPr lvl="1"/>
            <a:r>
              <a:rPr lang="en-US" dirty="0"/>
              <a:t>With </a:t>
            </a:r>
            <a:r>
              <a:rPr lang="en-US" dirty="0" err="1"/>
              <a:t>Pennylane</a:t>
            </a:r>
            <a:endParaRPr lang="en-US" dirty="0"/>
          </a:p>
          <a:p>
            <a:pPr lvl="1"/>
            <a:r>
              <a:rPr lang="en-US" dirty="0"/>
              <a:t>Over AWS</a:t>
            </a:r>
          </a:p>
          <a:p>
            <a:r>
              <a:rPr lang="en-US" dirty="0" err="1"/>
              <a:t>Progressbar</a:t>
            </a:r>
            <a:r>
              <a:rPr lang="en-US" dirty="0"/>
              <a:t> implementation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26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648061D-1CAA-403E-96DA-8692CAC07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6" y="2307374"/>
            <a:ext cx="17033644" cy="6503755"/>
          </a:xfrm>
          <a:prstGeom prst="rect">
            <a:avLst/>
          </a:prstGeom>
        </p:spPr>
      </p:pic>
      <p:sp>
        <p:nvSpPr>
          <p:cNvPr id="6" name="Başlık 5">
            <a:extLst>
              <a:ext uri="{FF2B5EF4-FFF2-40B4-BE49-F238E27FC236}">
                <a16:creationId xmlns:a16="http://schemas.microsoft.com/office/drawing/2014/main" id="{F47E5D5D-6978-4938-A86D-CEF5AC8E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97" y="312649"/>
            <a:ext cx="15188744" cy="1914702"/>
          </a:xfrm>
        </p:spPr>
        <p:txBody>
          <a:bodyPr/>
          <a:lstStyle/>
          <a:p>
            <a:r>
              <a:rPr lang="tr-TR" dirty="0" err="1">
                <a:solidFill>
                  <a:schemeClr val="bg1"/>
                </a:solidFill>
              </a:rPr>
              <a:t>Progressbar</a:t>
            </a:r>
            <a:r>
              <a:rPr lang="tr-TR" dirty="0">
                <a:solidFill>
                  <a:schemeClr val="bg1"/>
                </a:solidFill>
              </a:rPr>
              <a:t> - IBM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3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54C34C-0AD7-4471-8C00-40507F3F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bg1"/>
                </a:solidFill>
              </a:rPr>
              <a:t>Progressbar</a:t>
            </a:r>
            <a:r>
              <a:rPr lang="tr-TR" dirty="0">
                <a:solidFill>
                  <a:schemeClr val="bg1"/>
                </a:solidFill>
              </a:rPr>
              <a:t> - Rigetti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43F1CF6-FB85-441D-B7D7-E14A4E36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86" y="1955800"/>
            <a:ext cx="14030366" cy="672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23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879A5F-303D-4103-83F3-8DB17F06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to be done</a:t>
            </a:r>
            <a:endParaRPr lang="de-DE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D452AA-3330-4DDB-984F-1C8AD2F14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Interpretation</a:t>
            </a:r>
            <a:r>
              <a:rPr lang="tr-TR" dirty="0"/>
              <a:t> of </a:t>
            </a:r>
            <a:r>
              <a:rPr lang="tr-TR" dirty="0" err="1"/>
              <a:t>results</a:t>
            </a:r>
            <a:r>
              <a:rPr lang="tr-TR" dirty="0"/>
              <a:t> </a:t>
            </a:r>
          </a:p>
          <a:p>
            <a:r>
              <a:rPr lang="tr-TR" dirty="0"/>
              <a:t>Optimizing Steps</a:t>
            </a:r>
          </a:p>
          <a:p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Cleanup</a:t>
            </a:r>
            <a:endParaRPr lang="tr-TR" dirty="0"/>
          </a:p>
          <a:p>
            <a:r>
              <a:rPr lang="tr-TR" dirty="0" err="1"/>
              <a:t>Writing</a:t>
            </a:r>
            <a:r>
              <a:rPr lang="tr-TR" dirty="0"/>
              <a:t> final </a:t>
            </a:r>
            <a:r>
              <a:rPr lang="tr-TR" dirty="0" err="1"/>
              <a:t>paper</a:t>
            </a:r>
            <a:r>
              <a:rPr lang="tr-TR" dirty="0"/>
              <a:t> (w/ </a:t>
            </a:r>
            <a:r>
              <a:rPr lang="tr-TR" dirty="0" err="1"/>
              <a:t>Annealing</a:t>
            </a:r>
            <a:r>
              <a:rPr lang="tr-TR" dirty="0"/>
              <a:t> </a:t>
            </a:r>
            <a:r>
              <a:rPr lang="tr-TR" dirty="0" err="1"/>
              <a:t>Group</a:t>
            </a:r>
            <a:r>
              <a:rPr lang="tr-TR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3496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3D37-A1F9-A443-A230-EDFDA026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8E6F-3FAD-CA41-8E10-234799AA5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Final Paper:			</a:t>
            </a:r>
            <a:r>
              <a:rPr lang="en-US" b="1" dirty="0"/>
              <a:t>04.07.2021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Mgmt. Summary:		</a:t>
            </a: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11.07.2021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Presentation:		</a:t>
            </a:r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15.07.2021</a:t>
            </a:r>
          </a:p>
        </p:txBody>
      </p:sp>
    </p:spTree>
    <p:extLst>
      <p:ext uri="{BB962C8B-B14F-4D97-AF65-F5344CB8AC3E}">
        <p14:creationId xmlns:p14="http://schemas.microsoft.com/office/powerpoint/2010/main" val="3000834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636F45-6347-3847-87B4-87C767CD6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-1" t="2409" r="320" b="59945"/>
          <a:stretch/>
        </p:blipFill>
        <p:spPr>
          <a:xfrm>
            <a:off x="1466850" y="2479498"/>
            <a:ext cx="12350750" cy="2047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58BFCA-F940-E849-9A3A-4A686C9A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Gate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341A4-B988-8A4F-AC2D-41E330366874}"/>
              </a:ext>
            </a:extLst>
          </p:cNvPr>
          <p:cNvSpPr txBox="1"/>
          <p:nvPr/>
        </p:nvSpPr>
        <p:spPr>
          <a:xfrm>
            <a:off x="1085850" y="2789438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ABF24-65A7-264E-9DF8-0455D9711332}"/>
              </a:ext>
            </a:extLst>
          </p:cNvPr>
          <p:cNvSpPr txBox="1"/>
          <p:nvPr/>
        </p:nvSpPr>
        <p:spPr>
          <a:xfrm>
            <a:off x="1085850" y="2251981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243F7F-7931-B745-ACAE-193E3430594E}"/>
              </a:ext>
            </a:extLst>
          </p:cNvPr>
          <p:cNvSpPr txBox="1"/>
          <p:nvPr/>
        </p:nvSpPr>
        <p:spPr>
          <a:xfrm>
            <a:off x="1085850" y="3864353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AF6E8-5711-2B48-B50C-0A66C76AF4ED}"/>
              </a:ext>
            </a:extLst>
          </p:cNvPr>
          <p:cNvSpPr txBox="1"/>
          <p:nvPr/>
        </p:nvSpPr>
        <p:spPr>
          <a:xfrm>
            <a:off x="1085850" y="3326895"/>
            <a:ext cx="60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8B1162-8C2A-436E-A8C9-C1621C06D192}"/>
              </a:ext>
            </a:extLst>
          </p:cNvPr>
          <p:cNvSpPr txBox="1"/>
          <p:nvPr/>
        </p:nvSpPr>
        <p:spPr>
          <a:xfrm>
            <a:off x="11743485" y="7576021"/>
            <a:ext cx="372708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QAOA</a:t>
            </a:r>
            <a:r>
              <a:rPr lang="en-US" sz="2800" dirty="0"/>
              <a:t> till Sunday</a:t>
            </a:r>
          </a:p>
          <a:p>
            <a:pPr algn="ctr"/>
            <a:r>
              <a:rPr lang="en-US" sz="2800" dirty="0"/>
              <a:t>Simulation till Tuesday</a:t>
            </a:r>
          </a:p>
          <a:p>
            <a:pPr algn="ctr"/>
            <a:r>
              <a:rPr lang="en-US" sz="2800" dirty="0"/>
              <a:t>Real-QC till Thursday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D2BC7DA-1504-7E4A-B337-8F35B7E72A45}"/>
              </a:ext>
            </a:extLst>
          </p:cNvPr>
          <p:cNvSpPr/>
          <p:nvPr/>
        </p:nvSpPr>
        <p:spPr>
          <a:xfrm>
            <a:off x="10847875" y="7948747"/>
            <a:ext cx="465119" cy="639541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451758-8E91-DA49-A18A-C3857DFF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66</a:t>
            </a:fld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518177E-692C-4B25-B4C9-51878D2CFA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95" b="-1095"/>
          <a:stretch/>
        </p:blipFill>
        <p:spPr>
          <a:xfrm>
            <a:off x="1448152" y="4633915"/>
            <a:ext cx="12388146" cy="2587976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E30E50B-4BF9-4AF5-B3D3-E7EE37AE7D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42" r="95079" b="18103"/>
          <a:stretch/>
        </p:blipFill>
        <p:spPr>
          <a:xfrm>
            <a:off x="1466850" y="4655180"/>
            <a:ext cx="609600" cy="21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86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4747-9AAD-B044-A1C1-EE6B4BD8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Unsere Fragen an Sie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AAB52-8FB5-554A-BB87-4D176B92C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Welche Verallgemeinerungen/Vereinfachungen der Aufgabenstellung bezgl. der Bearbeitungszeiten sind möglich? Bspw. dürfen wir die Annahme treffen, dass der Biege-Prozess 30 Sekunden statt 20 Sekunden läuft? </a:t>
            </a:r>
          </a:p>
          <a:p>
            <a:pPr lvl="1"/>
            <a:r>
              <a:rPr lang="de-DE" dirty="0"/>
              <a:t>A: geringere </a:t>
            </a:r>
            <a:r>
              <a:rPr lang="de-DE" dirty="0" err="1"/>
              <a:t>Diskretisierung</a:t>
            </a:r>
            <a:r>
              <a:rPr lang="de-DE" dirty="0"/>
              <a:t> des Raums / State Space unausweichlich: Die Problemstellung wurde absichtlich (und nicht realitätstreu) so gewählt. Jede </a:t>
            </a:r>
            <a:r>
              <a:rPr lang="de-DE" i="1" dirty="0"/>
              <a:t>logische</a:t>
            </a:r>
            <a:r>
              <a:rPr lang="de-DE" dirty="0"/>
              <a:t> Simplifizierung ist erlaubt</a:t>
            </a:r>
            <a:br>
              <a:rPr lang="de-DE" dirty="0"/>
            </a:br>
            <a:r>
              <a:rPr lang="de-DE" dirty="0"/>
              <a:t>  </a:t>
            </a:r>
          </a:p>
          <a:p>
            <a:r>
              <a:rPr lang="de-DE" dirty="0"/>
              <a:t>Ist die von uns gewählte Darstellungsform der Operationen in Tupel sinnvoll gewählt? Aktuell stellen wir eine Operation wie folgt da:(</a:t>
            </a:r>
            <a:r>
              <a:rPr lang="de-DE" dirty="0" err="1"/>
              <a:t>OrderNo</a:t>
            </a:r>
            <a:r>
              <a:rPr lang="de-DE" dirty="0"/>
              <a:t>, </a:t>
            </a:r>
            <a:r>
              <a:rPr lang="de-DE" dirty="0" err="1"/>
              <a:t>PartNo</a:t>
            </a:r>
            <a:r>
              <a:rPr lang="de-DE" dirty="0"/>
              <a:t>, Operation, </a:t>
            </a:r>
            <a:r>
              <a:rPr lang="de-DE" dirty="0" err="1"/>
              <a:t>Machine</a:t>
            </a:r>
            <a:r>
              <a:rPr lang="de-DE" dirty="0"/>
              <a:t>, Time), wobei Operation angibt ob ein Biegen, Schweißen oder Lackieren in diesem Zeitfenster stattfinden soll, sowie </a:t>
            </a:r>
            <a:r>
              <a:rPr lang="de-DE" dirty="0" err="1"/>
              <a:t>Machine</a:t>
            </a:r>
            <a:r>
              <a:rPr lang="de-DE" dirty="0"/>
              <a:t> die Nummer der Maschine angibt. </a:t>
            </a:r>
          </a:p>
          <a:p>
            <a:pPr lvl="1"/>
            <a:r>
              <a:rPr lang="de-DE" dirty="0"/>
              <a:t>A: Sinnvoll, wenn es für uns passt und funktioniert – Müssen das Rad nicht neu erfinden</a:t>
            </a:r>
            <a:br>
              <a:rPr lang="de-DE" dirty="0"/>
            </a:br>
            <a:r>
              <a:rPr lang="de-DE" dirty="0"/>
              <a:t>  </a:t>
            </a:r>
          </a:p>
          <a:p>
            <a:r>
              <a:rPr lang="de-DE" dirty="0"/>
              <a:t>Welche Zielvariable bezgl. der Order-Verspätungen soll gewählt werden: soll die Anzahl der Verspätungen optimiert werden oder die Summe der Dauer der Verspätungen?  </a:t>
            </a:r>
          </a:p>
          <a:p>
            <a:pPr lvl="1"/>
            <a:r>
              <a:rPr lang="de-DE" dirty="0"/>
              <a:t>A: Beides valide, aber besserer Weg: Summe der Verspätungsminuten. Lieber viele Unternehmen vertrösten, als einen Kunden zu verlieren, wegen einer massiven Verspätung.</a:t>
            </a:r>
          </a:p>
          <a:p>
            <a:pPr lvl="1"/>
            <a:r>
              <a:rPr lang="de-DE" dirty="0"/>
              <a:t>JIT und ASAP </a:t>
            </a:r>
            <a:r>
              <a:rPr lang="de-DE" dirty="0" err="1"/>
              <a:t>Scheduling</a:t>
            </a:r>
            <a:r>
              <a:rPr lang="de-DE" dirty="0"/>
              <a:t> nicht relevant, da im Alltag die (vielen kleinen, und „analogen“) Werkstätten sich mit Aufträgen überladen und nur ein Drittel ohne Verspätung ausliefern können </a:t>
            </a:r>
            <a:r>
              <a:rPr lang="de-DE" dirty="0">
                <a:sym typeface="Wingdings" pitchFamily="2" charset="2"/>
              </a:rPr>
              <a:t> nicht genug freie Zeit zwischen den Operationen, dass sich diese Überlegung lohnt </a:t>
            </a:r>
            <a:endParaRPr lang="de-DE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4EB45DB-07CB-BF48-AAEE-8195014C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222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3319-A20B-004E-914C-CA6F66C1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QGM Circuits: QUBO to </a:t>
            </a:r>
            <a:r>
              <a:rPr lang="en-US" dirty="0" err="1"/>
              <a:t>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5885-39C3-BA4A-BEAD-3ECD66C42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def </a:t>
            </a:r>
            <a:r>
              <a:rPr lang="en-US" sz="2000" dirty="0" err="1">
                <a:latin typeface="Andale Mono" panose="020B0509000000000004" pitchFamily="49" charset="0"/>
              </a:rPr>
              <a:t>qubo_ising</a:t>
            </a:r>
            <a:r>
              <a:rPr lang="en-US" sz="2000" dirty="0">
                <a:latin typeface="Andale Mono" panose="020B0509000000000004" pitchFamily="49" charset="0"/>
              </a:rPr>
              <a:t>(QUBO):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</a:t>
            </a:r>
            <a:r>
              <a:rPr lang="en-US" sz="2000" dirty="0" err="1">
                <a:latin typeface="Andale Mono" panose="020B0509000000000004" pitchFamily="49" charset="0"/>
              </a:rPr>
              <a:t>qlen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len</a:t>
            </a:r>
            <a:r>
              <a:rPr lang="en-US" sz="2000" dirty="0">
                <a:latin typeface="Andale Mono" panose="020B0509000000000004" pitchFamily="49" charset="0"/>
              </a:rPr>
              <a:t>(QUBO)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np.empty</a:t>
            </a:r>
            <a:r>
              <a:rPr lang="en-US" sz="2000" dirty="0">
                <a:latin typeface="Andale Mono" panose="020B0509000000000004" pitchFamily="49" charset="0"/>
              </a:rPr>
              <a:t>((</a:t>
            </a:r>
            <a:r>
              <a:rPr lang="en-US" sz="2000" dirty="0" err="1">
                <a:latin typeface="Andale Mono" panose="020B0509000000000004" pitchFamily="49" charset="0"/>
              </a:rPr>
              <a:t>qlen</a:t>
            </a:r>
            <a:r>
              <a:rPr lang="en-US" sz="2000" dirty="0">
                <a:latin typeface="Andale Mono" panose="020B0509000000000004" pitchFamily="49" charset="0"/>
              </a:rPr>
              <a:t>, </a:t>
            </a:r>
            <a:r>
              <a:rPr lang="en-US" sz="2000" dirty="0" err="1">
                <a:latin typeface="Andale Mono" panose="020B0509000000000004" pitchFamily="49" charset="0"/>
              </a:rPr>
              <a:t>qlen</a:t>
            </a:r>
            <a:r>
              <a:rPr lang="en-US" sz="2000" dirty="0">
                <a:latin typeface="Andale Mono" panose="020B0509000000000004" pitchFamily="49" charset="0"/>
              </a:rPr>
              <a:t>), float)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 		for 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 in range(0, </a:t>
            </a:r>
            <a:r>
              <a:rPr lang="en-US" sz="2000" dirty="0" err="1">
                <a:latin typeface="Andale Mono" panose="020B0509000000000004" pitchFamily="49" charset="0"/>
              </a:rPr>
              <a:t>qlen</a:t>
            </a:r>
            <a:r>
              <a:rPr lang="en-US" sz="2000" dirty="0">
                <a:latin typeface="Andale Mono" panose="020B0509000000000004" pitchFamily="49" charset="0"/>
              </a:rPr>
              <a:t>):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for j in range(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, </a:t>
            </a:r>
            <a:r>
              <a:rPr lang="en-US" sz="2000" dirty="0" err="1">
                <a:latin typeface="Andale Mono" panose="020B0509000000000004" pitchFamily="49" charset="0"/>
              </a:rPr>
              <a:t>qlen</a:t>
            </a:r>
            <a:r>
              <a:rPr lang="en-US" sz="2000" dirty="0">
                <a:latin typeface="Andale Mono" panose="020B0509000000000004" pitchFamily="49" charset="0"/>
              </a:rPr>
              <a:t>):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if 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 == j: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	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 = 1/2 * QUBO[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else: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	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][j] = 1/4 * QUBO[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][j] 					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	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 += 1/4 * QUBO[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][j] 					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				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[j][j] += 1/4 * QUBO[</a:t>
            </a:r>
            <a:r>
              <a:rPr lang="en-US" sz="2000" dirty="0" err="1"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][j] 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	return 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endParaRPr lang="en-US" sz="2000" dirty="0">
              <a:latin typeface="Andale Mono" panose="020B05090000000000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ndale Mono" panose="020B05090000000000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Andale Mono" panose="020B05090000000000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qubo_ising</a:t>
            </a:r>
            <a:r>
              <a:rPr lang="en-US" sz="2000" dirty="0">
                <a:latin typeface="Andale Mono" panose="020B0509000000000004" pitchFamily="49" charset="0"/>
              </a:rPr>
              <a:t>(QUBO)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print(</a:t>
            </a:r>
            <a:r>
              <a:rPr lang="en-US" sz="2000" dirty="0" err="1">
                <a:latin typeface="Andale Mono" panose="020B0509000000000004" pitchFamily="49" charset="0"/>
              </a:rPr>
              <a:t>ising</a:t>
            </a:r>
            <a:r>
              <a:rPr lang="en-US" sz="2000" dirty="0">
                <a:latin typeface="Andale Mono" panose="020B05090000000000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ndale Mono" panose="020B0509000000000004" pitchFamily="49" charset="0"/>
              </a:rPr>
              <a:t>Out: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[[ 4. 2. 2. 0.5 0.25 0.25]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[ 0.2 2.5 2. 0.25 0.5 0.25]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 [ 0.2 0.2 0.5 0.25 0.25 0.5 ]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[ 0.2 0.2 0.2 3. 2. 2. 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[ 0.2 0.2 0.2 0.2 1. 2. ]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DE" sz="2000" dirty="0">
                <a:latin typeface="Andale Mono" panose="020B0509000000000004" pitchFamily="49" charset="0"/>
              </a:rPr>
              <a:t>[ 0.2 0.2 0.2 0.2 0.2 -1. ]]</a:t>
            </a:r>
            <a:endParaRPr lang="en-US" sz="2000" dirty="0">
              <a:latin typeface="Andale Mono" panose="020B0509000000000004" pitchFamily="49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73DE651-1ABB-8E40-865B-A0DD49FE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5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61C96F-FECB-A141-9413-F620AF8A4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998305"/>
              </p:ext>
            </p:extLst>
          </p:nvPr>
        </p:nvGraphicFramePr>
        <p:xfrm>
          <a:off x="0" y="0"/>
          <a:ext cx="7020000" cy="7020000"/>
        </p:xfrm>
        <a:graphic>
          <a:graphicData uri="http://schemas.openxmlformats.org/drawingml/2006/table">
            <a:tbl>
              <a:tblPr firstRow="1" bandRow="1"/>
              <a:tblGrid>
                <a:gridCol w="540000">
                  <a:extLst>
                    <a:ext uri="{9D8B030D-6E8A-4147-A177-3AD203B41FA5}">
                      <a16:colId xmlns:a16="http://schemas.microsoft.com/office/drawing/2014/main" val="265447743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978757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74415187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77543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04018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9521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7845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849461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176687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0990126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39384269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4290588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5823543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O, M, T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1, 1, 1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1, 1, 2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1, 1, 3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6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1, 2, 1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1, 2, 2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6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2, 1, 1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2, 1, 2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2, 1, 3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540870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1, 1, 1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7009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1, 1, 2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75196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1, 1, 3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937923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600" b="1" i="0" u="none" strike="noStrike" kern="1200" cap="none" spc="0" normalizeH="0" baseline="-2500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4406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1, 2, 1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0910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1, 2, 2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512902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1, 2, 3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560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6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27332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2, 1, 1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366507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2, 1, 2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4915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2, 1, 3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964703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6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4633930"/>
                  </a:ext>
                </a:extLst>
              </a:tr>
            </a:tbl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1D3B8C-15DE-C644-AE2C-0646A35D6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/>
              <a:t>69</a:t>
            </a:fld>
            <a:endParaRPr lang="de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564F9C-3B04-4F45-9940-FD9862946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87795"/>
              </p:ext>
            </p:extLst>
          </p:nvPr>
        </p:nvGraphicFramePr>
        <p:xfrm>
          <a:off x="9315450" y="0"/>
          <a:ext cx="4860000" cy="4860000"/>
        </p:xfrm>
        <a:graphic>
          <a:graphicData uri="http://schemas.openxmlformats.org/drawingml/2006/table">
            <a:tbl>
              <a:tblPr firstRow="1" bandRow="1"/>
              <a:tblGrid>
                <a:gridCol w="540000">
                  <a:extLst>
                    <a:ext uri="{9D8B030D-6E8A-4147-A177-3AD203B41FA5}">
                      <a16:colId xmlns:a16="http://schemas.microsoft.com/office/drawing/2014/main" val="265447743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9787571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74415187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8775432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26040187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459521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8784558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48494614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54176687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sz="16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O, M, T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1, 1, 1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1, 1, 2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1, 1, 3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de-DE" sz="17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1, 2, 1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1, 2, 2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</a:t>
                      </a: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de-DE" sz="17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540870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1, 1, 1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7009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1, 1, 2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75196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1, 1, 3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937923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de-DE" sz="17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4406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1, 2, 1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0910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1, 2, 2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512902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de-DE" sz="17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1, 2, 3</a:t>
                      </a: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560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de-DE" sz="17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273326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85CC8-058A-884F-A94C-5643CF1BAD53}"/>
              </a:ext>
            </a:extLst>
          </p:cNvPr>
          <p:cNvSpPr txBox="1">
            <a:spLocks/>
          </p:cNvSpPr>
          <p:nvPr/>
        </p:nvSpPr>
        <p:spPr>
          <a:xfrm>
            <a:off x="12589560" y="93337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7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C53F-9A8F-634D-9A45-6AA3A656DAC4}" type="slidenum">
              <a:rPr lang="en-US" smtClean="0"/>
              <a:pPr/>
              <a:t>69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C61704-40CC-AA4C-92F4-E3407FE8DDCF}"/>
              </a:ext>
            </a:extLst>
          </p:cNvPr>
          <p:cNvGrpSpPr/>
          <p:nvPr/>
        </p:nvGrpSpPr>
        <p:grpSpPr>
          <a:xfrm>
            <a:off x="9513590" y="5508176"/>
            <a:ext cx="4904709" cy="4860000"/>
            <a:chOff x="5056395" y="2222258"/>
            <a:chExt cx="7124824" cy="70598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C38827-9630-4B43-9A57-83A485B56013}"/>
                </a:ext>
              </a:extLst>
            </p:cNvPr>
            <p:cNvGrpSpPr/>
            <p:nvPr/>
          </p:nvGrpSpPr>
          <p:grpSpPr>
            <a:xfrm>
              <a:off x="5275841" y="2397726"/>
              <a:ext cx="6689557" cy="6680584"/>
              <a:chOff x="5123441" y="2245326"/>
              <a:chExt cx="6689557" cy="668058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AED6C45-CBE3-6C43-8501-E67E673CDFB1}"/>
                  </a:ext>
                </a:extLst>
              </p:cNvPr>
              <p:cNvGrpSpPr/>
              <p:nvPr/>
            </p:nvGrpSpPr>
            <p:grpSpPr>
              <a:xfrm>
                <a:off x="5123441" y="5062867"/>
                <a:ext cx="6689557" cy="1045502"/>
                <a:chOff x="5123441" y="5067354"/>
                <a:chExt cx="6689557" cy="1045502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46CE174D-C641-0745-A6D4-B6902D991638}"/>
                    </a:ext>
                  </a:extLst>
                </p:cNvPr>
                <p:cNvSpPr/>
                <p:nvPr/>
              </p:nvSpPr>
              <p:spPr>
                <a:xfrm>
                  <a:off x="10767496" y="5067354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F11C7048-9F33-EF47-BDB3-CFB9A16B5C90}"/>
                    </a:ext>
                  </a:extLst>
                </p:cNvPr>
                <p:cNvSpPr/>
                <p:nvPr/>
              </p:nvSpPr>
              <p:spPr>
                <a:xfrm>
                  <a:off x="9188632" y="5067354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14B85999-F361-C64D-8D9D-EB17C8E56196}"/>
                    </a:ext>
                  </a:extLst>
                </p:cNvPr>
                <p:cNvSpPr/>
                <p:nvPr/>
              </p:nvSpPr>
              <p:spPr>
                <a:xfrm>
                  <a:off x="6702306" y="5067354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E8384374-394F-9E49-B6DA-2B68A30A01B9}"/>
                    </a:ext>
                  </a:extLst>
                </p:cNvPr>
                <p:cNvSpPr/>
                <p:nvPr/>
              </p:nvSpPr>
              <p:spPr>
                <a:xfrm>
                  <a:off x="5123441" y="5067354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B7328AE-C31C-294B-9578-1F24DB3EF910}"/>
                  </a:ext>
                </a:extLst>
              </p:cNvPr>
              <p:cNvGrpSpPr/>
              <p:nvPr/>
            </p:nvGrpSpPr>
            <p:grpSpPr>
              <a:xfrm>
                <a:off x="7945468" y="2245326"/>
                <a:ext cx="1045502" cy="6680584"/>
                <a:chOff x="7961234" y="2245326"/>
                <a:chExt cx="1045502" cy="6680584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993EEBE5-46CB-A14F-B8B5-5ED210B75522}"/>
                    </a:ext>
                  </a:extLst>
                </p:cNvPr>
                <p:cNvSpPr/>
                <p:nvPr/>
              </p:nvSpPr>
              <p:spPr>
                <a:xfrm>
                  <a:off x="7961234" y="2245326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25B9CF1B-A0BD-9844-83A2-7DA8152624AA}"/>
                    </a:ext>
                  </a:extLst>
                </p:cNvPr>
                <p:cNvSpPr/>
                <p:nvPr/>
              </p:nvSpPr>
              <p:spPr>
                <a:xfrm>
                  <a:off x="7961234" y="3821948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E1A553C4-4D74-5448-B1C7-DF0B70E32756}"/>
                    </a:ext>
                  </a:extLst>
                </p:cNvPr>
                <p:cNvSpPr/>
                <p:nvPr/>
              </p:nvSpPr>
              <p:spPr>
                <a:xfrm>
                  <a:off x="7961234" y="6303787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6E3CFF1A-06D9-3B45-A7F9-6DFBEA8E5B04}"/>
                    </a:ext>
                  </a:extLst>
                </p:cNvPr>
                <p:cNvSpPr/>
                <p:nvPr/>
              </p:nvSpPr>
              <p:spPr>
                <a:xfrm>
                  <a:off x="7961234" y="7880408"/>
                  <a:ext cx="1045502" cy="1045502"/>
                </a:xfrm>
                <a:custGeom>
                  <a:avLst/>
                  <a:gdLst>
                    <a:gd name="connsiteX0" fmla="*/ 522752 w 1045502"/>
                    <a:gd name="connsiteY0" fmla="*/ 116874 h 1045502"/>
                    <a:gd name="connsiteX1" fmla="*/ 116874 w 1045502"/>
                    <a:gd name="connsiteY1" fmla="*/ 522752 h 1045502"/>
                    <a:gd name="connsiteX2" fmla="*/ 522752 w 1045502"/>
                    <a:gd name="connsiteY2" fmla="*/ 928630 h 1045502"/>
                    <a:gd name="connsiteX3" fmla="*/ 928630 w 1045502"/>
                    <a:gd name="connsiteY3" fmla="*/ 522752 h 1045502"/>
                    <a:gd name="connsiteX4" fmla="*/ 522752 w 1045502"/>
                    <a:gd name="connsiteY4" fmla="*/ 116874 h 1045502"/>
                    <a:gd name="connsiteX5" fmla="*/ 522751 w 1045502"/>
                    <a:gd name="connsiteY5" fmla="*/ 0 h 1045502"/>
                    <a:gd name="connsiteX6" fmla="*/ 1045502 w 1045502"/>
                    <a:gd name="connsiteY6" fmla="*/ 522751 h 1045502"/>
                    <a:gd name="connsiteX7" fmla="*/ 522751 w 1045502"/>
                    <a:gd name="connsiteY7" fmla="*/ 1045502 h 1045502"/>
                    <a:gd name="connsiteX8" fmla="*/ 0 w 1045502"/>
                    <a:gd name="connsiteY8" fmla="*/ 522751 h 1045502"/>
                    <a:gd name="connsiteX9" fmla="*/ 522751 w 1045502"/>
                    <a:gd name="connsiteY9" fmla="*/ 0 h 104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5502" h="1045502">
                      <a:moveTo>
                        <a:pt x="522752" y="116874"/>
                      </a:moveTo>
                      <a:cubicBezTo>
                        <a:pt x="298592" y="116874"/>
                        <a:pt x="116874" y="298592"/>
                        <a:pt x="116874" y="522752"/>
                      </a:cubicBezTo>
                      <a:cubicBezTo>
                        <a:pt x="116874" y="746912"/>
                        <a:pt x="298592" y="928630"/>
                        <a:pt x="522752" y="928630"/>
                      </a:cubicBezTo>
                      <a:cubicBezTo>
                        <a:pt x="746912" y="928630"/>
                        <a:pt x="928630" y="746912"/>
                        <a:pt x="928630" y="522752"/>
                      </a:cubicBezTo>
                      <a:cubicBezTo>
                        <a:pt x="928630" y="298592"/>
                        <a:pt x="746912" y="116874"/>
                        <a:pt x="522752" y="116874"/>
                      </a:cubicBezTo>
                      <a:close/>
                      <a:moveTo>
                        <a:pt x="522751" y="0"/>
                      </a:moveTo>
                      <a:cubicBezTo>
                        <a:pt x="811458" y="0"/>
                        <a:pt x="1045502" y="234044"/>
                        <a:pt x="1045502" y="522751"/>
                      </a:cubicBezTo>
                      <a:cubicBezTo>
                        <a:pt x="1045502" y="811458"/>
                        <a:pt x="811458" y="1045502"/>
                        <a:pt x="522751" y="1045502"/>
                      </a:cubicBezTo>
                      <a:cubicBezTo>
                        <a:pt x="234044" y="1045502"/>
                        <a:pt x="0" y="811458"/>
                        <a:pt x="0" y="522751"/>
                      </a:cubicBezTo>
                      <a:cubicBezTo>
                        <a:pt x="0" y="234044"/>
                        <a:pt x="234044" y="0"/>
                        <a:pt x="522751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ED5D5B2-94EB-834C-ABD2-FAA6DE6E8FC6}"/>
                </a:ext>
              </a:extLst>
            </p:cNvPr>
            <p:cNvSpPr/>
            <p:nvPr/>
          </p:nvSpPr>
          <p:spPr>
            <a:xfrm rot="2700000">
              <a:off x="8684992" y="3718063"/>
              <a:ext cx="3504178" cy="512568"/>
            </a:xfrm>
            <a:custGeom>
              <a:avLst/>
              <a:gdLst>
                <a:gd name="connsiteX0" fmla="*/ 0 w 3504178"/>
                <a:gd name="connsiteY0" fmla="*/ 379469 h 512568"/>
                <a:gd name="connsiteX1" fmla="*/ 56296 w 3504178"/>
                <a:gd name="connsiteY1" fmla="*/ 350108 h 512568"/>
                <a:gd name="connsiteX2" fmla="*/ 1747717 w 3504178"/>
                <a:gd name="connsiteY2" fmla="*/ 0 h 512568"/>
                <a:gd name="connsiteX3" fmla="*/ 3337390 w 3504178"/>
                <a:gd name="connsiteY3" fmla="*/ 303028 h 512568"/>
                <a:gd name="connsiteX4" fmla="*/ 3504178 w 3504178"/>
                <a:gd name="connsiteY4" fmla="*/ 383518 h 512568"/>
                <a:gd name="connsiteX5" fmla="*/ 3465204 w 3504178"/>
                <a:gd name="connsiteY5" fmla="*/ 404028 h 512568"/>
                <a:gd name="connsiteX6" fmla="*/ 3383201 w 3504178"/>
                <a:gd name="connsiteY6" fmla="*/ 471013 h 512568"/>
                <a:gd name="connsiteX7" fmla="*/ 3349255 w 3504178"/>
                <a:gd name="connsiteY7" fmla="*/ 512568 h 512568"/>
                <a:gd name="connsiteX8" fmla="*/ 3317014 w 3504178"/>
                <a:gd name="connsiteY8" fmla="*/ 493729 h 512568"/>
                <a:gd name="connsiteX9" fmla="*/ 1747716 w 3504178"/>
                <a:gd name="connsiteY9" fmla="*/ 148574 h 512568"/>
                <a:gd name="connsiteX10" fmla="*/ 356677 w 3504178"/>
                <a:gd name="connsiteY10" fmla="*/ 408732 h 512568"/>
                <a:gd name="connsiteX11" fmla="*/ 159786 w 3504178"/>
                <a:gd name="connsiteY11" fmla="*/ 504893 h 512568"/>
                <a:gd name="connsiteX12" fmla="*/ 134703 w 3504178"/>
                <a:gd name="connsiteY12" fmla="*/ 474185 h 512568"/>
                <a:gd name="connsiteX13" fmla="*/ 52698 w 3504178"/>
                <a:gd name="connsiteY13" fmla="*/ 407201 h 51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04178" h="512568">
                  <a:moveTo>
                    <a:pt x="0" y="379469"/>
                  </a:moveTo>
                  <a:lnTo>
                    <a:pt x="56296" y="350108"/>
                  </a:lnTo>
                  <a:cubicBezTo>
                    <a:pt x="501353" y="132729"/>
                    <a:pt x="1095343" y="0"/>
                    <a:pt x="1747717" y="0"/>
                  </a:cubicBezTo>
                  <a:cubicBezTo>
                    <a:pt x="2351565" y="3"/>
                    <a:pt x="2905393" y="113722"/>
                    <a:pt x="3337390" y="303028"/>
                  </a:cubicBezTo>
                  <a:lnTo>
                    <a:pt x="3504178" y="383518"/>
                  </a:lnTo>
                  <a:lnTo>
                    <a:pt x="3465204" y="404028"/>
                  </a:lnTo>
                  <a:cubicBezTo>
                    <a:pt x="3436216" y="423166"/>
                    <a:pt x="3408719" y="445494"/>
                    <a:pt x="3383201" y="471013"/>
                  </a:cubicBezTo>
                  <a:lnTo>
                    <a:pt x="3349255" y="512568"/>
                  </a:lnTo>
                  <a:lnTo>
                    <a:pt x="3317014" y="493729"/>
                  </a:lnTo>
                  <a:cubicBezTo>
                    <a:pt x="2915396" y="280476"/>
                    <a:pt x="2360565" y="148573"/>
                    <a:pt x="1747716" y="148574"/>
                  </a:cubicBezTo>
                  <a:cubicBezTo>
                    <a:pt x="1221051" y="148573"/>
                    <a:pt x="737232" y="245986"/>
                    <a:pt x="356677" y="408732"/>
                  </a:cubicBezTo>
                  <a:lnTo>
                    <a:pt x="159786" y="504893"/>
                  </a:lnTo>
                  <a:lnTo>
                    <a:pt x="134703" y="474185"/>
                  </a:lnTo>
                  <a:cubicBezTo>
                    <a:pt x="109186" y="448668"/>
                    <a:pt x="81684" y="426340"/>
                    <a:pt x="52698" y="40720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4BD26EA-06FA-5C4B-ADE8-356CFB424CC9}"/>
                </a:ext>
              </a:extLst>
            </p:cNvPr>
            <p:cNvSpPr/>
            <p:nvPr/>
          </p:nvSpPr>
          <p:spPr>
            <a:xfrm rot="18900000" flipH="1">
              <a:off x="5056395" y="3674864"/>
              <a:ext cx="3504178" cy="512568"/>
            </a:xfrm>
            <a:custGeom>
              <a:avLst/>
              <a:gdLst>
                <a:gd name="connsiteX0" fmla="*/ 0 w 3504178"/>
                <a:gd name="connsiteY0" fmla="*/ 379469 h 512568"/>
                <a:gd name="connsiteX1" fmla="*/ 56296 w 3504178"/>
                <a:gd name="connsiteY1" fmla="*/ 350108 h 512568"/>
                <a:gd name="connsiteX2" fmla="*/ 1747717 w 3504178"/>
                <a:gd name="connsiteY2" fmla="*/ 0 h 512568"/>
                <a:gd name="connsiteX3" fmla="*/ 3337390 w 3504178"/>
                <a:gd name="connsiteY3" fmla="*/ 303028 h 512568"/>
                <a:gd name="connsiteX4" fmla="*/ 3504178 w 3504178"/>
                <a:gd name="connsiteY4" fmla="*/ 383518 h 512568"/>
                <a:gd name="connsiteX5" fmla="*/ 3465204 w 3504178"/>
                <a:gd name="connsiteY5" fmla="*/ 404028 h 512568"/>
                <a:gd name="connsiteX6" fmla="*/ 3383201 w 3504178"/>
                <a:gd name="connsiteY6" fmla="*/ 471013 h 512568"/>
                <a:gd name="connsiteX7" fmla="*/ 3349255 w 3504178"/>
                <a:gd name="connsiteY7" fmla="*/ 512568 h 512568"/>
                <a:gd name="connsiteX8" fmla="*/ 3317014 w 3504178"/>
                <a:gd name="connsiteY8" fmla="*/ 493729 h 512568"/>
                <a:gd name="connsiteX9" fmla="*/ 1747716 w 3504178"/>
                <a:gd name="connsiteY9" fmla="*/ 148574 h 512568"/>
                <a:gd name="connsiteX10" fmla="*/ 356677 w 3504178"/>
                <a:gd name="connsiteY10" fmla="*/ 408732 h 512568"/>
                <a:gd name="connsiteX11" fmla="*/ 159786 w 3504178"/>
                <a:gd name="connsiteY11" fmla="*/ 504893 h 512568"/>
                <a:gd name="connsiteX12" fmla="*/ 134703 w 3504178"/>
                <a:gd name="connsiteY12" fmla="*/ 474185 h 512568"/>
                <a:gd name="connsiteX13" fmla="*/ 52698 w 3504178"/>
                <a:gd name="connsiteY13" fmla="*/ 407201 h 51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04178" h="512568">
                  <a:moveTo>
                    <a:pt x="0" y="379469"/>
                  </a:moveTo>
                  <a:lnTo>
                    <a:pt x="56296" y="350108"/>
                  </a:lnTo>
                  <a:cubicBezTo>
                    <a:pt x="501353" y="132729"/>
                    <a:pt x="1095343" y="0"/>
                    <a:pt x="1747717" y="0"/>
                  </a:cubicBezTo>
                  <a:cubicBezTo>
                    <a:pt x="2351565" y="3"/>
                    <a:pt x="2905393" y="113722"/>
                    <a:pt x="3337390" y="303028"/>
                  </a:cubicBezTo>
                  <a:lnTo>
                    <a:pt x="3504178" y="383518"/>
                  </a:lnTo>
                  <a:lnTo>
                    <a:pt x="3465204" y="404028"/>
                  </a:lnTo>
                  <a:cubicBezTo>
                    <a:pt x="3436216" y="423166"/>
                    <a:pt x="3408719" y="445494"/>
                    <a:pt x="3383201" y="471013"/>
                  </a:cubicBezTo>
                  <a:lnTo>
                    <a:pt x="3349255" y="512568"/>
                  </a:lnTo>
                  <a:lnTo>
                    <a:pt x="3317014" y="493729"/>
                  </a:lnTo>
                  <a:cubicBezTo>
                    <a:pt x="2915396" y="280476"/>
                    <a:pt x="2360565" y="148573"/>
                    <a:pt x="1747716" y="148574"/>
                  </a:cubicBezTo>
                  <a:cubicBezTo>
                    <a:pt x="1221051" y="148573"/>
                    <a:pt x="737232" y="245986"/>
                    <a:pt x="356677" y="408732"/>
                  </a:cubicBezTo>
                  <a:lnTo>
                    <a:pt x="159786" y="504893"/>
                  </a:lnTo>
                  <a:lnTo>
                    <a:pt x="134703" y="474185"/>
                  </a:lnTo>
                  <a:cubicBezTo>
                    <a:pt x="109186" y="448668"/>
                    <a:pt x="81684" y="426340"/>
                    <a:pt x="52698" y="40720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9DF1DD-3EA1-BA40-8495-63FB58083A5B}"/>
                </a:ext>
              </a:extLst>
            </p:cNvPr>
            <p:cNvSpPr/>
            <p:nvPr/>
          </p:nvSpPr>
          <p:spPr>
            <a:xfrm rot="18900000" flipV="1">
              <a:off x="8677041" y="7285159"/>
              <a:ext cx="3504178" cy="512568"/>
            </a:xfrm>
            <a:custGeom>
              <a:avLst/>
              <a:gdLst>
                <a:gd name="connsiteX0" fmla="*/ 0 w 3504178"/>
                <a:gd name="connsiteY0" fmla="*/ 379469 h 512568"/>
                <a:gd name="connsiteX1" fmla="*/ 56296 w 3504178"/>
                <a:gd name="connsiteY1" fmla="*/ 350108 h 512568"/>
                <a:gd name="connsiteX2" fmla="*/ 1747717 w 3504178"/>
                <a:gd name="connsiteY2" fmla="*/ 0 h 512568"/>
                <a:gd name="connsiteX3" fmla="*/ 3337390 w 3504178"/>
                <a:gd name="connsiteY3" fmla="*/ 303028 h 512568"/>
                <a:gd name="connsiteX4" fmla="*/ 3504178 w 3504178"/>
                <a:gd name="connsiteY4" fmla="*/ 383518 h 512568"/>
                <a:gd name="connsiteX5" fmla="*/ 3465204 w 3504178"/>
                <a:gd name="connsiteY5" fmla="*/ 404028 h 512568"/>
                <a:gd name="connsiteX6" fmla="*/ 3383201 w 3504178"/>
                <a:gd name="connsiteY6" fmla="*/ 471013 h 512568"/>
                <a:gd name="connsiteX7" fmla="*/ 3349255 w 3504178"/>
                <a:gd name="connsiteY7" fmla="*/ 512568 h 512568"/>
                <a:gd name="connsiteX8" fmla="*/ 3317014 w 3504178"/>
                <a:gd name="connsiteY8" fmla="*/ 493729 h 512568"/>
                <a:gd name="connsiteX9" fmla="*/ 1747716 w 3504178"/>
                <a:gd name="connsiteY9" fmla="*/ 148574 h 512568"/>
                <a:gd name="connsiteX10" fmla="*/ 356677 w 3504178"/>
                <a:gd name="connsiteY10" fmla="*/ 408732 h 512568"/>
                <a:gd name="connsiteX11" fmla="*/ 159786 w 3504178"/>
                <a:gd name="connsiteY11" fmla="*/ 504893 h 512568"/>
                <a:gd name="connsiteX12" fmla="*/ 134703 w 3504178"/>
                <a:gd name="connsiteY12" fmla="*/ 474185 h 512568"/>
                <a:gd name="connsiteX13" fmla="*/ 52698 w 3504178"/>
                <a:gd name="connsiteY13" fmla="*/ 407201 h 51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04178" h="512568">
                  <a:moveTo>
                    <a:pt x="0" y="379469"/>
                  </a:moveTo>
                  <a:lnTo>
                    <a:pt x="56296" y="350108"/>
                  </a:lnTo>
                  <a:cubicBezTo>
                    <a:pt x="501353" y="132729"/>
                    <a:pt x="1095343" y="0"/>
                    <a:pt x="1747717" y="0"/>
                  </a:cubicBezTo>
                  <a:cubicBezTo>
                    <a:pt x="2351565" y="3"/>
                    <a:pt x="2905393" y="113722"/>
                    <a:pt x="3337390" y="303028"/>
                  </a:cubicBezTo>
                  <a:lnTo>
                    <a:pt x="3504178" y="383518"/>
                  </a:lnTo>
                  <a:lnTo>
                    <a:pt x="3465204" y="404028"/>
                  </a:lnTo>
                  <a:cubicBezTo>
                    <a:pt x="3436216" y="423166"/>
                    <a:pt x="3408719" y="445494"/>
                    <a:pt x="3383201" y="471013"/>
                  </a:cubicBezTo>
                  <a:lnTo>
                    <a:pt x="3349255" y="512568"/>
                  </a:lnTo>
                  <a:lnTo>
                    <a:pt x="3317014" y="493729"/>
                  </a:lnTo>
                  <a:cubicBezTo>
                    <a:pt x="2915396" y="280476"/>
                    <a:pt x="2360565" y="148573"/>
                    <a:pt x="1747716" y="148574"/>
                  </a:cubicBezTo>
                  <a:cubicBezTo>
                    <a:pt x="1221051" y="148573"/>
                    <a:pt x="737232" y="245986"/>
                    <a:pt x="356677" y="408732"/>
                  </a:cubicBezTo>
                  <a:lnTo>
                    <a:pt x="159786" y="504893"/>
                  </a:lnTo>
                  <a:lnTo>
                    <a:pt x="134703" y="474185"/>
                  </a:lnTo>
                  <a:cubicBezTo>
                    <a:pt x="109186" y="448668"/>
                    <a:pt x="81684" y="426340"/>
                    <a:pt x="52698" y="40720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C7FD798-1CA4-064F-A13D-4B5FEB6E7629}"/>
                </a:ext>
              </a:extLst>
            </p:cNvPr>
            <p:cNvSpPr/>
            <p:nvPr/>
          </p:nvSpPr>
          <p:spPr>
            <a:xfrm rot="2706408" flipH="1" flipV="1">
              <a:off x="5080248" y="7273764"/>
              <a:ext cx="3504178" cy="512568"/>
            </a:xfrm>
            <a:custGeom>
              <a:avLst/>
              <a:gdLst>
                <a:gd name="connsiteX0" fmla="*/ 0 w 3504178"/>
                <a:gd name="connsiteY0" fmla="*/ 379469 h 512568"/>
                <a:gd name="connsiteX1" fmla="*/ 56296 w 3504178"/>
                <a:gd name="connsiteY1" fmla="*/ 350108 h 512568"/>
                <a:gd name="connsiteX2" fmla="*/ 1747717 w 3504178"/>
                <a:gd name="connsiteY2" fmla="*/ 0 h 512568"/>
                <a:gd name="connsiteX3" fmla="*/ 3337390 w 3504178"/>
                <a:gd name="connsiteY3" fmla="*/ 303028 h 512568"/>
                <a:gd name="connsiteX4" fmla="*/ 3504178 w 3504178"/>
                <a:gd name="connsiteY4" fmla="*/ 383518 h 512568"/>
                <a:gd name="connsiteX5" fmla="*/ 3465204 w 3504178"/>
                <a:gd name="connsiteY5" fmla="*/ 404028 h 512568"/>
                <a:gd name="connsiteX6" fmla="*/ 3383201 w 3504178"/>
                <a:gd name="connsiteY6" fmla="*/ 471013 h 512568"/>
                <a:gd name="connsiteX7" fmla="*/ 3349255 w 3504178"/>
                <a:gd name="connsiteY7" fmla="*/ 512568 h 512568"/>
                <a:gd name="connsiteX8" fmla="*/ 3317014 w 3504178"/>
                <a:gd name="connsiteY8" fmla="*/ 493729 h 512568"/>
                <a:gd name="connsiteX9" fmla="*/ 1747716 w 3504178"/>
                <a:gd name="connsiteY9" fmla="*/ 148574 h 512568"/>
                <a:gd name="connsiteX10" fmla="*/ 356677 w 3504178"/>
                <a:gd name="connsiteY10" fmla="*/ 408732 h 512568"/>
                <a:gd name="connsiteX11" fmla="*/ 159786 w 3504178"/>
                <a:gd name="connsiteY11" fmla="*/ 504893 h 512568"/>
                <a:gd name="connsiteX12" fmla="*/ 134703 w 3504178"/>
                <a:gd name="connsiteY12" fmla="*/ 474185 h 512568"/>
                <a:gd name="connsiteX13" fmla="*/ 52698 w 3504178"/>
                <a:gd name="connsiteY13" fmla="*/ 407201 h 51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04178" h="512568">
                  <a:moveTo>
                    <a:pt x="0" y="379469"/>
                  </a:moveTo>
                  <a:lnTo>
                    <a:pt x="56296" y="350108"/>
                  </a:lnTo>
                  <a:cubicBezTo>
                    <a:pt x="501353" y="132729"/>
                    <a:pt x="1095343" y="0"/>
                    <a:pt x="1747717" y="0"/>
                  </a:cubicBezTo>
                  <a:cubicBezTo>
                    <a:pt x="2351565" y="3"/>
                    <a:pt x="2905393" y="113722"/>
                    <a:pt x="3337390" y="303028"/>
                  </a:cubicBezTo>
                  <a:lnTo>
                    <a:pt x="3504178" y="383518"/>
                  </a:lnTo>
                  <a:lnTo>
                    <a:pt x="3465204" y="404028"/>
                  </a:lnTo>
                  <a:cubicBezTo>
                    <a:pt x="3436216" y="423166"/>
                    <a:pt x="3408719" y="445494"/>
                    <a:pt x="3383201" y="471013"/>
                  </a:cubicBezTo>
                  <a:lnTo>
                    <a:pt x="3349255" y="512568"/>
                  </a:lnTo>
                  <a:lnTo>
                    <a:pt x="3317014" y="493729"/>
                  </a:lnTo>
                  <a:cubicBezTo>
                    <a:pt x="2915396" y="280476"/>
                    <a:pt x="2360565" y="148573"/>
                    <a:pt x="1747716" y="148574"/>
                  </a:cubicBezTo>
                  <a:cubicBezTo>
                    <a:pt x="1221051" y="148573"/>
                    <a:pt x="737232" y="245986"/>
                    <a:pt x="356677" y="408732"/>
                  </a:cubicBezTo>
                  <a:lnTo>
                    <a:pt x="159786" y="504893"/>
                  </a:lnTo>
                  <a:lnTo>
                    <a:pt x="134703" y="474185"/>
                  </a:lnTo>
                  <a:cubicBezTo>
                    <a:pt x="109186" y="448668"/>
                    <a:pt x="81684" y="426340"/>
                    <a:pt x="52698" y="40720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F868AD9-90F9-3447-BE2C-521B33CCD926}"/>
                </a:ext>
              </a:extLst>
            </p:cNvPr>
            <p:cNvSpPr/>
            <p:nvPr/>
          </p:nvSpPr>
          <p:spPr>
            <a:xfrm rot="10800000" flipV="1">
              <a:off x="6116037" y="4367643"/>
              <a:ext cx="5025064" cy="1058419"/>
            </a:xfrm>
            <a:custGeom>
              <a:avLst/>
              <a:gdLst>
                <a:gd name="connsiteX0" fmla="*/ 2959701 w 5025064"/>
                <a:gd name="connsiteY0" fmla="*/ 6171 h 1058419"/>
                <a:gd name="connsiteX1" fmla="*/ 2969207 w 5025064"/>
                <a:gd name="connsiteY1" fmla="*/ 36792 h 1058419"/>
                <a:gd name="connsiteX2" fmla="*/ 2978483 w 5025064"/>
                <a:gd name="connsiteY2" fmla="*/ 128812 h 1058419"/>
                <a:gd name="connsiteX3" fmla="*/ 2973897 w 5025064"/>
                <a:gd name="connsiteY3" fmla="*/ 174306 h 1058419"/>
                <a:gd name="connsiteX4" fmla="*/ 3140652 w 5025064"/>
                <a:gd name="connsiteY4" fmla="*/ 195580 h 1058419"/>
                <a:gd name="connsiteX5" fmla="*/ 4785887 w 5025064"/>
                <a:gd name="connsiteY5" fmla="*/ 924762 h 1058419"/>
                <a:gd name="connsiteX6" fmla="*/ 4939649 w 5025064"/>
                <a:gd name="connsiteY6" fmla="*/ 1058419 h 1058419"/>
                <a:gd name="connsiteX7" fmla="*/ 4969175 w 5025064"/>
                <a:gd name="connsiteY7" fmla="*/ 1019321 h 1058419"/>
                <a:gd name="connsiteX8" fmla="*/ 5025064 w 5025064"/>
                <a:gd name="connsiteY8" fmla="*/ 966343 h 1058419"/>
                <a:gd name="connsiteX9" fmla="*/ 4785887 w 5025064"/>
                <a:gd name="connsiteY9" fmla="*/ 758438 h 1058419"/>
                <a:gd name="connsiteX10" fmla="*/ 3140652 w 5025064"/>
                <a:gd name="connsiteY10" fmla="*/ 29257 h 1058419"/>
                <a:gd name="connsiteX11" fmla="*/ 2085986 w 5025064"/>
                <a:gd name="connsiteY11" fmla="*/ 0 h 1058419"/>
                <a:gd name="connsiteX12" fmla="*/ 1989720 w 5025064"/>
                <a:gd name="connsiteY12" fmla="*/ 11056 h 1058419"/>
                <a:gd name="connsiteX13" fmla="*/ 80729 w 5025064"/>
                <a:gd name="connsiteY13" fmla="*/ 880045 h 1058419"/>
                <a:gd name="connsiteX14" fmla="*/ 0 w 5025064"/>
                <a:gd name="connsiteY14" fmla="*/ 955885 h 1058419"/>
                <a:gd name="connsiteX15" fmla="*/ 75570 w 5025064"/>
                <a:gd name="connsiteY15" fmla="*/ 1027517 h 1058419"/>
                <a:gd name="connsiteX16" fmla="*/ 86379 w 5025064"/>
                <a:gd name="connsiteY16" fmla="*/ 1041831 h 1058419"/>
                <a:gd name="connsiteX17" fmla="*/ 329820 w 5025064"/>
                <a:gd name="connsiteY17" fmla="*/ 846302 h 1058419"/>
                <a:gd name="connsiteX18" fmla="*/ 1905707 w 5025064"/>
                <a:gd name="connsiteY18" fmla="*/ 189955 h 1058419"/>
                <a:gd name="connsiteX19" fmla="*/ 2069463 w 5025064"/>
                <a:gd name="connsiteY19" fmla="*/ 170215 h 1058419"/>
                <a:gd name="connsiteX20" fmla="*/ 2065289 w 5025064"/>
                <a:gd name="connsiteY20" fmla="*/ 128812 h 1058419"/>
                <a:gd name="connsiteX21" fmla="*/ 2074565 w 5025064"/>
                <a:gd name="connsiteY21" fmla="*/ 36792 h 105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25064" h="1058419">
                  <a:moveTo>
                    <a:pt x="2959701" y="6171"/>
                  </a:moveTo>
                  <a:lnTo>
                    <a:pt x="2969207" y="36792"/>
                  </a:lnTo>
                  <a:cubicBezTo>
                    <a:pt x="2975289" y="66515"/>
                    <a:pt x="2978483" y="97291"/>
                    <a:pt x="2978483" y="128812"/>
                  </a:cubicBezTo>
                  <a:lnTo>
                    <a:pt x="2973897" y="174306"/>
                  </a:lnTo>
                  <a:lnTo>
                    <a:pt x="3140652" y="195580"/>
                  </a:lnTo>
                  <a:cubicBezTo>
                    <a:pt x="3758374" y="301118"/>
                    <a:pt x="4321267" y="558028"/>
                    <a:pt x="4785887" y="924762"/>
                  </a:cubicBezTo>
                  <a:lnTo>
                    <a:pt x="4939649" y="1058419"/>
                  </a:lnTo>
                  <a:lnTo>
                    <a:pt x="4969175" y="1019321"/>
                  </a:lnTo>
                  <a:lnTo>
                    <a:pt x="5025064" y="966343"/>
                  </a:lnTo>
                  <a:lnTo>
                    <a:pt x="4785887" y="758438"/>
                  </a:lnTo>
                  <a:cubicBezTo>
                    <a:pt x="4321267" y="391704"/>
                    <a:pt x="3758374" y="134794"/>
                    <a:pt x="3140652" y="29257"/>
                  </a:cubicBezTo>
                  <a:close/>
                  <a:moveTo>
                    <a:pt x="2085986" y="0"/>
                  </a:moveTo>
                  <a:lnTo>
                    <a:pt x="1989720" y="11056"/>
                  </a:lnTo>
                  <a:cubicBezTo>
                    <a:pt x="1258830" y="111967"/>
                    <a:pt x="599284" y="423834"/>
                    <a:pt x="80729" y="880045"/>
                  </a:cubicBezTo>
                  <a:lnTo>
                    <a:pt x="0" y="955885"/>
                  </a:lnTo>
                  <a:lnTo>
                    <a:pt x="75570" y="1027517"/>
                  </a:lnTo>
                  <a:lnTo>
                    <a:pt x="86379" y="1041831"/>
                  </a:lnTo>
                  <a:lnTo>
                    <a:pt x="329820" y="846302"/>
                  </a:lnTo>
                  <a:cubicBezTo>
                    <a:pt x="782360" y="514969"/>
                    <a:pt x="1319889" y="284488"/>
                    <a:pt x="1905707" y="189955"/>
                  </a:cubicBezTo>
                  <a:lnTo>
                    <a:pt x="2069463" y="170215"/>
                  </a:lnTo>
                  <a:lnTo>
                    <a:pt x="2065289" y="128812"/>
                  </a:lnTo>
                  <a:cubicBezTo>
                    <a:pt x="2065289" y="97291"/>
                    <a:pt x="2068483" y="66515"/>
                    <a:pt x="2074565" y="3679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FAD1EE-7DAB-8E4E-964D-4EF34D4B00B0}"/>
                </a:ext>
              </a:extLst>
            </p:cNvPr>
            <p:cNvSpPr/>
            <p:nvPr/>
          </p:nvSpPr>
          <p:spPr>
            <a:xfrm>
              <a:off x="10382511" y="5713755"/>
              <a:ext cx="545564" cy="82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46218-6A40-7E4A-8B77-1D365A0F62BB}"/>
                </a:ext>
              </a:extLst>
            </p:cNvPr>
            <p:cNvSpPr/>
            <p:nvPr/>
          </p:nvSpPr>
          <p:spPr>
            <a:xfrm>
              <a:off x="6305802" y="5713755"/>
              <a:ext cx="576000" cy="82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1B877E-C1A3-794F-B8CC-B405C517E4E1}"/>
                </a:ext>
              </a:extLst>
            </p:cNvPr>
            <p:cNvSpPr/>
            <p:nvPr/>
          </p:nvSpPr>
          <p:spPr>
            <a:xfrm rot="5400000">
              <a:off x="8350109" y="3667638"/>
              <a:ext cx="576000" cy="82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6C69BE-61A1-3240-9705-A6D3C8C61702}"/>
                </a:ext>
              </a:extLst>
            </p:cNvPr>
            <p:cNvSpPr/>
            <p:nvPr/>
          </p:nvSpPr>
          <p:spPr>
            <a:xfrm rot="5400000">
              <a:off x="8350109" y="7724424"/>
              <a:ext cx="576000" cy="82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1891A37-8C67-ED42-8691-C11C1DC77D0C}"/>
                </a:ext>
              </a:extLst>
            </p:cNvPr>
            <p:cNvSpPr/>
            <p:nvPr/>
          </p:nvSpPr>
          <p:spPr>
            <a:xfrm rot="10800000">
              <a:off x="6116037" y="6032065"/>
              <a:ext cx="5025064" cy="1058419"/>
            </a:xfrm>
            <a:custGeom>
              <a:avLst/>
              <a:gdLst>
                <a:gd name="connsiteX0" fmla="*/ 2959701 w 5025064"/>
                <a:gd name="connsiteY0" fmla="*/ 6171 h 1058419"/>
                <a:gd name="connsiteX1" fmla="*/ 2969207 w 5025064"/>
                <a:gd name="connsiteY1" fmla="*/ 36792 h 1058419"/>
                <a:gd name="connsiteX2" fmla="*/ 2978483 w 5025064"/>
                <a:gd name="connsiteY2" fmla="*/ 128812 h 1058419"/>
                <a:gd name="connsiteX3" fmla="*/ 2973897 w 5025064"/>
                <a:gd name="connsiteY3" fmla="*/ 174306 h 1058419"/>
                <a:gd name="connsiteX4" fmla="*/ 3140652 w 5025064"/>
                <a:gd name="connsiteY4" fmla="*/ 195580 h 1058419"/>
                <a:gd name="connsiteX5" fmla="*/ 4785887 w 5025064"/>
                <a:gd name="connsiteY5" fmla="*/ 924762 h 1058419"/>
                <a:gd name="connsiteX6" fmla="*/ 4939649 w 5025064"/>
                <a:gd name="connsiteY6" fmla="*/ 1058419 h 1058419"/>
                <a:gd name="connsiteX7" fmla="*/ 4969175 w 5025064"/>
                <a:gd name="connsiteY7" fmla="*/ 1019321 h 1058419"/>
                <a:gd name="connsiteX8" fmla="*/ 5025064 w 5025064"/>
                <a:gd name="connsiteY8" fmla="*/ 966343 h 1058419"/>
                <a:gd name="connsiteX9" fmla="*/ 4785887 w 5025064"/>
                <a:gd name="connsiteY9" fmla="*/ 758438 h 1058419"/>
                <a:gd name="connsiteX10" fmla="*/ 3140652 w 5025064"/>
                <a:gd name="connsiteY10" fmla="*/ 29257 h 1058419"/>
                <a:gd name="connsiteX11" fmla="*/ 2085986 w 5025064"/>
                <a:gd name="connsiteY11" fmla="*/ 0 h 1058419"/>
                <a:gd name="connsiteX12" fmla="*/ 1989720 w 5025064"/>
                <a:gd name="connsiteY12" fmla="*/ 11056 h 1058419"/>
                <a:gd name="connsiteX13" fmla="*/ 80729 w 5025064"/>
                <a:gd name="connsiteY13" fmla="*/ 880045 h 1058419"/>
                <a:gd name="connsiteX14" fmla="*/ 0 w 5025064"/>
                <a:gd name="connsiteY14" fmla="*/ 955885 h 1058419"/>
                <a:gd name="connsiteX15" fmla="*/ 75570 w 5025064"/>
                <a:gd name="connsiteY15" fmla="*/ 1027517 h 1058419"/>
                <a:gd name="connsiteX16" fmla="*/ 86379 w 5025064"/>
                <a:gd name="connsiteY16" fmla="*/ 1041831 h 1058419"/>
                <a:gd name="connsiteX17" fmla="*/ 329820 w 5025064"/>
                <a:gd name="connsiteY17" fmla="*/ 846302 h 1058419"/>
                <a:gd name="connsiteX18" fmla="*/ 1905707 w 5025064"/>
                <a:gd name="connsiteY18" fmla="*/ 189955 h 1058419"/>
                <a:gd name="connsiteX19" fmla="*/ 2069463 w 5025064"/>
                <a:gd name="connsiteY19" fmla="*/ 170215 h 1058419"/>
                <a:gd name="connsiteX20" fmla="*/ 2065289 w 5025064"/>
                <a:gd name="connsiteY20" fmla="*/ 128812 h 1058419"/>
                <a:gd name="connsiteX21" fmla="*/ 2074565 w 5025064"/>
                <a:gd name="connsiteY21" fmla="*/ 36792 h 105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25064" h="1058419">
                  <a:moveTo>
                    <a:pt x="2959701" y="6171"/>
                  </a:moveTo>
                  <a:lnTo>
                    <a:pt x="2969207" y="36792"/>
                  </a:lnTo>
                  <a:cubicBezTo>
                    <a:pt x="2975289" y="66515"/>
                    <a:pt x="2978483" y="97291"/>
                    <a:pt x="2978483" y="128812"/>
                  </a:cubicBezTo>
                  <a:lnTo>
                    <a:pt x="2973897" y="174306"/>
                  </a:lnTo>
                  <a:lnTo>
                    <a:pt x="3140652" y="195580"/>
                  </a:lnTo>
                  <a:cubicBezTo>
                    <a:pt x="3758374" y="301118"/>
                    <a:pt x="4321267" y="558028"/>
                    <a:pt x="4785887" y="924762"/>
                  </a:cubicBezTo>
                  <a:lnTo>
                    <a:pt x="4939649" y="1058419"/>
                  </a:lnTo>
                  <a:lnTo>
                    <a:pt x="4969175" y="1019321"/>
                  </a:lnTo>
                  <a:lnTo>
                    <a:pt x="5025064" y="966343"/>
                  </a:lnTo>
                  <a:lnTo>
                    <a:pt x="4785887" y="758438"/>
                  </a:lnTo>
                  <a:cubicBezTo>
                    <a:pt x="4321267" y="391704"/>
                    <a:pt x="3758374" y="134794"/>
                    <a:pt x="3140652" y="29257"/>
                  </a:cubicBezTo>
                  <a:close/>
                  <a:moveTo>
                    <a:pt x="2085986" y="0"/>
                  </a:moveTo>
                  <a:lnTo>
                    <a:pt x="1989720" y="11056"/>
                  </a:lnTo>
                  <a:cubicBezTo>
                    <a:pt x="1258830" y="111967"/>
                    <a:pt x="599284" y="423834"/>
                    <a:pt x="80729" y="880045"/>
                  </a:cubicBezTo>
                  <a:lnTo>
                    <a:pt x="0" y="955885"/>
                  </a:lnTo>
                  <a:lnTo>
                    <a:pt x="75570" y="1027517"/>
                  </a:lnTo>
                  <a:lnTo>
                    <a:pt x="86379" y="1041831"/>
                  </a:lnTo>
                  <a:lnTo>
                    <a:pt x="329820" y="846302"/>
                  </a:lnTo>
                  <a:cubicBezTo>
                    <a:pt x="782360" y="514969"/>
                    <a:pt x="1319889" y="284488"/>
                    <a:pt x="1905707" y="189955"/>
                  </a:cubicBezTo>
                  <a:lnTo>
                    <a:pt x="2069463" y="170215"/>
                  </a:lnTo>
                  <a:lnTo>
                    <a:pt x="2065289" y="128812"/>
                  </a:lnTo>
                  <a:cubicBezTo>
                    <a:pt x="2065289" y="97291"/>
                    <a:pt x="2068483" y="66515"/>
                    <a:pt x="2074565" y="3679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AC58D9C-CABF-A642-9134-E1CB410B9CF6}"/>
                </a:ext>
              </a:extLst>
            </p:cNvPr>
            <p:cNvSpPr/>
            <p:nvPr/>
          </p:nvSpPr>
          <p:spPr>
            <a:xfrm rot="16200000" flipV="1">
              <a:off x="6960084" y="5219318"/>
              <a:ext cx="5025064" cy="1058419"/>
            </a:xfrm>
            <a:custGeom>
              <a:avLst/>
              <a:gdLst>
                <a:gd name="connsiteX0" fmla="*/ 2959701 w 5025064"/>
                <a:gd name="connsiteY0" fmla="*/ 6171 h 1058419"/>
                <a:gd name="connsiteX1" fmla="*/ 2969207 w 5025064"/>
                <a:gd name="connsiteY1" fmla="*/ 36792 h 1058419"/>
                <a:gd name="connsiteX2" fmla="*/ 2978483 w 5025064"/>
                <a:gd name="connsiteY2" fmla="*/ 128812 h 1058419"/>
                <a:gd name="connsiteX3" fmla="*/ 2973897 w 5025064"/>
                <a:gd name="connsiteY3" fmla="*/ 174306 h 1058419"/>
                <a:gd name="connsiteX4" fmla="*/ 3140652 w 5025064"/>
                <a:gd name="connsiteY4" fmla="*/ 195580 h 1058419"/>
                <a:gd name="connsiteX5" fmla="*/ 4785887 w 5025064"/>
                <a:gd name="connsiteY5" fmla="*/ 924762 h 1058419"/>
                <a:gd name="connsiteX6" fmla="*/ 4939649 w 5025064"/>
                <a:gd name="connsiteY6" fmla="*/ 1058419 h 1058419"/>
                <a:gd name="connsiteX7" fmla="*/ 4969175 w 5025064"/>
                <a:gd name="connsiteY7" fmla="*/ 1019321 h 1058419"/>
                <a:gd name="connsiteX8" fmla="*/ 5025064 w 5025064"/>
                <a:gd name="connsiteY8" fmla="*/ 966343 h 1058419"/>
                <a:gd name="connsiteX9" fmla="*/ 4785887 w 5025064"/>
                <a:gd name="connsiteY9" fmla="*/ 758438 h 1058419"/>
                <a:gd name="connsiteX10" fmla="*/ 3140652 w 5025064"/>
                <a:gd name="connsiteY10" fmla="*/ 29257 h 1058419"/>
                <a:gd name="connsiteX11" fmla="*/ 2085986 w 5025064"/>
                <a:gd name="connsiteY11" fmla="*/ 0 h 1058419"/>
                <a:gd name="connsiteX12" fmla="*/ 1989720 w 5025064"/>
                <a:gd name="connsiteY12" fmla="*/ 11056 h 1058419"/>
                <a:gd name="connsiteX13" fmla="*/ 80729 w 5025064"/>
                <a:gd name="connsiteY13" fmla="*/ 880045 h 1058419"/>
                <a:gd name="connsiteX14" fmla="*/ 0 w 5025064"/>
                <a:gd name="connsiteY14" fmla="*/ 955885 h 1058419"/>
                <a:gd name="connsiteX15" fmla="*/ 75570 w 5025064"/>
                <a:gd name="connsiteY15" fmla="*/ 1027517 h 1058419"/>
                <a:gd name="connsiteX16" fmla="*/ 86379 w 5025064"/>
                <a:gd name="connsiteY16" fmla="*/ 1041831 h 1058419"/>
                <a:gd name="connsiteX17" fmla="*/ 329820 w 5025064"/>
                <a:gd name="connsiteY17" fmla="*/ 846302 h 1058419"/>
                <a:gd name="connsiteX18" fmla="*/ 1905707 w 5025064"/>
                <a:gd name="connsiteY18" fmla="*/ 189955 h 1058419"/>
                <a:gd name="connsiteX19" fmla="*/ 2069463 w 5025064"/>
                <a:gd name="connsiteY19" fmla="*/ 170215 h 1058419"/>
                <a:gd name="connsiteX20" fmla="*/ 2065289 w 5025064"/>
                <a:gd name="connsiteY20" fmla="*/ 128812 h 1058419"/>
                <a:gd name="connsiteX21" fmla="*/ 2074565 w 5025064"/>
                <a:gd name="connsiteY21" fmla="*/ 36792 h 105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25064" h="1058419">
                  <a:moveTo>
                    <a:pt x="2959701" y="6171"/>
                  </a:moveTo>
                  <a:lnTo>
                    <a:pt x="2969207" y="36792"/>
                  </a:lnTo>
                  <a:cubicBezTo>
                    <a:pt x="2975289" y="66515"/>
                    <a:pt x="2978483" y="97291"/>
                    <a:pt x="2978483" y="128812"/>
                  </a:cubicBezTo>
                  <a:lnTo>
                    <a:pt x="2973897" y="174306"/>
                  </a:lnTo>
                  <a:lnTo>
                    <a:pt x="3140652" y="195580"/>
                  </a:lnTo>
                  <a:cubicBezTo>
                    <a:pt x="3758374" y="301118"/>
                    <a:pt x="4321267" y="558028"/>
                    <a:pt x="4785887" y="924762"/>
                  </a:cubicBezTo>
                  <a:lnTo>
                    <a:pt x="4939649" y="1058419"/>
                  </a:lnTo>
                  <a:lnTo>
                    <a:pt x="4969175" y="1019321"/>
                  </a:lnTo>
                  <a:lnTo>
                    <a:pt x="5025064" y="966343"/>
                  </a:lnTo>
                  <a:lnTo>
                    <a:pt x="4785887" y="758438"/>
                  </a:lnTo>
                  <a:cubicBezTo>
                    <a:pt x="4321267" y="391704"/>
                    <a:pt x="3758374" y="134794"/>
                    <a:pt x="3140652" y="29257"/>
                  </a:cubicBezTo>
                  <a:close/>
                  <a:moveTo>
                    <a:pt x="2085986" y="0"/>
                  </a:moveTo>
                  <a:lnTo>
                    <a:pt x="1989720" y="11056"/>
                  </a:lnTo>
                  <a:cubicBezTo>
                    <a:pt x="1258830" y="111967"/>
                    <a:pt x="599284" y="423834"/>
                    <a:pt x="80729" y="880045"/>
                  </a:cubicBezTo>
                  <a:lnTo>
                    <a:pt x="0" y="955885"/>
                  </a:lnTo>
                  <a:lnTo>
                    <a:pt x="75570" y="1027517"/>
                  </a:lnTo>
                  <a:lnTo>
                    <a:pt x="86379" y="1041831"/>
                  </a:lnTo>
                  <a:lnTo>
                    <a:pt x="329820" y="846302"/>
                  </a:lnTo>
                  <a:cubicBezTo>
                    <a:pt x="782360" y="514969"/>
                    <a:pt x="1319889" y="284488"/>
                    <a:pt x="1905707" y="189955"/>
                  </a:cubicBezTo>
                  <a:lnTo>
                    <a:pt x="2069463" y="170215"/>
                  </a:lnTo>
                  <a:lnTo>
                    <a:pt x="2065289" y="128812"/>
                  </a:lnTo>
                  <a:cubicBezTo>
                    <a:pt x="2065289" y="97291"/>
                    <a:pt x="2068483" y="66515"/>
                    <a:pt x="2074565" y="3679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E9F542-0253-5F42-973E-B85BC9A848E7}"/>
                </a:ext>
              </a:extLst>
            </p:cNvPr>
            <p:cNvSpPr/>
            <p:nvPr/>
          </p:nvSpPr>
          <p:spPr>
            <a:xfrm rot="16200000">
              <a:off x="5257454" y="5208808"/>
              <a:ext cx="5025064" cy="1058419"/>
            </a:xfrm>
            <a:custGeom>
              <a:avLst/>
              <a:gdLst>
                <a:gd name="connsiteX0" fmla="*/ 2959701 w 5025064"/>
                <a:gd name="connsiteY0" fmla="*/ 6171 h 1058419"/>
                <a:gd name="connsiteX1" fmla="*/ 2969207 w 5025064"/>
                <a:gd name="connsiteY1" fmla="*/ 36792 h 1058419"/>
                <a:gd name="connsiteX2" fmla="*/ 2978483 w 5025064"/>
                <a:gd name="connsiteY2" fmla="*/ 128812 h 1058419"/>
                <a:gd name="connsiteX3" fmla="*/ 2973897 w 5025064"/>
                <a:gd name="connsiteY3" fmla="*/ 174306 h 1058419"/>
                <a:gd name="connsiteX4" fmla="*/ 3140652 w 5025064"/>
                <a:gd name="connsiteY4" fmla="*/ 195580 h 1058419"/>
                <a:gd name="connsiteX5" fmla="*/ 4785887 w 5025064"/>
                <a:gd name="connsiteY5" fmla="*/ 924762 h 1058419"/>
                <a:gd name="connsiteX6" fmla="*/ 4939649 w 5025064"/>
                <a:gd name="connsiteY6" fmla="*/ 1058419 h 1058419"/>
                <a:gd name="connsiteX7" fmla="*/ 4969175 w 5025064"/>
                <a:gd name="connsiteY7" fmla="*/ 1019321 h 1058419"/>
                <a:gd name="connsiteX8" fmla="*/ 5025064 w 5025064"/>
                <a:gd name="connsiteY8" fmla="*/ 966343 h 1058419"/>
                <a:gd name="connsiteX9" fmla="*/ 4785887 w 5025064"/>
                <a:gd name="connsiteY9" fmla="*/ 758438 h 1058419"/>
                <a:gd name="connsiteX10" fmla="*/ 3140652 w 5025064"/>
                <a:gd name="connsiteY10" fmla="*/ 29257 h 1058419"/>
                <a:gd name="connsiteX11" fmla="*/ 2085986 w 5025064"/>
                <a:gd name="connsiteY11" fmla="*/ 0 h 1058419"/>
                <a:gd name="connsiteX12" fmla="*/ 1989720 w 5025064"/>
                <a:gd name="connsiteY12" fmla="*/ 11056 h 1058419"/>
                <a:gd name="connsiteX13" fmla="*/ 80729 w 5025064"/>
                <a:gd name="connsiteY13" fmla="*/ 880045 h 1058419"/>
                <a:gd name="connsiteX14" fmla="*/ 0 w 5025064"/>
                <a:gd name="connsiteY14" fmla="*/ 955885 h 1058419"/>
                <a:gd name="connsiteX15" fmla="*/ 75570 w 5025064"/>
                <a:gd name="connsiteY15" fmla="*/ 1027517 h 1058419"/>
                <a:gd name="connsiteX16" fmla="*/ 86379 w 5025064"/>
                <a:gd name="connsiteY16" fmla="*/ 1041831 h 1058419"/>
                <a:gd name="connsiteX17" fmla="*/ 329820 w 5025064"/>
                <a:gd name="connsiteY17" fmla="*/ 846302 h 1058419"/>
                <a:gd name="connsiteX18" fmla="*/ 1905707 w 5025064"/>
                <a:gd name="connsiteY18" fmla="*/ 189955 h 1058419"/>
                <a:gd name="connsiteX19" fmla="*/ 2069463 w 5025064"/>
                <a:gd name="connsiteY19" fmla="*/ 170215 h 1058419"/>
                <a:gd name="connsiteX20" fmla="*/ 2065289 w 5025064"/>
                <a:gd name="connsiteY20" fmla="*/ 128812 h 1058419"/>
                <a:gd name="connsiteX21" fmla="*/ 2074565 w 5025064"/>
                <a:gd name="connsiteY21" fmla="*/ 36792 h 105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25064" h="1058419">
                  <a:moveTo>
                    <a:pt x="2959701" y="6171"/>
                  </a:moveTo>
                  <a:lnTo>
                    <a:pt x="2969207" y="36792"/>
                  </a:lnTo>
                  <a:cubicBezTo>
                    <a:pt x="2975289" y="66515"/>
                    <a:pt x="2978483" y="97291"/>
                    <a:pt x="2978483" y="128812"/>
                  </a:cubicBezTo>
                  <a:lnTo>
                    <a:pt x="2973897" y="174306"/>
                  </a:lnTo>
                  <a:lnTo>
                    <a:pt x="3140652" y="195580"/>
                  </a:lnTo>
                  <a:cubicBezTo>
                    <a:pt x="3758374" y="301118"/>
                    <a:pt x="4321267" y="558028"/>
                    <a:pt x="4785887" y="924762"/>
                  </a:cubicBezTo>
                  <a:lnTo>
                    <a:pt x="4939649" y="1058419"/>
                  </a:lnTo>
                  <a:lnTo>
                    <a:pt x="4969175" y="1019321"/>
                  </a:lnTo>
                  <a:lnTo>
                    <a:pt x="5025064" y="966343"/>
                  </a:lnTo>
                  <a:lnTo>
                    <a:pt x="4785887" y="758438"/>
                  </a:lnTo>
                  <a:cubicBezTo>
                    <a:pt x="4321267" y="391704"/>
                    <a:pt x="3758374" y="134794"/>
                    <a:pt x="3140652" y="29257"/>
                  </a:cubicBezTo>
                  <a:close/>
                  <a:moveTo>
                    <a:pt x="2085986" y="0"/>
                  </a:moveTo>
                  <a:lnTo>
                    <a:pt x="1989720" y="11056"/>
                  </a:lnTo>
                  <a:cubicBezTo>
                    <a:pt x="1258830" y="111967"/>
                    <a:pt x="599284" y="423834"/>
                    <a:pt x="80729" y="880045"/>
                  </a:cubicBezTo>
                  <a:lnTo>
                    <a:pt x="0" y="955885"/>
                  </a:lnTo>
                  <a:lnTo>
                    <a:pt x="75570" y="1027517"/>
                  </a:lnTo>
                  <a:lnTo>
                    <a:pt x="86379" y="1041831"/>
                  </a:lnTo>
                  <a:lnTo>
                    <a:pt x="329820" y="846302"/>
                  </a:lnTo>
                  <a:cubicBezTo>
                    <a:pt x="782360" y="514969"/>
                    <a:pt x="1319889" y="284488"/>
                    <a:pt x="1905707" y="189955"/>
                  </a:cubicBezTo>
                  <a:lnTo>
                    <a:pt x="2069463" y="170215"/>
                  </a:lnTo>
                  <a:lnTo>
                    <a:pt x="2065289" y="128812"/>
                  </a:lnTo>
                  <a:cubicBezTo>
                    <a:pt x="2065289" y="97291"/>
                    <a:pt x="2068483" y="66515"/>
                    <a:pt x="2074565" y="3679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B4B78CE-0BC4-1244-A855-EDB97A3A6938}"/>
                </a:ext>
              </a:extLst>
            </p:cNvPr>
            <p:cNvSpPr/>
            <p:nvPr/>
          </p:nvSpPr>
          <p:spPr>
            <a:xfrm rot="8100000">
              <a:off x="8639837" y="6101873"/>
              <a:ext cx="971025" cy="296502"/>
            </a:xfrm>
            <a:custGeom>
              <a:avLst/>
              <a:gdLst>
                <a:gd name="connsiteX0" fmla="*/ 44931 w 844446"/>
                <a:gd name="connsiteY0" fmla="*/ 0 h 254043"/>
                <a:gd name="connsiteX1" fmla="*/ 52322 w 844446"/>
                <a:gd name="connsiteY1" fmla="*/ 36218 h 254043"/>
                <a:gd name="connsiteX2" fmla="*/ 449954 w 844446"/>
                <a:gd name="connsiteY2" fmla="*/ 196309 h 254043"/>
                <a:gd name="connsiteX3" fmla="*/ 786514 w 844446"/>
                <a:gd name="connsiteY3" fmla="*/ 107911 h 254043"/>
                <a:gd name="connsiteX4" fmla="*/ 805894 w 844446"/>
                <a:gd name="connsiteY4" fmla="*/ 90273 h 254043"/>
                <a:gd name="connsiteX5" fmla="*/ 844446 w 844446"/>
                <a:gd name="connsiteY5" fmla="*/ 163529 h 254043"/>
                <a:gd name="connsiteX6" fmla="*/ 819593 w 844446"/>
                <a:gd name="connsiteY6" fmla="*/ 178408 h 254043"/>
                <a:gd name="connsiteX7" fmla="*/ 449953 w 844446"/>
                <a:gd name="connsiteY7" fmla="*/ 254043 h 254043"/>
                <a:gd name="connsiteX8" fmla="*/ 16480 w 844446"/>
                <a:gd name="connsiteY8" fmla="*/ 140190 h 254043"/>
                <a:gd name="connsiteX9" fmla="*/ 0 w 844446"/>
                <a:gd name="connsiteY9" fmla="*/ 125192 h 254043"/>
                <a:gd name="connsiteX10" fmla="*/ 17929 w 844446"/>
                <a:gd name="connsiteY10" fmla="*/ 91119 h 25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4446" h="254043">
                  <a:moveTo>
                    <a:pt x="44931" y="0"/>
                  </a:moveTo>
                  <a:lnTo>
                    <a:pt x="52322" y="36218"/>
                  </a:lnTo>
                  <a:cubicBezTo>
                    <a:pt x="90168" y="127582"/>
                    <a:pt x="253814" y="196309"/>
                    <a:pt x="449954" y="196309"/>
                  </a:cubicBezTo>
                  <a:cubicBezTo>
                    <a:pt x="590054" y="196309"/>
                    <a:pt x="713575" y="161244"/>
                    <a:pt x="786514" y="107911"/>
                  </a:cubicBezTo>
                  <a:lnTo>
                    <a:pt x="805894" y="90273"/>
                  </a:lnTo>
                  <a:lnTo>
                    <a:pt x="844446" y="163529"/>
                  </a:lnTo>
                  <a:lnTo>
                    <a:pt x="819593" y="178408"/>
                  </a:lnTo>
                  <a:cubicBezTo>
                    <a:pt x="724994" y="225139"/>
                    <a:pt x="594307" y="254043"/>
                    <a:pt x="449953" y="254043"/>
                  </a:cubicBezTo>
                  <a:cubicBezTo>
                    <a:pt x="269511" y="254043"/>
                    <a:pt x="110422" y="208881"/>
                    <a:pt x="16480" y="140190"/>
                  </a:cubicBezTo>
                  <a:lnTo>
                    <a:pt x="0" y="125192"/>
                  </a:lnTo>
                  <a:lnTo>
                    <a:pt x="17929" y="9111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275CAF5-75D1-BA43-AC92-0C53E1832670}"/>
                </a:ext>
              </a:extLst>
            </p:cNvPr>
            <p:cNvSpPr/>
            <p:nvPr/>
          </p:nvSpPr>
          <p:spPr>
            <a:xfrm rot="13500000" flipH="1">
              <a:off x="7649339" y="6101873"/>
              <a:ext cx="971025" cy="296502"/>
            </a:xfrm>
            <a:custGeom>
              <a:avLst/>
              <a:gdLst>
                <a:gd name="connsiteX0" fmla="*/ 44931 w 844446"/>
                <a:gd name="connsiteY0" fmla="*/ 0 h 254043"/>
                <a:gd name="connsiteX1" fmla="*/ 52322 w 844446"/>
                <a:gd name="connsiteY1" fmla="*/ 36218 h 254043"/>
                <a:gd name="connsiteX2" fmla="*/ 449954 w 844446"/>
                <a:gd name="connsiteY2" fmla="*/ 196309 h 254043"/>
                <a:gd name="connsiteX3" fmla="*/ 786514 w 844446"/>
                <a:gd name="connsiteY3" fmla="*/ 107911 h 254043"/>
                <a:gd name="connsiteX4" fmla="*/ 805894 w 844446"/>
                <a:gd name="connsiteY4" fmla="*/ 90273 h 254043"/>
                <a:gd name="connsiteX5" fmla="*/ 844446 w 844446"/>
                <a:gd name="connsiteY5" fmla="*/ 163529 h 254043"/>
                <a:gd name="connsiteX6" fmla="*/ 819593 w 844446"/>
                <a:gd name="connsiteY6" fmla="*/ 178408 h 254043"/>
                <a:gd name="connsiteX7" fmla="*/ 449953 w 844446"/>
                <a:gd name="connsiteY7" fmla="*/ 254043 h 254043"/>
                <a:gd name="connsiteX8" fmla="*/ 16480 w 844446"/>
                <a:gd name="connsiteY8" fmla="*/ 140190 h 254043"/>
                <a:gd name="connsiteX9" fmla="*/ 0 w 844446"/>
                <a:gd name="connsiteY9" fmla="*/ 125192 h 254043"/>
                <a:gd name="connsiteX10" fmla="*/ 17929 w 844446"/>
                <a:gd name="connsiteY10" fmla="*/ 91119 h 25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4446" h="254043">
                  <a:moveTo>
                    <a:pt x="44931" y="0"/>
                  </a:moveTo>
                  <a:lnTo>
                    <a:pt x="52322" y="36218"/>
                  </a:lnTo>
                  <a:cubicBezTo>
                    <a:pt x="90168" y="127582"/>
                    <a:pt x="253814" y="196309"/>
                    <a:pt x="449954" y="196309"/>
                  </a:cubicBezTo>
                  <a:cubicBezTo>
                    <a:pt x="590054" y="196309"/>
                    <a:pt x="713575" y="161244"/>
                    <a:pt x="786514" y="107911"/>
                  </a:cubicBezTo>
                  <a:lnTo>
                    <a:pt x="805894" y="90273"/>
                  </a:lnTo>
                  <a:lnTo>
                    <a:pt x="844446" y="163529"/>
                  </a:lnTo>
                  <a:lnTo>
                    <a:pt x="819593" y="178408"/>
                  </a:lnTo>
                  <a:cubicBezTo>
                    <a:pt x="724994" y="225139"/>
                    <a:pt x="594307" y="254043"/>
                    <a:pt x="449953" y="254043"/>
                  </a:cubicBezTo>
                  <a:cubicBezTo>
                    <a:pt x="269511" y="254043"/>
                    <a:pt x="110422" y="208881"/>
                    <a:pt x="16480" y="140190"/>
                  </a:cubicBezTo>
                  <a:lnTo>
                    <a:pt x="0" y="125192"/>
                  </a:lnTo>
                  <a:lnTo>
                    <a:pt x="17929" y="9111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6758A9F-CA3D-364D-AA0A-D9DC83DC3102}"/>
                </a:ext>
              </a:extLst>
            </p:cNvPr>
            <p:cNvSpPr/>
            <p:nvPr/>
          </p:nvSpPr>
          <p:spPr>
            <a:xfrm rot="13500000" flipV="1">
              <a:off x="8639837" y="5140905"/>
              <a:ext cx="971025" cy="296502"/>
            </a:xfrm>
            <a:custGeom>
              <a:avLst/>
              <a:gdLst>
                <a:gd name="connsiteX0" fmla="*/ 44931 w 844446"/>
                <a:gd name="connsiteY0" fmla="*/ 0 h 254043"/>
                <a:gd name="connsiteX1" fmla="*/ 52322 w 844446"/>
                <a:gd name="connsiteY1" fmla="*/ 36218 h 254043"/>
                <a:gd name="connsiteX2" fmla="*/ 449954 w 844446"/>
                <a:gd name="connsiteY2" fmla="*/ 196309 h 254043"/>
                <a:gd name="connsiteX3" fmla="*/ 786514 w 844446"/>
                <a:gd name="connsiteY3" fmla="*/ 107911 h 254043"/>
                <a:gd name="connsiteX4" fmla="*/ 805894 w 844446"/>
                <a:gd name="connsiteY4" fmla="*/ 90273 h 254043"/>
                <a:gd name="connsiteX5" fmla="*/ 844446 w 844446"/>
                <a:gd name="connsiteY5" fmla="*/ 163529 h 254043"/>
                <a:gd name="connsiteX6" fmla="*/ 819593 w 844446"/>
                <a:gd name="connsiteY6" fmla="*/ 178408 h 254043"/>
                <a:gd name="connsiteX7" fmla="*/ 449953 w 844446"/>
                <a:gd name="connsiteY7" fmla="*/ 254043 h 254043"/>
                <a:gd name="connsiteX8" fmla="*/ 16480 w 844446"/>
                <a:gd name="connsiteY8" fmla="*/ 140190 h 254043"/>
                <a:gd name="connsiteX9" fmla="*/ 0 w 844446"/>
                <a:gd name="connsiteY9" fmla="*/ 125192 h 254043"/>
                <a:gd name="connsiteX10" fmla="*/ 17929 w 844446"/>
                <a:gd name="connsiteY10" fmla="*/ 91119 h 25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4446" h="254043">
                  <a:moveTo>
                    <a:pt x="44931" y="0"/>
                  </a:moveTo>
                  <a:lnTo>
                    <a:pt x="52322" y="36218"/>
                  </a:lnTo>
                  <a:cubicBezTo>
                    <a:pt x="90168" y="127582"/>
                    <a:pt x="253814" y="196309"/>
                    <a:pt x="449954" y="196309"/>
                  </a:cubicBezTo>
                  <a:cubicBezTo>
                    <a:pt x="590054" y="196309"/>
                    <a:pt x="713575" y="161244"/>
                    <a:pt x="786514" y="107911"/>
                  </a:cubicBezTo>
                  <a:lnTo>
                    <a:pt x="805894" y="90273"/>
                  </a:lnTo>
                  <a:lnTo>
                    <a:pt x="844446" y="163529"/>
                  </a:lnTo>
                  <a:lnTo>
                    <a:pt x="819593" y="178408"/>
                  </a:lnTo>
                  <a:cubicBezTo>
                    <a:pt x="724994" y="225139"/>
                    <a:pt x="594307" y="254043"/>
                    <a:pt x="449953" y="254043"/>
                  </a:cubicBezTo>
                  <a:cubicBezTo>
                    <a:pt x="269511" y="254043"/>
                    <a:pt x="110422" y="208881"/>
                    <a:pt x="16480" y="140190"/>
                  </a:cubicBezTo>
                  <a:lnTo>
                    <a:pt x="0" y="125192"/>
                  </a:lnTo>
                  <a:lnTo>
                    <a:pt x="17929" y="9111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1422A76-2BF9-9C40-B0AF-8CFF49497647}"/>
                </a:ext>
              </a:extLst>
            </p:cNvPr>
            <p:cNvSpPr/>
            <p:nvPr/>
          </p:nvSpPr>
          <p:spPr>
            <a:xfrm rot="8100000" flipH="1" flipV="1">
              <a:off x="7649339" y="5140905"/>
              <a:ext cx="971025" cy="296502"/>
            </a:xfrm>
            <a:custGeom>
              <a:avLst/>
              <a:gdLst>
                <a:gd name="connsiteX0" fmla="*/ 44931 w 844446"/>
                <a:gd name="connsiteY0" fmla="*/ 0 h 254043"/>
                <a:gd name="connsiteX1" fmla="*/ 52322 w 844446"/>
                <a:gd name="connsiteY1" fmla="*/ 36218 h 254043"/>
                <a:gd name="connsiteX2" fmla="*/ 449954 w 844446"/>
                <a:gd name="connsiteY2" fmla="*/ 196309 h 254043"/>
                <a:gd name="connsiteX3" fmla="*/ 786514 w 844446"/>
                <a:gd name="connsiteY3" fmla="*/ 107911 h 254043"/>
                <a:gd name="connsiteX4" fmla="*/ 805894 w 844446"/>
                <a:gd name="connsiteY4" fmla="*/ 90273 h 254043"/>
                <a:gd name="connsiteX5" fmla="*/ 844446 w 844446"/>
                <a:gd name="connsiteY5" fmla="*/ 163529 h 254043"/>
                <a:gd name="connsiteX6" fmla="*/ 819593 w 844446"/>
                <a:gd name="connsiteY6" fmla="*/ 178408 h 254043"/>
                <a:gd name="connsiteX7" fmla="*/ 449953 w 844446"/>
                <a:gd name="connsiteY7" fmla="*/ 254043 h 254043"/>
                <a:gd name="connsiteX8" fmla="*/ 16480 w 844446"/>
                <a:gd name="connsiteY8" fmla="*/ 140190 h 254043"/>
                <a:gd name="connsiteX9" fmla="*/ 0 w 844446"/>
                <a:gd name="connsiteY9" fmla="*/ 125192 h 254043"/>
                <a:gd name="connsiteX10" fmla="*/ 17929 w 844446"/>
                <a:gd name="connsiteY10" fmla="*/ 91119 h 25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4446" h="254043">
                  <a:moveTo>
                    <a:pt x="44931" y="0"/>
                  </a:moveTo>
                  <a:lnTo>
                    <a:pt x="52322" y="36218"/>
                  </a:lnTo>
                  <a:cubicBezTo>
                    <a:pt x="90168" y="127582"/>
                    <a:pt x="253814" y="196309"/>
                    <a:pt x="449954" y="196309"/>
                  </a:cubicBezTo>
                  <a:cubicBezTo>
                    <a:pt x="590054" y="196309"/>
                    <a:pt x="713575" y="161244"/>
                    <a:pt x="786514" y="107911"/>
                  </a:cubicBezTo>
                  <a:lnTo>
                    <a:pt x="805894" y="90273"/>
                  </a:lnTo>
                  <a:lnTo>
                    <a:pt x="844446" y="163529"/>
                  </a:lnTo>
                  <a:lnTo>
                    <a:pt x="819593" y="178408"/>
                  </a:lnTo>
                  <a:cubicBezTo>
                    <a:pt x="724994" y="225139"/>
                    <a:pt x="594307" y="254043"/>
                    <a:pt x="449953" y="254043"/>
                  </a:cubicBezTo>
                  <a:cubicBezTo>
                    <a:pt x="269511" y="254043"/>
                    <a:pt x="110422" y="208881"/>
                    <a:pt x="16480" y="140190"/>
                  </a:cubicBezTo>
                  <a:lnTo>
                    <a:pt x="0" y="125192"/>
                  </a:lnTo>
                  <a:lnTo>
                    <a:pt x="17929" y="9111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29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D2CE-E114-7245-A755-EBF56B62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Zeit Modulo </a:t>
            </a:r>
            <a:r>
              <a:rPr lang="de-DE" dirty="0" err="1">
                <a:solidFill>
                  <a:schemeClr val="bg1"/>
                </a:solidFill>
              </a:rPr>
              <a:t>Pruning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89ACC-3A58-F145-9C8A-430DC82B8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97" y="2406738"/>
            <a:ext cx="15838050" cy="654438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chemeClr val="bg1"/>
                </a:solidFill>
              </a:rPr>
              <a:t>Die Bearbeitungszeit aller Operationstypen ist verschieden</a:t>
            </a:r>
          </a:p>
          <a:p>
            <a:pPr>
              <a:lnSpc>
                <a:spcPct val="120000"/>
              </a:lnSpc>
            </a:pPr>
            <a:r>
              <a:rPr lang="de-DE" i="1" dirty="0">
                <a:solidFill>
                  <a:schemeClr val="bg1"/>
                </a:solidFill>
              </a:rPr>
              <a:t>Biegen = </a:t>
            </a:r>
            <a:r>
              <a:rPr lang="de-DE" i="1" dirty="0" err="1">
                <a:solidFill>
                  <a:schemeClr val="bg1"/>
                </a:solidFill>
              </a:rPr>
              <a:t>mod</a:t>
            </a:r>
            <a:r>
              <a:rPr lang="de-DE" i="1" dirty="0">
                <a:solidFill>
                  <a:schemeClr val="bg1"/>
                </a:solidFill>
              </a:rPr>
              <a:t> 20sek  |  Schweißen = </a:t>
            </a:r>
            <a:r>
              <a:rPr lang="de-DE" i="1" dirty="0" err="1">
                <a:solidFill>
                  <a:schemeClr val="bg1"/>
                </a:solidFill>
              </a:rPr>
              <a:t>mod</a:t>
            </a:r>
            <a:r>
              <a:rPr lang="de-DE" i="1" dirty="0">
                <a:solidFill>
                  <a:schemeClr val="bg1"/>
                </a:solidFill>
              </a:rPr>
              <a:t> 30sek | Lackieren = </a:t>
            </a:r>
            <a:r>
              <a:rPr lang="de-DE" i="1" dirty="0" err="1">
                <a:solidFill>
                  <a:schemeClr val="bg1"/>
                </a:solidFill>
              </a:rPr>
              <a:t>mod</a:t>
            </a:r>
            <a:r>
              <a:rPr lang="de-DE" i="1" dirty="0">
                <a:solidFill>
                  <a:schemeClr val="bg1"/>
                </a:solidFill>
              </a:rPr>
              <a:t> 60sek | = </a:t>
            </a:r>
            <a:r>
              <a:rPr lang="de-DE" i="1" dirty="0" err="1">
                <a:solidFill>
                  <a:schemeClr val="bg1"/>
                </a:solidFill>
              </a:rPr>
              <a:t>mod</a:t>
            </a:r>
            <a:r>
              <a:rPr lang="de-DE" i="1" dirty="0">
                <a:solidFill>
                  <a:schemeClr val="bg1"/>
                </a:solidFill>
              </a:rPr>
              <a:t> 10sek</a:t>
            </a:r>
            <a:br>
              <a:rPr lang="de-DE" i="1" dirty="0">
                <a:solidFill>
                  <a:schemeClr val="bg1"/>
                </a:solidFill>
              </a:rPr>
            </a:br>
            <a:endParaRPr lang="de-DE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Ansatz: </a:t>
            </a:r>
            <a:r>
              <a:rPr lang="de-DE" b="1" dirty="0">
                <a:solidFill>
                  <a:schemeClr val="bg1"/>
                </a:solidFill>
              </a:rPr>
              <a:t>Aufrunden</a:t>
            </a:r>
            <a:r>
              <a:rPr lang="de-DE" dirty="0">
                <a:solidFill>
                  <a:schemeClr val="bg1"/>
                </a:solidFill>
              </a:rPr>
              <a:t> des Zeitschritts auf kleinstes gemeinsames Vielfaches (30s) mit kleiner Ungenauigkeit (10sec) bringt uns von </a:t>
            </a:r>
            <a:r>
              <a:rPr lang="de-DE" sz="4400" dirty="0">
                <a:solidFill>
                  <a:schemeClr val="bg1"/>
                </a:solidFill>
                <a:sym typeface="Wingdings" pitchFamily="2" charset="2"/>
              </a:rPr>
              <a:t>≈ </a:t>
            </a:r>
            <a:r>
              <a:rPr lang="de-DE" dirty="0">
                <a:solidFill>
                  <a:schemeClr val="bg1"/>
                </a:solidFill>
              </a:rPr>
              <a:t>2000 Zeitschritten zu </a:t>
            </a:r>
            <a:r>
              <a:rPr lang="de-DE" sz="4400" dirty="0">
                <a:solidFill>
                  <a:schemeClr val="bg1"/>
                </a:solidFill>
                <a:sym typeface="Wingdings" pitchFamily="2" charset="2"/>
              </a:rPr>
              <a:t>≈ </a:t>
            </a:r>
            <a:r>
              <a:rPr lang="de-DE" dirty="0">
                <a:solidFill>
                  <a:schemeClr val="bg1"/>
                </a:solidFill>
              </a:rPr>
              <a:t>670.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Praktischer Nutzen in der Businesswelt: Ungenauigkeiten können als Zeitpolster genutzt wird.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25BABCE-099D-5840-A04C-D938E6F7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7</a:t>
            </a:fld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5772E9-4E6D-E34D-8E87-C8B94E99B92B}"/>
              </a:ext>
            </a:extLst>
          </p:cNvPr>
          <p:cNvGrpSpPr/>
          <p:nvPr/>
        </p:nvGrpSpPr>
        <p:grpSpPr>
          <a:xfrm>
            <a:off x="1695450" y="4543591"/>
            <a:ext cx="9722350" cy="1620000"/>
            <a:chOff x="1695450" y="5402511"/>
            <a:chExt cx="9722350" cy="1620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311ABA2-D026-554C-8A74-A807B074CC60}"/>
                </a:ext>
              </a:extLst>
            </p:cNvPr>
            <p:cNvCxnSpPr>
              <a:cxnSpLocks/>
            </p:cNvCxnSpPr>
            <p:nvPr/>
          </p:nvCxnSpPr>
          <p:spPr>
            <a:xfrm>
              <a:off x="1695450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C126B94-4DEA-7D40-988A-2E9E553D46A7}"/>
                </a:ext>
              </a:extLst>
            </p:cNvPr>
            <p:cNvCxnSpPr>
              <a:cxnSpLocks/>
            </p:cNvCxnSpPr>
            <p:nvPr/>
          </p:nvCxnSpPr>
          <p:spPr>
            <a:xfrm>
              <a:off x="2413462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5821E8-2696-274A-9A5C-519DAA1AC40A}"/>
                </a:ext>
              </a:extLst>
            </p:cNvPr>
            <p:cNvCxnSpPr>
              <a:cxnSpLocks/>
            </p:cNvCxnSpPr>
            <p:nvPr/>
          </p:nvCxnSpPr>
          <p:spPr>
            <a:xfrm>
              <a:off x="3131474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F6269BB-BBE5-7243-A113-68B58EB93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9486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157A0D1-CB02-EB48-B5F9-7FB7AEFD9C7B}"/>
                </a:ext>
              </a:extLst>
            </p:cNvPr>
            <p:cNvCxnSpPr>
              <a:cxnSpLocks/>
            </p:cNvCxnSpPr>
            <p:nvPr/>
          </p:nvCxnSpPr>
          <p:spPr>
            <a:xfrm>
              <a:off x="4567498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04E825F-9E78-074D-B82A-653EC27B2D77}"/>
                </a:ext>
              </a:extLst>
            </p:cNvPr>
            <p:cNvCxnSpPr>
              <a:cxnSpLocks/>
            </p:cNvCxnSpPr>
            <p:nvPr/>
          </p:nvCxnSpPr>
          <p:spPr>
            <a:xfrm>
              <a:off x="8169898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6EECC7-589C-AF46-AACC-B456CDC281D6}"/>
                </a:ext>
              </a:extLst>
            </p:cNvPr>
            <p:cNvCxnSpPr>
              <a:cxnSpLocks/>
            </p:cNvCxnSpPr>
            <p:nvPr/>
          </p:nvCxnSpPr>
          <p:spPr>
            <a:xfrm>
              <a:off x="10335166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57A8AAA-CB87-0642-B0BB-0126F42A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054456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4C72711-CA4F-E44F-8801-24AB1D48B625}"/>
                </a:ext>
              </a:extLst>
            </p:cNvPr>
            <p:cNvCxnSpPr>
              <a:cxnSpLocks/>
            </p:cNvCxnSpPr>
            <p:nvPr/>
          </p:nvCxnSpPr>
          <p:spPr>
            <a:xfrm>
              <a:off x="2772468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DF1DA2-219B-9241-98A1-3FDB074B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490480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C6D6B9-635C-1D44-B2E9-0BE8AC3AD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08492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11C9CCE-7552-B54D-A21E-F53E395C4C7F}"/>
                </a:ext>
              </a:extLst>
            </p:cNvPr>
            <p:cNvCxnSpPr>
              <a:cxnSpLocks/>
            </p:cNvCxnSpPr>
            <p:nvPr/>
          </p:nvCxnSpPr>
          <p:spPr>
            <a:xfrm>
              <a:off x="4926500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F8E8AFD-D2B5-6740-A993-0B2A4B156376}"/>
                </a:ext>
              </a:extLst>
            </p:cNvPr>
            <p:cNvCxnSpPr>
              <a:cxnSpLocks/>
            </p:cNvCxnSpPr>
            <p:nvPr/>
          </p:nvCxnSpPr>
          <p:spPr>
            <a:xfrm>
              <a:off x="7087264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7EC819-EF9A-9148-821F-C4B5CE4C1524}"/>
                </a:ext>
              </a:extLst>
            </p:cNvPr>
            <p:cNvCxnSpPr>
              <a:cxnSpLocks/>
            </p:cNvCxnSpPr>
            <p:nvPr/>
          </p:nvCxnSpPr>
          <p:spPr>
            <a:xfrm>
              <a:off x="9252532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8A4C21E-FDDF-C44E-9E11-649D133F7413}"/>
                </a:ext>
              </a:extLst>
            </p:cNvPr>
            <p:cNvCxnSpPr>
              <a:cxnSpLocks/>
            </p:cNvCxnSpPr>
            <p:nvPr/>
          </p:nvCxnSpPr>
          <p:spPr>
            <a:xfrm>
              <a:off x="11417800" y="5402511"/>
              <a:ext cx="0" cy="1620000"/>
            </a:xfrm>
            <a:prstGeom prst="line">
              <a:avLst/>
            </a:prstGeom>
            <a:ln w="190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C4866-55E4-7949-A5D3-0B61B9F36C99}"/>
              </a:ext>
            </a:extLst>
          </p:cNvPr>
          <p:cNvGrpSpPr/>
          <p:nvPr/>
        </p:nvGrpSpPr>
        <p:grpSpPr>
          <a:xfrm>
            <a:off x="1695450" y="4739024"/>
            <a:ext cx="13860639" cy="400110"/>
            <a:chOff x="1695450" y="5506504"/>
            <a:chExt cx="13860639" cy="40011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6F654A-9675-A14E-943A-70A42CECB111}"/>
                </a:ext>
              </a:extLst>
            </p:cNvPr>
            <p:cNvSpPr txBox="1"/>
            <p:nvPr/>
          </p:nvSpPr>
          <p:spPr>
            <a:xfrm>
              <a:off x="11731531" y="5506504"/>
              <a:ext cx="38245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solidFill>
                    <a:schemeClr val="bg1"/>
                  </a:solidFill>
                </a:rPr>
                <a:t>13 Zeitschritte à 20 </a:t>
              </a:r>
              <a:r>
                <a:rPr lang="de-DE" sz="2000" dirty="0" err="1">
                  <a:solidFill>
                    <a:schemeClr val="bg1"/>
                  </a:solidFill>
                </a:rPr>
                <a:t>sek</a:t>
              </a:r>
              <a:r>
                <a:rPr lang="de-DE" sz="2000" dirty="0">
                  <a:solidFill>
                    <a:schemeClr val="bg1"/>
                  </a:solidFill>
                </a:rPr>
                <a:t> Biegen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D493ED-3C09-5140-BFCB-E276BBAD39E5}"/>
                </a:ext>
              </a:extLst>
            </p:cNvPr>
            <p:cNvSpPr/>
            <p:nvPr/>
          </p:nvSpPr>
          <p:spPr>
            <a:xfrm>
              <a:off x="1695450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FDAA95-FADE-004E-AEB7-667A79FD46FA}"/>
                </a:ext>
              </a:extLst>
            </p:cNvPr>
            <p:cNvSpPr/>
            <p:nvPr/>
          </p:nvSpPr>
          <p:spPr>
            <a:xfrm>
              <a:off x="2415631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398C82-406F-D045-8F96-89D049282264}"/>
                </a:ext>
              </a:extLst>
            </p:cNvPr>
            <p:cNvSpPr/>
            <p:nvPr/>
          </p:nvSpPr>
          <p:spPr>
            <a:xfrm>
              <a:off x="3135812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7C84B9-143C-964C-80CD-A48304A36333}"/>
                </a:ext>
              </a:extLst>
            </p:cNvPr>
            <p:cNvSpPr/>
            <p:nvPr/>
          </p:nvSpPr>
          <p:spPr>
            <a:xfrm>
              <a:off x="3855993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868321-48D8-C348-BAE6-58C30E0E922B}"/>
                </a:ext>
              </a:extLst>
            </p:cNvPr>
            <p:cNvSpPr/>
            <p:nvPr/>
          </p:nvSpPr>
          <p:spPr>
            <a:xfrm>
              <a:off x="5296355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30835F-2C13-224B-A58D-234AF3AAC4F4}"/>
                </a:ext>
              </a:extLst>
            </p:cNvPr>
            <p:cNvSpPr/>
            <p:nvPr/>
          </p:nvSpPr>
          <p:spPr>
            <a:xfrm>
              <a:off x="6736717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C4590C-D8C6-3A46-BB38-E14FFC71581D}"/>
                </a:ext>
              </a:extLst>
            </p:cNvPr>
            <p:cNvSpPr/>
            <p:nvPr/>
          </p:nvSpPr>
          <p:spPr>
            <a:xfrm>
              <a:off x="8177079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82C89A-47C1-0347-9EE3-EC9A9537BB5D}"/>
                </a:ext>
              </a:extLst>
            </p:cNvPr>
            <p:cNvSpPr/>
            <p:nvPr/>
          </p:nvSpPr>
          <p:spPr>
            <a:xfrm>
              <a:off x="4576174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C9AEC0-1B11-A745-A3F8-A93A0E3E0197}"/>
                </a:ext>
              </a:extLst>
            </p:cNvPr>
            <p:cNvSpPr/>
            <p:nvPr/>
          </p:nvSpPr>
          <p:spPr>
            <a:xfrm>
              <a:off x="6016536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A7A7CA-2648-9047-9A33-DB00B16C4B4D}"/>
                </a:ext>
              </a:extLst>
            </p:cNvPr>
            <p:cNvSpPr/>
            <p:nvPr/>
          </p:nvSpPr>
          <p:spPr>
            <a:xfrm>
              <a:off x="7456898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7DFC7B-578C-894E-AF9B-272E6F8C437C}"/>
                </a:ext>
              </a:extLst>
            </p:cNvPr>
            <p:cNvSpPr/>
            <p:nvPr/>
          </p:nvSpPr>
          <p:spPr>
            <a:xfrm>
              <a:off x="8897260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66C9E3-D8F1-A545-917D-F2BF0E1A9918}"/>
                </a:ext>
              </a:extLst>
            </p:cNvPr>
            <p:cNvSpPr/>
            <p:nvPr/>
          </p:nvSpPr>
          <p:spPr>
            <a:xfrm>
              <a:off x="9617441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B47D06-1732-7441-B7F3-F15E5BEE596D}"/>
                </a:ext>
              </a:extLst>
            </p:cNvPr>
            <p:cNvSpPr/>
            <p:nvPr/>
          </p:nvSpPr>
          <p:spPr>
            <a:xfrm>
              <a:off x="10337622" y="5526559"/>
              <a:ext cx="72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A6C2DE-4A5B-A44C-9703-B7265D5FE43F}"/>
                </a:ext>
              </a:extLst>
            </p:cNvPr>
            <p:cNvSpPr/>
            <p:nvPr/>
          </p:nvSpPr>
          <p:spPr>
            <a:xfrm>
              <a:off x="11057800" y="5526559"/>
              <a:ext cx="360000" cy="360000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655598-FCFB-6442-A1F7-11795A24A811}"/>
              </a:ext>
            </a:extLst>
          </p:cNvPr>
          <p:cNvGrpSpPr/>
          <p:nvPr/>
        </p:nvGrpSpPr>
        <p:grpSpPr>
          <a:xfrm>
            <a:off x="1695450" y="5678929"/>
            <a:ext cx="13892723" cy="400110"/>
            <a:chOff x="1695450" y="6377829"/>
            <a:chExt cx="13892723" cy="4001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7140E79-59F3-164A-8346-EC74716149DA}"/>
                </a:ext>
              </a:extLst>
            </p:cNvPr>
            <p:cNvSpPr txBox="1"/>
            <p:nvPr/>
          </p:nvSpPr>
          <p:spPr>
            <a:xfrm>
              <a:off x="11763615" y="6377829"/>
              <a:ext cx="38245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solidFill>
                    <a:schemeClr val="bg1"/>
                  </a:solidFill>
                </a:rPr>
                <a:t>9 Zeitschritte à 30 </a:t>
              </a:r>
              <a:r>
                <a:rPr lang="de-DE" sz="2000" dirty="0" err="1">
                  <a:solidFill>
                    <a:schemeClr val="bg1"/>
                  </a:solidFill>
                </a:rPr>
                <a:t>sek</a:t>
              </a:r>
              <a:r>
                <a:rPr lang="de-DE" sz="2000" dirty="0">
                  <a:solidFill>
                    <a:schemeClr val="bg1"/>
                  </a:solidFill>
                </a:rPr>
                <a:t> Schweißen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BDC74E-4BC3-534E-9468-B5ED35FA795A}"/>
                </a:ext>
              </a:extLst>
            </p:cNvPr>
            <p:cNvSpPr/>
            <p:nvPr/>
          </p:nvSpPr>
          <p:spPr>
            <a:xfrm>
              <a:off x="1695450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2C0CA2-8F78-D947-BF13-51AB476D9B15}"/>
                </a:ext>
              </a:extLst>
            </p:cNvPr>
            <p:cNvSpPr/>
            <p:nvPr/>
          </p:nvSpPr>
          <p:spPr>
            <a:xfrm>
              <a:off x="2775744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347A4B-3FE7-A040-AEB4-0F631EFB51EB}"/>
                </a:ext>
              </a:extLst>
            </p:cNvPr>
            <p:cNvSpPr/>
            <p:nvPr/>
          </p:nvSpPr>
          <p:spPr>
            <a:xfrm>
              <a:off x="3856038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8C0556-FA0A-BD4B-97C6-A4DDD1FBB37D}"/>
                </a:ext>
              </a:extLst>
            </p:cNvPr>
            <p:cNvSpPr/>
            <p:nvPr/>
          </p:nvSpPr>
          <p:spPr>
            <a:xfrm>
              <a:off x="4936332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7B0CED-20D5-7C45-A0B9-94AB640A8147}"/>
                </a:ext>
              </a:extLst>
            </p:cNvPr>
            <p:cNvSpPr/>
            <p:nvPr/>
          </p:nvSpPr>
          <p:spPr>
            <a:xfrm>
              <a:off x="7096920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21499D-4309-CF44-BDFD-B11448E9D452}"/>
                </a:ext>
              </a:extLst>
            </p:cNvPr>
            <p:cNvSpPr/>
            <p:nvPr/>
          </p:nvSpPr>
          <p:spPr>
            <a:xfrm>
              <a:off x="9257508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72625D-F9C6-7045-8123-819E3B8C8568}"/>
                </a:ext>
              </a:extLst>
            </p:cNvPr>
            <p:cNvSpPr/>
            <p:nvPr/>
          </p:nvSpPr>
          <p:spPr>
            <a:xfrm>
              <a:off x="6016626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C39ADC-F83D-E949-8CEC-6191A6B3A234}"/>
                </a:ext>
              </a:extLst>
            </p:cNvPr>
            <p:cNvSpPr/>
            <p:nvPr/>
          </p:nvSpPr>
          <p:spPr>
            <a:xfrm>
              <a:off x="8177214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86D7AA-C1CA-5641-8307-910A5ED3E4C7}"/>
                </a:ext>
              </a:extLst>
            </p:cNvPr>
            <p:cNvSpPr/>
            <p:nvPr/>
          </p:nvSpPr>
          <p:spPr>
            <a:xfrm>
              <a:off x="10337800" y="6397884"/>
              <a:ext cx="1080000" cy="360000"/>
            </a:xfrm>
            <a:prstGeom prst="rect">
              <a:avLst/>
            </a:prstGeom>
            <a:solidFill>
              <a:srgbClr val="0033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9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F467699-A34E-494A-8807-4A72C686DA17}"/>
              </a:ext>
            </a:extLst>
          </p:cNvPr>
          <p:cNvSpPr txBox="1"/>
          <p:nvPr/>
        </p:nvSpPr>
        <p:spPr>
          <a:xfrm>
            <a:off x="2754678" y="4042713"/>
            <a:ext cx="227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</a:rPr>
              <a:t>10 </a:t>
            </a:r>
            <a:r>
              <a:rPr lang="de-DE" sz="2000" dirty="0" err="1">
                <a:solidFill>
                  <a:schemeClr val="bg1"/>
                </a:solidFill>
              </a:rPr>
              <a:t>sek</a:t>
            </a:r>
            <a:r>
              <a:rPr lang="de-DE" sz="2000" dirty="0">
                <a:solidFill>
                  <a:schemeClr val="bg1"/>
                </a:solidFill>
              </a:rPr>
              <a:t> Zeitschritte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79B0069-BED7-6546-A615-C6A720058E9F}"/>
              </a:ext>
            </a:extLst>
          </p:cNvPr>
          <p:cNvSpPr txBox="1"/>
          <p:nvPr/>
        </p:nvSpPr>
        <p:spPr>
          <a:xfrm>
            <a:off x="7019992" y="4042713"/>
            <a:ext cx="227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30 </a:t>
            </a:r>
            <a:r>
              <a:rPr lang="de-DE" sz="2000" dirty="0" err="1">
                <a:solidFill>
                  <a:schemeClr val="bg1"/>
                </a:solidFill>
              </a:rPr>
              <a:t>sek</a:t>
            </a:r>
            <a:r>
              <a:rPr lang="de-DE" sz="2000" dirty="0">
                <a:solidFill>
                  <a:schemeClr val="bg1"/>
                </a:solidFill>
              </a:rPr>
              <a:t> Zeitschritte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2EFA19A-7C97-154E-B16F-912921D60858}"/>
              </a:ext>
            </a:extLst>
          </p:cNvPr>
          <p:cNvSpPr txBox="1"/>
          <p:nvPr/>
        </p:nvSpPr>
        <p:spPr>
          <a:xfrm>
            <a:off x="4887335" y="3950381"/>
            <a:ext cx="2272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>
                <a:solidFill>
                  <a:schemeClr val="bg1"/>
                </a:solidFill>
              </a:rPr>
              <a:t>≈</a:t>
            </a:r>
          </a:p>
        </p:txBody>
      </p:sp>
    </p:spTree>
    <p:extLst>
      <p:ext uri="{BB962C8B-B14F-4D97-AF65-F5344CB8AC3E}">
        <p14:creationId xmlns:p14="http://schemas.microsoft.com/office/powerpoint/2010/main" val="1091568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8C2018-579C-194C-8ED4-7B6D0C2A7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5"/>
          <a:stretch/>
        </p:blipFill>
        <p:spPr>
          <a:xfrm>
            <a:off x="10581773" y="8318006"/>
            <a:ext cx="4824669" cy="601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B4A0E-20B9-9B46-9983-0BB52870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Mathematische Formulierung des JSSP:  Constraints und Kostenfunktion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AD90-0068-8347-823A-A20F5F1A4057}"/>
                  </a:ext>
                </a:extLst>
              </p:cNvPr>
              <p:cNvSpPr txBox="1"/>
              <p:nvPr/>
            </p:nvSpPr>
            <p:spPr>
              <a:xfrm>
                <a:off x="11920160" y="7750909"/>
                <a:ext cx="21478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𝑃𝑟𝑒𝑐𝑒𝑛𝑑𝑒𝑛𝑐𝑒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84AD90-0068-8347-823A-A20F5F1A4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0160" y="7750909"/>
                <a:ext cx="2147896" cy="430887"/>
              </a:xfrm>
              <a:prstGeom prst="rect">
                <a:avLst/>
              </a:prstGeom>
              <a:blipFill>
                <a:blip r:embed="rId5"/>
                <a:stretch>
                  <a:fillRect l="-3529" r="-3529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7">
            <a:extLst>
              <a:ext uri="{FF2B5EF4-FFF2-40B4-BE49-F238E27FC236}">
                <a16:creationId xmlns:a16="http://schemas.microsoft.com/office/drawing/2014/main" id="{C82AA0AC-22C3-4B0A-A60F-BA4D621F6C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442" r="23476"/>
          <a:stretch/>
        </p:blipFill>
        <p:spPr>
          <a:xfrm>
            <a:off x="9089295" y="2470480"/>
            <a:ext cx="6428969" cy="6449143"/>
          </a:xfrm>
          <a:prstGeom prst="rect">
            <a:avLst/>
          </a:prstGeom>
        </p:spPr>
      </p:pic>
      <p:sp>
        <p:nvSpPr>
          <p:cNvPr id="20" name="Freeform 10">
            <a:extLst>
              <a:ext uri="{FF2B5EF4-FFF2-40B4-BE49-F238E27FC236}">
                <a16:creationId xmlns:a16="http://schemas.microsoft.com/office/drawing/2014/main" id="{BA460C6F-1CA7-4691-9D59-0DF48EDF64CE}"/>
              </a:ext>
            </a:extLst>
          </p:cNvPr>
          <p:cNvSpPr/>
          <p:nvPr/>
        </p:nvSpPr>
        <p:spPr>
          <a:xfrm>
            <a:off x="8520842" y="5181613"/>
            <a:ext cx="568453" cy="985384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079613-0965-4249-8917-25680E44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8</a:t>
            </a:fld>
            <a:endParaRPr lang="de-DE">
              <a:solidFill>
                <a:schemeClr val="bg1"/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3010533-F56A-480F-B191-E5670C48F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492" y="3287542"/>
            <a:ext cx="4498077" cy="1172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98B1AF6B-B871-46EA-8239-1C55892B1704}"/>
                  </a:ext>
                </a:extLst>
              </p:cNvPr>
              <p:cNvSpPr txBox="1"/>
              <p:nvPr/>
            </p:nvSpPr>
            <p:spPr>
              <a:xfrm>
                <a:off x="2497568" y="3186958"/>
                <a:ext cx="2334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𝐸𝑖𝑛𝑑𝑒𝑢𝑡𝑖𝑔𝑘𝑒𝑖𝑡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98B1AF6B-B871-46EA-8239-1C55892B1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568" y="3186958"/>
                <a:ext cx="233474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13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9">
            <a:extLst>
              <a:ext uri="{FF2B5EF4-FFF2-40B4-BE49-F238E27FC236}">
                <a16:creationId xmlns:a16="http://schemas.microsoft.com/office/drawing/2014/main" id="{BD4632FD-B811-4CDA-B6BB-681F6C311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42" r="23476"/>
          <a:stretch/>
        </p:blipFill>
        <p:spPr>
          <a:xfrm>
            <a:off x="9089295" y="2470480"/>
            <a:ext cx="6428969" cy="6449143"/>
          </a:xfrm>
          <a:prstGeom prst="rect">
            <a:avLst/>
          </a:prstGeom>
        </p:spPr>
      </p:pic>
      <p:sp>
        <p:nvSpPr>
          <p:cNvPr id="20" name="Freeform 10">
            <a:extLst>
              <a:ext uri="{FF2B5EF4-FFF2-40B4-BE49-F238E27FC236}">
                <a16:creationId xmlns:a16="http://schemas.microsoft.com/office/drawing/2014/main" id="{BA460C6F-1CA7-4691-9D59-0DF48EDF64CE}"/>
              </a:ext>
            </a:extLst>
          </p:cNvPr>
          <p:cNvSpPr/>
          <p:nvPr/>
        </p:nvSpPr>
        <p:spPr>
          <a:xfrm>
            <a:off x="8520842" y="5181613"/>
            <a:ext cx="568453" cy="985384"/>
          </a:xfrm>
          <a:custGeom>
            <a:avLst/>
            <a:gdLst>
              <a:gd name="connsiteX0" fmla="*/ 0 w 2946400"/>
              <a:gd name="connsiteY0" fmla="*/ 0 h 4051315"/>
              <a:gd name="connsiteX1" fmla="*/ 2946400 w 2946400"/>
              <a:gd name="connsiteY1" fmla="*/ 2025657 h 4051315"/>
              <a:gd name="connsiteX2" fmla="*/ 0 w 2946400"/>
              <a:gd name="connsiteY2" fmla="*/ 4051315 h 4051315"/>
              <a:gd name="connsiteX3" fmla="*/ 0 w 2946400"/>
              <a:gd name="connsiteY3" fmla="*/ 3213103 h 4051315"/>
              <a:gd name="connsiteX4" fmla="*/ 1727188 w 2946400"/>
              <a:gd name="connsiteY4" fmla="*/ 2025657 h 4051315"/>
              <a:gd name="connsiteX5" fmla="*/ 0 w 2946400"/>
              <a:gd name="connsiteY5" fmla="*/ 838211 h 40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400" h="4051315">
                <a:moveTo>
                  <a:pt x="0" y="0"/>
                </a:moveTo>
                <a:lnTo>
                  <a:pt x="2946400" y="2025657"/>
                </a:lnTo>
                <a:lnTo>
                  <a:pt x="0" y="4051315"/>
                </a:lnTo>
                <a:lnTo>
                  <a:pt x="0" y="3213103"/>
                </a:lnTo>
                <a:lnTo>
                  <a:pt x="1727188" y="2025657"/>
                </a:lnTo>
                <a:lnTo>
                  <a:pt x="0" y="838211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D7ED1FB-AC05-8A4C-9055-7E5A041F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37160" y="9181395"/>
            <a:ext cx="3962281" cy="527403"/>
          </a:xfrm>
        </p:spPr>
        <p:txBody>
          <a:bodyPr/>
          <a:lstStyle/>
          <a:p>
            <a:fld id="{74E8C53F-9A8F-634D-9A45-6AA3A656DAC4}" type="slidenum">
              <a:rPr lang="de-DE" smtClean="0">
                <a:solidFill>
                  <a:schemeClr val="bg1"/>
                </a:solidFill>
              </a:rPr>
              <a:t>9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C334AAE-D24F-47DB-9779-91BE4CBF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97" y="527404"/>
            <a:ext cx="15188744" cy="1649059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Mathematische Formulierung des JSSP:  Constraints und Kostenfunktion</a:t>
            </a: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AC54175D-60E8-4075-8A3A-99548063F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55"/>
          <a:stretch/>
        </p:blipFill>
        <p:spPr>
          <a:xfrm>
            <a:off x="1889492" y="5185761"/>
            <a:ext cx="4824669" cy="6012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3">
                <a:extLst>
                  <a:ext uri="{FF2B5EF4-FFF2-40B4-BE49-F238E27FC236}">
                    <a16:creationId xmlns:a16="http://schemas.microsoft.com/office/drawing/2014/main" id="{14301EB5-95A9-4969-9237-1AB72DFB8272}"/>
                  </a:ext>
                </a:extLst>
              </p:cNvPr>
              <p:cNvSpPr txBox="1"/>
              <p:nvPr/>
            </p:nvSpPr>
            <p:spPr>
              <a:xfrm>
                <a:off x="2497568" y="4754576"/>
                <a:ext cx="20933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𝑅𝑒𝑖h𝑒𝑛𝑓𝑜𝑙𝑔𝑒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3">
                <a:extLst>
                  <a:ext uri="{FF2B5EF4-FFF2-40B4-BE49-F238E27FC236}">
                    <a16:creationId xmlns:a16="http://schemas.microsoft.com/office/drawing/2014/main" id="{14301EB5-95A9-4969-9237-1AB72DFB8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568" y="4754576"/>
                <a:ext cx="209339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12">
                <a:extLst>
                  <a:ext uri="{FF2B5EF4-FFF2-40B4-BE49-F238E27FC236}">
                    <a16:creationId xmlns:a16="http://schemas.microsoft.com/office/drawing/2014/main" id="{7E5D3E4C-EB50-4ABF-BE57-810E243007A2}"/>
                  </a:ext>
                </a:extLst>
              </p:cNvPr>
              <p:cNvSpPr txBox="1"/>
              <p:nvPr/>
            </p:nvSpPr>
            <p:spPr>
              <a:xfrm>
                <a:off x="2497568" y="3186958"/>
                <a:ext cx="2334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𝐸𝑖𝑛𝑑𝑒𝑢𝑡𝑖𝑔𝑘𝑒𝑖𝑡</m:t>
                      </m:r>
                    </m:oMath>
                  </m:oMathPara>
                </a14:m>
                <a:endParaRPr lang="de-D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12">
                <a:extLst>
                  <a:ext uri="{FF2B5EF4-FFF2-40B4-BE49-F238E27FC236}">
                    <a16:creationId xmlns:a16="http://schemas.microsoft.com/office/drawing/2014/main" id="{7E5D3E4C-EB50-4ABF-BE57-810E24300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568" y="3186958"/>
                <a:ext cx="233474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30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3947</Words>
  <Application>Microsoft Office PowerPoint</Application>
  <PresentationFormat>Benutzerdefiniert</PresentationFormat>
  <Paragraphs>823</Paragraphs>
  <Slides>69</Slides>
  <Notes>0</Notes>
  <HiddenSlides>39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69</vt:i4>
      </vt:variant>
    </vt:vector>
  </HeadingPairs>
  <TitlesOfParts>
    <vt:vector size="79" baseType="lpstr">
      <vt:lpstr>Andale Mono</vt:lpstr>
      <vt:lpstr>Arial</vt:lpstr>
      <vt:lpstr>Avenir Light Oblique</vt:lpstr>
      <vt:lpstr>Calibri</vt:lpstr>
      <vt:lpstr>Calibri Light</vt:lpstr>
      <vt:lpstr>Cambria</vt:lpstr>
      <vt:lpstr>Cambria Math</vt:lpstr>
      <vt:lpstr>Georgia</vt:lpstr>
      <vt:lpstr>Wingdings</vt:lpstr>
      <vt:lpstr>Office Theme</vt:lpstr>
      <vt:lpstr>Lösen eines realistischen flexiblen  Job Shop Scheduling Problems mit diversen Quantum Computing Ansätzen</vt:lpstr>
      <vt:lpstr>TRUMPF’s Problemstellung – Übersicht </vt:lpstr>
      <vt:lpstr>JSSP Kategorien und Komplexität </vt:lpstr>
      <vt:lpstr>Komplexität und Tupel-Darstellung</vt:lpstr>
      <vt:lpstr>Kombinatorisches Pruning </vt:lpstr>
      <vt:lpstr>Logisches Pruning (Heads and Tails) </vt:lpstr>
      <vt:lpstr>Zeit Modulo Pruning </vt:lpstr>
      <vt:lpstr>Mathematische Formulierung des JSSP:  Constraints und Kostenfunktion</vt:lpstr>
      <vt:lpstr>Mathematische Formulierung des JSSP:  Constraints und Kostenfunktion</vt:lpstr>
      <vt:lpstr>Mathematische Formulierung des JSSP:  Constraints und Kostenfunktion</vt:lpstr>
      <vt:lpstr>Mathematische Formulierung des JSSP:  Constraints und Kostenfunktion</vt:lpstr>
      <vt:lpstr>Parameter und finale QUBO </vt:lpstr>
      <vt:lpstr>Vorgehen</vt:lpstr>
      <vt:lpstr>Quantum Annealing</vt:lpstr>
      <vt:lpstr>Annealing – Übersicht der Ergebnisse  </vt:lpstr>
      <vt:lpstr>Ergebnisse je Komplexitätsklasse </vt:lpstr>
      <vt:lpstr>Streuung der QPUs </vt:lpstr>
      <vt:lpstr>Key Takeaways der D-Wave Parameter </vt:lpstr>
      <vt:lpstr>Key Takeaways der D-Wave Parameter </vt:lpstr>
      <vt:lpstr>Key Takeaways der D-Wave Parameter </vt:lpstr>
      <vt:lpstr>Key Takeaways der D-Wave Parameter </vt:lpstr>
      <vt:lpstr>Hybrider Ansatz mit Leap und QBSolv</vt:lpstr>
      <vt:lpstr>Hybrider Ansatz mit Leap und QBSolv </vt:lpstr>
      <vt:lpstr>Quantum Gate Model - Struktur</vt:lpstr>
      <vt:lpstr>Quantum Gate Model Circuits</vt:lpstr>
      <vt:lpstr>Qulacs-Simulator Ergebnisse</vt:lpstr>
      <vt:lpstr>Gate Model (non-opt)</vt:lpstr>
      <vt:lpstr>Gate Model (pre-opt)</vt:lpstr>
      <vt:lpstr>Vergleich QA und QGM</vt:lpstr>
      <vt:lpstr>Ausblick und Vergleich der Rechner</vt:lpstr>
      <vt:lpstr>PowerPoint-Präsentation</vt:lpstr>
      <vt:lpstr>Quantum Gate Model Circuits</vt:lpstr>
      <vt:lpstr>Quantum Gate Model</vt:lpstr>
      <vt:lpstr>Key Takeaways – Embeddings</vt:lpstr>
      <vt:lpstr>Key Takeaways – Chain Strength</vt:lpstr>
      <vt:lpstr>Key Takeaways – Annealing Time</vt:lpstr>
      <vt:lpstr>Key Takeaways – Annealing Schedule</vt:lpstr>
      <vt:lpstr>Reverse Annealing Parameter Variations</vt:lpstr>
      <vt:lpstr>Primary Goal</vt:lpstr>
      <vt:lpstr>Heatmaps</vt:lpstr>
      <vt:lpstr>Heatmaps</vt:lpstr>
      <vt:lpstr>Complexity of Flexible Job Shop Scheduling </vt:lpstr>
      <vt:lpstr>Phase Separation</vt:lpstr>
      <vt:lpstr>Heuristic approach: Rolling Time Windows</vt:lpstr>
      <vt:lpstr>Bottleneck Identification as Prioritization  for Phase Separation and Rolling Time Window</vt:lpstr>
      <vt:lpstr>Divide-and-conquer with D-Wave Leap  Hybrid and QBSolv Hybrid Approach</vt:lpstr>
      <vt:lpstr>Schedule with QBsolve – 6 Jobs</vt:lpstr>
      <vt:lpstr>Final Schedules verified</vt:lpstr>
      <vt:lpstr>Schedule with D Wave – 3 Jobs</vt:lpstr>
      <vt:lpstr>Set of certain jobs by complexity</vt:lpstr>
      <vt:lpstr>Jobs10: 4 Tasks, 5 Machines, 14 Timesteps </vt:lpstr>
      <vt:lpstr>Jobs20: 4 Tasks, 5 Machines, 17 Timesteps </vt:lpstr>
      <vt:lpstr>Jobs50: 5 Tasks, 5 Machines, 17 Timesteps </vt:lpstr>
      <vt:lpstr>Jobs100: 5 Tasks, 5 Machines, 54 Timesteps </vt:lpstr>
      <vt:lpstr>Next steps Annealing</vt:lpstr>
      <vt:lpstr>Next steps Annealing – cont`d </vt:lpstr>
      <vt:lpstr>Output Jobs10</vt:lpstr>
      <vt:lpstr>Output Jobs20</vt:lpstr>
      <vt:lpstr>Output Jobs50</vt:lpstr>
      <vt:lpstr>Output Jobs100</vt:lpstr>
      <vt:lpstr>What is done – Group J</vt:lpstr>
      <vt:lpstr>Progressbar - IBM</vt:lpstr>
      <vt:lpstr>Progressbar - Rigetti</vt:lpstr>
      <vt:lpstr>What is to be done</vt:lpstr>
      <vt:lpstr>Submission Deadlines</vt:lpstr>
      <vt:lpstr>Next Steps Gate Model</vt:lpstr>
      <vt:lpstr>Unsere Fragen an Sie</vt:lpstr>
      <vt:lpstr>QGM Circuits: QUBO to Ising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ru68xev</dc:creator>
  <cp:lastModifiedBy>ru87xen</cp:lastModifiedBy>
  <cp:revision>276</cp:revision>
  <cp:lastPrinted>2021-05-30T08:09:06Z</cp:lastPrinted>
  <dcterms:created xsi:type="dcterms:W3CDTF">2021-05-24T09:57:17Z</dcterms:created>
  <dcterms:modified xsi:type="dcterms:W3CDTF">2021-07-08T07:59:58Z</dcterms:modified>
</cp:coreProperties>
</file>